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6"/>
  </p:notesMasterIdLst>
  <p:sldIdLst>
    <p:sldId id="256" r:id="rId2"/>
    <p:sldId id="287" r:id="rId3"/>
    <p:sldId id="286" r:id="rId4"/>
    <p:sldId id="288" r:id="rId5"/>
    <p:sldId id="281" r:id="rId6"/>
    <p:sldId id="273" r:id="rId7"/>
    <p:sldId id="279" r:id="rId8"/>
    <p:sldId id="289" r:id="rId9"/>
    <p:sldId id="282" r:id="rId10"/>
    <p:sldId id="266" r:id="rId11"/>
    <p:sldId id="277" r:id="rId12"/>
    <p:sldId id="284" r:id="rId13"/>
    <p:sldId id="290" r:id="rId14"/>
    <p:sldId id="28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6" autoAdjust="0"/>
  </p:normalViewPr>
  <p:slideViewPr>
    <p:cSldViewPr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EF85B-498C-4F32-8984-9AF07A9C00FB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E3CB5B-4A14-4640-8761-0AA2C9FDA81E}">
      <dgm:prSet phldrT="[Текст]" custT="1"/>
      <dgm:spPr/>
      <dgm:t>
        <a:bodyPr/>
        <a:lstStyle/>
        <a:p>
          <a:pPr marL="0" marR="0" lvl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dirty="0"/>
        </a:p>
        <a:p>
          <a:pPr marL="0" marR="0" lvl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Обсуждение и согласование новой системы управления здравоохранением, в частности по отбору, найму, аттестации/сертификации и оценки деятельности руководителей ОЗ</a:t>
          </a:r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dirty="0"/>
        </a:p>
      </dgm:t>
    </dgm:pt>
    <dgm:pt modelId="{EA9C1F10-BDD7-4048-A274-449D9E0AE6C9}" type="parTrans" cxnId="{C5B94789-85B2-4AF0-BD65-87307D9DF313}">
      <dgm:prSet/>
      <dgm:spPr/>
      <dgm:t>
        <a:bodyPr/>
        <a:lstStyle/>
        <a:p>
          <a:endParaRPr lang="ru-RU"/>
        </a:p>
      </dgm:t>
    </dgm:pt>
    <dgm:pt modelId="{A97426FE-CD4B-4549-BF9C-30978F07FF8C}" type="sibTrans" cxnId="{C5B94789-85B2-4AF0-BD65-87307D9DF313}">
      <dgm:prSet/>
      <dgm:spPr/>
      <dgm:t>
        <a:bodyPr/>
        <a:lstStyle/>
        <a:p>
          <a:endParaRPr lang="ru-RU"/>
        </a:p>
      </dgm:t>
    </dgm:pt>
    <dgm:pt modelId="{BFF12D73-CC43-44F1-A36E-5140A6215277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Обсуждение и согласование существующих программ и материалов обучения/подготовки в области управления здравоохранением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dirty="0"/>
        </a:p>
      </dgm:t>
    </dgm:pt>
    <dgm:pt modelId="{E920007F-1858-42AC-BBEE-8C4C5336B6B9}" type="parTrans" cxnId="{27D7E6F2-A30C-48AE-8092-A7C602C39C1C}">
      <dgm:prSet/>
      <dgm:spPr/>
      <dgm:t>
        <a:bodyPr/>
        <a:lstStyle/>
        <a:p>
          <a:endParaRPr lang="ru-RU"/>
        </a:p>
      </dgm:t>
    </dgm:pt>
    <dgm:pt modelId="{FDA528EA-8F14-4E52-B3C1-86AEC8AB16ED}" type="sibTrans" cxnId="{27D7E6F2-A30C-48AE-8092-A7C602C39C1C}">
      <dgm:prSet/>
      <dgm:spPr/>
      <dgm:t>
        <a:bodyPr/>
        <a:lstStyle/>
        <a:p>
          <a:endParaRPr lang="ru-RU"/>
        </a:p>
      </dgm:t>
    </dgm:pt>
    <dgm:pt modelId="{A0134029-3D64-4411-A984-9570677F931D}">
      <dgm:prSet phldrT="[Текст]" custT="1"/>
      <dgm:spPr/>
      <dgm:t>
        <a:bodyPr/>
        <a:lstStyle/>
        <a:p>
          <a:r>
            <a:rPr lang="ru-RU" sz="2000" dirty="0"/>
            <a:t>Аттестация руководителей в онлайн режиме на платформе </a:t>
          </a:r>
          <a:r>
            <a:rPr lang="en-US" sz="2000" dirty="0" err="1"/>
            <a:t>AiTest</a:t>
          </a:r>
          <a:endParaRPr lang="ru-RU" sz="2000" dirty="0"/>
        </a:p>
      </dgm:t>
    </dgm:pt>
    <dgm:pt modelId="{987CE2A2-FE01-4D04-9449-A30D80C79695}" type="parTrans" cxnId="{0CA8F3B3-63D7-42C6-BDD9-D511B656BFE9}">
      <dgm:prSet/>
      <dgm:spPr/>
      <dgm:t>
        <a:bodyPr/>
        <a:lstStyle/>
        <a:p>
          <a:endParaRPr lang="ru-RU"/>
        </a:p>
      </dgm:t>
    </dgm:pt>
    <dgm:pt modelId="{1A49220D-6F20-4CBB-B6CD-B346A789CEAB}" type="sibTrans" cxnId="{0CA8F3B3-63D7-42C6-BDD9-D511B656BFE9}">
      <dgm:prSet/>
      <dgm:spPr/>
      <dgm:t>
        <a:bodyPr/>
        <a:lstStyle/>
        <a:p>
          <a:endParaRPr lang="ru-RU"/>
        </a:p>
      </dgm:t>
    </dgm:pt>
    <dgm:pt modelId="{5D68E4A6-540B-4877-B9D5-8C2412BC9143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Разработаны сайты для АРОЗ КР и </a:t>
          </a:r>
          <a:r>
            <a:rPr lang="ru-RU" sz="2000" dirty="0" err="1"/>
            <a:t>ЦРЗиМТ</a:t>
          </a:r>
          <a:endParaRPr lang="ru-RU" sz="2000" dirty="0"/>
        </a:p>
        <a:p>
          <a:pPr marL="0"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dirty="0"/>
        </a:p>
      </dgm:t>
    </dgm:pt>
    <dgm:pt modelId="{80FE6864-F3FC-405B-83FC-2F9E7B7A0FF7}" type="parTrans" cxnId="{3327D079-B207-4804-8B78-F6CFD7C4CCBD}">
      <dgm:prSet/>
      <dgm:spPr/>
      <dgm:t>
        <a:bodyPr/>
        <a:lstStyle/>
        <a:p>
          <a:endParaRPr lang="ru-RU"/>
        </a:p>
      </dgm:t>
    </dgm:pt>
    <dgm:pt modelId="{9A2C7673-A835-458D-AD9F-62B5B77AC23E}" type="sibTrans" cxnId="{3327D079-B207-4804-8B78-F6CFD7C4CCBD}">
      <dgm:prSet/>
      <dgm:spPr/>
      <dgm:t>
        <a:bodyPr/>
        <a:lstStyle/>
        <a:p>
          <a:endParaRPr lang="ru-RU"/>
        </a:p>
      </dgm:t>
    </dgm:pt>
    <dgm:pt modelId="{5E1AD58F-8754-4459-94A3-4B3767D0E6A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Создание позитивного корпоративного имиджа. Рост осведомленности об АРОЗ КР</a:t>
          </a:r>
        </a:p>
        <a:p>
          <a:endParaRPr lang="ru-RU" dirty="0"/>
        </a:p>
      </dgm:t>
    </dgm:pt>
    <dgm:pt modelId="{38DA7287-242E-4969-9357-8354249C48F7}" type="parTrans" cxnId="{2E668091-1AE3-470C-9F5C-DB52EC90A6D1}">
      <dgm:prSet/>
      <dgm:spPr/>
      <dgm:t>
        <a:bodyPr/>
        <a:lstStyle/>
        <a:p>
          <a:endParaRPr lang="ru-RU"/>
        </a:p>
      </dgm:t>
    </dgm:pt>
    <dgm:pt modelId="{CC43CA7E-336E-404E-B215-01EFE14E2778}" type="sibTrans" cxnId="{2E668091-1AE3-470C-9F5C-DB52EC90A6D1}">
      <dgm:prSet/>
      <dgm:spPr/>
      <dgm:t>
        <a:bodyPr/>
        <a:lstStyle/>
        <a:p>
          <a:endParaRPr lang="ru-RU"/>
        </a:p>
      </dgm:t>
    </dgm:pt>
    <dgm:pt modelId="{D7D7D108-DADD-4808-BCCB-35E4DAE5B9BD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Разработаны: «Этический кодекс руководителя  ОЗ», «Учетная политика АРОЗ КР»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dirty="0"/>
        </a:p>
      </dgm:t>
    </dgm:pt>
    <dgm:pt modelId="{4F021A33-E443-4635-A414-43F0158205E2}" type="sibTrans" cxnId="{427636FB-795E-4A5F-8304-EBCD00DF7A88}">
      <dgm:prSet/>
      <dgm:spPr/>
      <dgm:t>
        <a:bodyPr/>
        <a:lstStyle/>
        <a:p>
          <a:endParaRPr lang="ru-RU"/>
        </a:p>
      </dgm:t>
    </dgm:pt>
    <dgm:pt modelId="{A2DD1AAE-2B7C-4308-A4C9-A27365A23372}" type="parTrans" cxnId="{427636FB-795E-4A5F-8304-EBCD00DF7A88}">
      <dgm:prSet/>
      <dgm:spPr/>
      <dgm:t>
        <a:bodyPr/>
        <a:lstStyle/>
        <a:p>
          <a:endParaRPr lang="ru-RU"/>
        </a:p>
      </dgm:t>
    </dgm:pt>
    <dgm:pt modelId="{DB3A3C57-A316-44DC-9014-2ED9B39B2298}" type="pres">
      <dgm:prSet presAssocID="{F6CEF85B-498C-4F32-8984-9AF07A9C00FB}" presName="diagram" presStyleCnt="0">
        <dgm:presLayoutVars>
          <dgm:dir/>
          <dgm:resizeHandles val="exact"/>
        </dgm:presLayoutVars>
      </dgm:prSet>
      <dgm:spPr/>
    </dgm:pt>
    <dgm:pt modelId="{370EB2F1-7CCC-4367-9B38-35FC70460E53}" type="pres">
      <dgm:prSet presAssocID="{FEE3CB5B-4A14-4640-8761-0AA2C9FDA81E}" presName="node" presStyleLbl="node1" presStyleIdx="0" presStyleCnt="6" custLinFactNeighborX="1637" custLinFactNeighborY="-2388">
        <dgm:presLayoutVars>
          <dgm:bulletEnabled val="1"/>
        </dgm:presLayoutVars>
      </dgm:prSet>
      <dgm:spPr/>
    </dgm:pt>
    <dgm:pt modelId="{857D1BE0-F89F-4974-8F92-DC114A7EEC80}" type="pres">
      <dgm:prSet presAssocID="{A97426FE-CD4B-4549-BF9C-30978F07FF8C}" presName="sibTrans" presStyleCnt="0"/>
      <dgm:spPr/>
    </dgm:pt>
    <dgm:pt modelId="{90E3756C-CC0B-40D1-AB69-E28FB8934CF0}" type="pres">
      <dgm:prSet presAssocID="{BFF12D73-CC43-44F1-A36E-5140A6215277}" presName="node" presStyleLbl="node1" presStyleIdx="1" presStyleCnt="6">
        <dgm:presLayoutVars>
          <dgm:bulletEnabled val="1"/>
        </dgm:presLayoutVars>
      </dgm:prSet>
      <dgm:spPr/>
    </dgm:pt>
    <dgm:pt modelId="{0A019002-0E82-4E2E-B593-3A271A66477E}" type="pres">
      <dgm:prSet presAssocID="{FDA528EA-8F14-4E52-B3C1-86AEC8AB16ED}" presName="sibTrans" presStyleCnt="0"/>
      <dgm:spPr/>
    </dgm:pt>
    <dgm:pt modelId="{AA3962A3-09D4-4103-93FC-A1B155BE60C3}" type="pres">
      <dgm:prSet presAssocID="{A0134029-3D64-4411-A984-9570677F931D}" presName="node" presStyleLbl="node1" presStyleIdx="2" presStyleCnt="6">
        <dgm:presLayoutVars>
          <dgm:bulletEnabled val="1"/>
        </dgm:presLayoutVars>
      </dgm:prSet>
      <dgm:spPr/>
    </dgm:pt>
    <dgm:pt modelId="{E9B9A3B6-3911-4B7C-AFF0-6F6FC357A330}" type="pres">
      <dgm:prSet presAssocID="{1A49220D-6F20-4CBB-B6CD-B346A789CEAB}" presName="sibTrans" presStyleCnt="0"/>
      <dgm:spPr/>
    </dgm:pt>
    <dgm:pt modelId="{D55177EC-5E09-4D28-ABD4-1DA2103EC24B}" type="pres">
      <dgm:prSet presAssocID="{D7D7D108-DADD-4808-BCCB-35E4DAE5B9BD}" presName="node" presStyleLbl="node1" presStyleIdx="3" presStyleCnt="6">
        <dgm:presLayoutVars>
          <dgm:bulletEnabled val="1"/>
        </dgm:presLayoutVars>
      </dgm:prSet>
      <dgm:spPr/>
    </dgm:pt>
    <dgm:pt modelId="{77959245-4B63-495A-A265-11F48097AB63}" type="pres">
      <dgm:prSet presAssocID="{4F021A33-E443-4635-A414-43F0158205E2}" presName="sibTrans" presStyleCnt="0"/>
      <dgm:spPr/>
    </dgm:pt>
    <dgm:pt modelId="{20AC5AF4-9A95-4729-A5D5-1C84586E8998}" type="pres">
      <dgm:prSet presAssocID="{5E1AD58F-8754-4459-94A3-4B3767D0E6A5}" presName="node" presStyleLbl="node1" presStyleIdx="4" presStyleCnt="6">
        <dgm:presLayoutVars>
          <dgm:bulletEnabled val="1"/>
        </dgm:presLayoutVars>
      </dgm:prSet>
      <dgm:spPr/>
    </dgm:pt>
    <dgm:pt modelId="{9D5E1915-B057-4CDF-BDD8-2B923B3707A9}" type="pres">
      <dgm:prSet presAssocID="{CC43CA7E-336E-404E-B215-01EFE14E2778}" presName="sibTrans" presStyleCnt="0"/>
      <dgm:spPr/>
    </dgm:pt>
    <dgm:pt modelId="{7E52802D-47DD-4CED-8016-44E18817EE73}" type="pres">
      <dgm:prSet presAssocID="{5D68E4A6-540B-4877-B9D5-8C2412BC9143}" presName="node" presStyleLbl="node1" presStyleIdx="5" presStyleCnt="6">
        <dgm:presLayoutVars>
          <dgm:bulletEnabled val="1"/>
        </dgm:presLayoutVars>
      </dgm:prSet>
      <dgm:spPr/>
    </dgm:pt>
  </dgm:ptLst>
  <dgm:cxnLst>
    <dgm:cxn modelId="{39B7BC16-B6C9-4229-BE5E-0A7EC8C809F7}" type="presOf" srcId="{5E1AD58F-8754-4459-94A3-4B3767D0E6A5}" destId="{20AC5AF4-9A95-4729-A5D5-1C84586E8998}" srcOrd="0" destOrd="0" presId="urn:microsoft.com/office/officeart/2005/8/layout/default"/>
    <dgm:cxn modelId="{62958218-D0FB-495F-B5A8-15188E397092}" type="presOf" srcId="{FEE3CB5B-4A14-4640-8761-0AA2C9FDA81E}" destId="{370EB2F1-7CCC-4367-9B38-35FC70460E53}" srcOrd="0" destOrd="0" presId="urn:microsoft.com/office/officeart/2005/8/layout/default"/>
    <dgm:cxn modelId="{EC363E2E-25FF-4ADD-92F6-45EE0A0B6CBE}" type="presOf" srcId="{BFF12D73-CC43-44F1-A36E-5140A6215277}" destId="{90E3756C-CC0B-40D1-AB69-E28FB8934CF0}" srcOrd="0" destOrd="0" presId="urn:microsoft.com/office/officeart/2005/8/layout/default"/>
    <dgm:cxn modelId="{99705550-936F-45BA-8D17-44A7F8471A9D}" type="presOf" srcId="{F6CEF85B-498C-4F32-8984-9AF07A9C00FB}" destId="{DB3A3C57-A316-44DC-9014-2ED9B39B2298}" srcOrd="0" destOrd="0" presId="urn:microsoft.com/office/officeart/2005/8/layout/default"/>
    <dgm:cxn modelId="{ED602759-9517-4638-B971-103BDBC99F38}" type="presOf" srcId="{D7D7D108-DADD-4808-BCCB-35E4DAE5B9BD}" destId="{D55177EC-5E09-4D28-ABD4-1DA2103EC24B}" srcOrd="0" destOrd="0" presId="urn:microsoft.com/office/officeart/2005/8/layout/default"/>
    <dgm:cxn modelId="{3327D079-B207-4804-8B78-F6CFD7C4CCBD}" srcId="{F6CEF85B-498C-4F32-8984-9AF07A9C00FB}" destId="{5D68E4A6-540B-4877-B9D5-8C2412BC9143}" srcOrd="5" destOrd="0" parTransId="{80FE6864-F3FC-405B-83FC-2F9E7B7A0FF7}" sibTransId="{9A2C7673-A835-458D-AD9F-62B5B77AC23E}"/>
    <dgm:cxn modelId="{C5B94789-85B2-4AF0-BD65-87307D9DF313}" srcId="{F6CEF85B-498C-4F32-8984-9AF07A9C00FB}" destId="{FEE3CB5B-4A14-4640-8761-0AA2C9FDA81E}" srcOrd="0" destOrd="0" parTransId="{EA9C1F10-BDD7-4048-A274-449D9E0AE6C9}" sibTransId="{A97426FE-CD4B-4549-BF9C-30978F07FF8C}"/>
    <dgm:cxn modelId="{2E668091-1AE3-470C-9F5C-DB52EC90A6D1}" srcId="{F6CEF85B-498C-4F32-8984-9AF07A9C00FB}" destId="{5E1AD58F-8754-4459-94A3-4B3767D0E6A5}" srcOrd="4" destOrd="0" parTransId="{38DA7287-242E-4969-9357-8354249C48F7}" sibTransId="{CC43CA7E-336E-404E-B215-01EFE14E2778}"/>
    <dgm:cxn modelId="{05F398A4-8187-4C79-B0DE-A1607903B87F}" type="presOf" srcId="{5D68E4A6-540B-4877-B9D5-8C2412BC9143}" destId="{7E52802D-47DD-4CED-8016-44E18817EE73}" srcOrd="0" destOrd="0" presId="urn:microsoft.com/office/officeart/2005/8/layout/default"/>
    <dgm:cxn modelId="{0CA8F3B3-63D7-42C6-BDD9-D511B656BFE9}" srcId="{F6CEF85B-498C-4F32-8984-9AF07A9C00FB}" destId="{A0134029-3D64-4411-A984-9570677F931D}" srcOrd="2" destOrd="0" parTransId="{987CE2A2-FE01-4D04-9449-A30D80C79695}" sibTransId="{1A49220D-6F20-4CBB-B6CD-B346A789CEAB}"/>
    <dgm:cxn modelId="{615F13CE-0225-4C32-8CCB-71E66B1BB9B7}" type="presOf" srcId="{A0134029-3D64-4411-A984-9570677F931D}" destId="{AA3962A3-09D4-4103-93FC-A1B155BE60C3}" srcOrd="0" destOrd="0" presId="urn:microsoft.com/office/officeart/2005/8/layout/default"/>
    <dgm:cxn modelId="{27D7E6F2-A30C-48AE-8092-A7C602C39C1C}" srcId="{F6CEF85B-498C-4F32-8984-9AF07A9C00FB}" destId="{BFF12D73-CC43-44F1-A36E-5140A6215277}" srcOrd="1" destOrd="0" parTransId="{E920007F-1858-42AC-BBEE-8C4C5336B6B9}" sibTransId="{FDA528EA-8F14-4E52-B3C1-86AEC8AB16ED}"/>
    <dgm:cxn modelId="{427636FB-795E-4A5F-8304-EBCD00DF7A88}" srcId="{F6CEF85B-498C-4F32-8984-9AF07A9C00FB}" destId="{D7D7D108-DADD-4808-BCCB-35E4DAE5B9BD}" srcOrd="3" destOrd="0" parTransId="{A2DD1AAE-2B7C-4308-A4C9-A27365A23372}" sibTransId="{4F021A33-E443-4635-A414-43F0158205E2}"/>
    <dgm:cxn modelId="{DB61F47E-5C54-4EFD-85F6-93548A9C0B40}" type="presParOf" srcId="{DB3A3C57-A316-44DC-9014-2ED9B39B2298}" destId="{370EB2F1-7CCC-4367-9B38-35FC70460E53}" srcOrd="0" destOrd="0" presId="urn:microsoft.com/office/officeart/2005/8/layout/default"/>
    <dgm:cxn modelId="{87C81772-77AC-41D8-8AB4-FC6FA7928554}" type="presParOf" srcId="{DB3A3C57-A316-44DC-9014-2ED9B39B2298}" destId="{857D1BE0-F89F-4974-8F92-DC114A7EEC80}" srcOrd="1" destOrd="0" presId="urn:microsoft.com/office/officeart/2005/8/layout/default"/>
    <dgm:cxn modelId="{E4D70A4A-48D2-4D78-96EA-0AC21C91F780}" type="presParOf" srcId="{DB3A3C57-A316-44DC-9014-2ED9B39B2298}" destId="{90E3756C-CC0B-40D1-AB69-E28FB8934CF0}" srcOrd="2" destOrd="0" presId="urn:microsoft.com/office/officeart/2005/8/layout/default"/>
    <dgm:cxn modelId="{C7B9876C-823A-41FB-AD14-5C9A97E4E82D}" type="presParOf" srcId="{DB3A3C57-A316-44DC-9014-2ED9B39B2298}" destId="{0A019002-0E82-4E2E-B593-3A271A66477E}" srcOrd="3" destOrd="0" presId="urn:microsoft.com/office/officeart/2005/8/layout/default"/>
    <dgm:cxn modelId="{C7B68184-BF21-4B01-8CAA-113D72A32CD2}" type="presParOf" srcId="{DB3A3C57-A316-44DC-9014-2ED9B39B2298}" destId="{AA3962A3-09D4-4103-93FC-A1B155BE60C3}" srcOrd="4" destOrd="0" presId="urn:microsoft.com/office/officeart/2005/8/layout/default"/>
    <dgm:cxn modelId="{BC8C6D26-52F7-4167-9E28-506CBEE7C07F}" type="presParOf" srcId="{DB3A3C57-A316-44DC-9014-2ED9B39B2298}" destId="{E9B9A3B6-3911-4B7C-AFF0-6F6FC357A330}" srcOrd="5" destOrd="0" presId="urn:microsoft.com/office/officeart/2005/8/layout/default"/>
    <dgm:cxn modelId="{DE0DB51E-949E-497D-83CB-13AFF8CF5AA0}" type="presParOf" srcId="{DB3A3C57-A316-44DC-9014-2ED9B39B2298}" destId="{D55177EC-5E09-4D28-ABD4-1DA2103EC24B}" srcOrd="6" destOrd="0" presId="urn:microsoft.com/office/officeart/2005/8/layout/default"/>
    <dgm:cxn modelId="{F0ED8A37-D39C-4DB6-B75D-BAED8E7F2AE0}" type="presParOf" srcId="{DB3A3C57-A316-44DC-9014-2ED9B39B2298}" destId="{77959245-4B63-495A-A265-11F48097AB63}" srcOrd="7" destOrd="0" presId="urn:microsoft.com/office/officeart/2005/8/layout/default"/>
    <dgm:cxn modelId="{7339E9AA-0A10-4FAB-8C0C-02EF5D219E09}" type="presParOf" srcId="{DB3A3C57-A316-44DC-9014-2ED9B39B2298}" destId="{20AC5AF4-9A95-4729-A5D5-1C84586E8998}" srcOrd="8" destOrd="0" presId="urn:microsoft.com/office/officeart/2005/8/layout/default"/>
    <dgm:cxn modelId="{9FA39A45-0A81-4934-B436-BDB552B1FC6E}" type="presParOf" srcId="{DB3A3C57-A316-44DC-9014-2ED9B39B2298}" destId="{9D5E1915-B057-4CDF-BDD8-2B923B3707A9}" srcOrd="9" destOrd="0" presId="urn:microsoft.com/office/officeart/2005/8/layout/default"/>
    <dgm:cxn modelId="{9F4BE28B-7B17-48DB-9156-24F38EDCEBD1}" type="presParOf" srcId="{DB3A3C57-A316-44DC-9014-2ED9B39B2298}" destId="{7E52802D-47DD-4CED-8016-44E18817EE7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EB2F1-7CCC-4367-9B38-35FC70460E53}">
      <dsp:nvSpPr>
        <dsp:cNvPr id="0" name=""/>
        <dsp:cNvSpPr/>
      </dsp:nvSpPr>
      <dsp:spPr>
        <a:xfrm>
          <a:off x="225828" y="0"/>
          <a:ext cx="3321843" cy="1993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kern="1200" dirty="0"/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Обсуждение и согласование новой системы управления здравоохранением, в частности по отбору, найму, аттестации/сертификации и оценки деятельности руководителей ОЗ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225828" y="0"/>
        <a:ext cx="3321843" cy="1993106"/>
      </dsp:txXfrm>
    </dsp:sp>
    <dsp:sp modelId="{90E3756C-CC0B-40D1-AB69-E28FB8934CF0}">
      <dsp:nvSpPr>
        <dsp:cNvPr id="0" name=""/>
        <dsp:cNvSpPr/>
      </dsp:nvSpPr>
      <dsp:spPr>
        <a:xfrm>
          <a:off x="3825478" y="2976"/>
          <a:ext cx="3321843" cy="1993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Обсуждение и согласование существующих программ и материалов обучения/подготовки в области управления здравоохранением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3825478" y="2976"/>
        <a:ext cx="3321843" cy="1993106"/>
      </dsp:txXfrm>
    </dsp:sp>
    <dsp:sp modelId="{AA3962A3-09D4-4103-93FC-A1B155BE60C3}">
      <dsp:nvSpPr>
        <dsp:cNvPr id="0" name=""/>
        <dsp:cNvSpPr/>
      </dsp:nvSpPr>
      <dsp:spPr>
        <a:xfrm>
          <a:off x="7479506" y="2976"/>
          <a:ext cx="3321843" cy="1993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Аттестация руководителей в онлайн режиме на платформе </a:t>
          </a:r>
          <a:r>
            <a:rPr lang="en-US" sz="2000" kern="1200" dirty="0" err="1"/>
            <a:t>AiTest</a:t>
          </a:r>
          <a:endParaRPr lang="ru-RU" sz="2000" kern="1200" dirty="0"/>
        </a:p>
      </dsp:txBody>
      <dsp:txXfrm>
        <a:off x="7479506" y="2976"/>
        <a:ext cx="3321843" cy="1993106"/>
      </dsp:txXfrm>
    </dsp:sp>
    <dsp:sp modelId="{D55177EC-5E09-4D28-ABD4-1DA2103EC24B}">
      <dsp:nvSpPr>
        <dsp:cNvPr id="0" name=""/>
        <dsp:cNvSpPr/>
      </dsp:nvSpPr>
      <dsp:spPr>
        <a:xfrm>
          <a:off x="171450" y="2328267"/>
          <a:ext cx="3321843" cy="1993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Разработаны: «Этический кодекс руководителя  ОЗ», «Учетная политика АРОЗ КР»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171450" y="2328267"/>
        <a:ext cx="3321843" cy="1993106"/>
      </dsp:txXfrm>
    </dsp:sp>
    <dsp:sp modelId="{20AC5AF4-9A95-4729-A5D5-1C84586E8998}">
      <dsp:nvSpPr>
        <dsp:cNvPr id="0" name=""/>
        <dsp:cNvSpPr/>
      </dsp:nvSpPr>
      <dsp:spPr>
        <a:xfrm>
          <a:off x="3825478" y="2328267"/>
          <a:ext cx="3321843" cy="1993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Создание позитивного корпоративного имиджа. Рост осведомленности об АРОЗ КР</a:t>
          </a:r>
        </a:p>
        <a:p>
          <a:pPr algn="ctr">
            <a:spcBef>
              <a:spcPct val="0"/>
            </a:spcBef>
            <a:buNone/>
          </a:pPr>
          <a:endParaRPr lang="ru-RU" kern="1200" dirty="0"/>
        </a:p>
      </dsp:txBody>
      <dsp:txXfrm>
        <a:off x="3825478" y="2328267"/>
        <a:ext cx="3321843" cy="1993106"/>
      </dsp:txXfrm>
    </dsp:sp>
    <dsp:sp modelId="{7E52802D-47DD-4CED-8016-44E18817EE73}">
      <dsp:nvSpPr>
        <dsp:cNvPr id="0" name=""/>
        <dsp:cNvSpPr/>
      </dsp:nvSpPr>
      <dsp:spPr>
        <a:xfrm>
          <a:off x="7479506" y="2328267"/>
          <a:ext cx="3321843" cy="1993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Разработаны сайты для АРОЗ КР и </a:t>
          </a:r>
          <a:r>
            <a:rPr lang="ru-RU" sz="2000" kern="1200" dirty="0" err="1"/>
            <a:t>ЦРЗиМТ</a:t>
          </a:r>
          <a:endParaRPr lang="ru-RU" sz="2000" kern="1200" dirty="0"/>
        </a:p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7479506" y="2328267"/>
        <a:ext cx="3321843" cy="1993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2358-4E6D-48C1-9A31-1641F77030D5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95A4B-DFCA-46F4-8839-EF27B1D2C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2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рабочих группах по 2 компонентам: 1) Обновление нормативной базы по управлению здравоохранением, 2) Укрепление систем непрерывного развития знаний и навыков для руководителей ОЗ,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95A4B-DFCA-46F4-8839-EF27B1D2CF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04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Кодекс этики руководителя организации здравоохранения Кыргызской Республики служит для руководителей основополагающим документом об основных принципах этического поведения и соответствующих стандартах поведения, которыми им следует руководствоваться в своих мыслях, решениях и действиях, с которыми они могут столкнуться в процессе своей работы. Документ является частью системы контроля за этикой поведения руководителя со стороны Уполномоченного государственного органа в области здравоохранения КР, ОО Ассоциация руководителей организаций здравоохранения КР, сотрудников организаций здравоохранения, пациентов и следование руководителями принципам, заявленных в Кодексе будет учитываться при аттестации, выдвижении на должность, награждении.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95A4B-DFCA-46F4-8839-EF27B1D2CF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0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положено начало развитию сотрудничеству со следующими НПО: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95A4B-DFCA-46F4-8839-EF27B1D2CF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74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Позитивный имидж          создается основной деятельностью организации, а также целенаправленной информационной работой, ориентированной на целевые группы общественности. Имидж ассоциируется прежде всего с паблик рилейшнз (связь с общественностью). Паблик рилейшнз -  функция менеджмента по установлению и поддержанию коммуникаций между организацией и группами общественности, отношение с СМИ. Имидж –инструмент достижения стратегических целей организации.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95A4B-DFCA-46F4-8839-EF27B1D2CF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895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95A4B-DFCA-46F4-8839-EF27B1D2CF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2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0764BCDF-6633-46D4-91CE-09DFAC7D04B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DF-6633-46D4-91CE-09DFAC7D04B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DF-6633-46D4-91CE-09DFAC7D04B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DF-6633-46D4-91CE-09DFAC7D04B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DF-6633-46D4-91CE-09DFAC7D04B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DF-6633-46D4-91CE-09DFAC7D04B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64BCDF-6633-46D4-91CE-09DFAC7D04B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0764BCDF-6633-46D4-91CE-09DFAC7D04B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DF-6633-46D4-91CE-09DFAC7D04B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DF-6633-46D4-91CE-09DFAC7D04B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BCDF-6633-46D4-91CE-09DFAC7D04B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764BCDF-6633-46D4-91CE-09DFAC7D04B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990BF46-13C3-4C52-AB1D-37A8396F68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m.org.k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1968683"/>
            <a:ext cx="9216713" cy="133503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Ассоциация руководителей ОЗ КР</a:t>
            </a:r>
            <a:b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 Отчет  о проделанной работе за 2021 год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488" y="3783880"/>
            <a:ext cx="8686800" cy="2625405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Асизбаева Чинара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Бекенбековна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Исполнительный директор ОО АРОЗ КР </a:t>
            </a:r>
          </a:p>
          <a:p>
            <a:endParaRPr lang="ru-RU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Заседание Правления, г. Бишкек, 27 января 2022 г.</a:t>
            </a:r>
          </a:p>
          <a:p>
            <a:pPr algn="ctr"/>
            <a:endParaRPr lang="ru-RU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B89B5A-B6F1-49D3-A726-99CBBA3D7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93" y="548680"/>
            <a:ext cx="1167613" cy="86409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2EAC6CE-6174-4A3B-BC84-943533B6C0C6}"/>
              </a:ext>
            </a:extLst>
          </p:cNvPr>
          <p:cNvSpPr txBox="1">
            <a:spLocks/>
          </p:cNvSpPr>
          <p:nvPr/>
        </p:nvSpPr>
        <p:spPr>
          <a:xfrm>
            <a:off x="3467708" y="476672"/>
            <a:ext cx="5256584" cy="50405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63" y="692696"/>
            <a:ext cx="9870738" cy="57606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Корпоративный имидж Ассоциации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16831"/>
            <a:ext cx="11175032" cy="4657705"/>
          </a:xfrm>
        </p:spPr>
        <p:txBody>
          <a:bodyPr>
            <a:normAutofit/>
          </a:bodyPr>
          <a:lstStyle/>
          <a:p>
            <a:pPr marL="566738" indent="-457200">
              <a:spcBef>
                <a:spcPts val="0"/>
              </a:spcBef>
              <a:spcAft>
                <a:spcPts val="1200"/>
              </a:spcAft>
              <a:buClrTx/>
              <a:buAutoNum type="arabicParenR"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Разработаны визуальные атрибуты АРОЗ КР: лого, цвет, фирменные бланки, баннеры, интерьер офиса, презентации, раздаточный материал (буклеты, папки, блокноты, сумки) </a:t>
            </a:r>
          </a:p>
          <a:p>
            <a:pPr marL="566738" indent="-457200">
              <a:spcBef>
                <a:spcPts val="0"/>
              </a:spcBef>
              <a:spcAft>
                <a:spcPts val="1200"/>
              </a:spcAft>
              <a:buClrTx/>
              <a:buAutoNum type="arabicParenR"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Разработан Коммуникационный  план АРОЗ КР и  проводилась работа по его реализации </a:t>
            </a:r>
          </a:p>
          <a:p>
            <a:pPr marL="566738" indent="-457200">
              <a:spcBef>
                <a:spcPts val="0"/>
              </a:spcBef>
              <a:spcAft>
                <a:spcPts val="1200"/>
              </a:spcAft>
              <a:buClrTx/>
              <a:buAutoNum type="arabicParenR"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Открыта и регулярно поддерживалась страничка на 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</a:rPr>
              <a:t>Facebooke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: за год сделано  72 публикаций, охвачено    299,5 тысяч человек, подписались на нашу страничку 70 человек</a:t>
            </a:r>
          </a:p>
          <a:p>
            <a:pPr marL="566738" indent="-457200">
              <a:spcBef>
                <a:spcPts val="0"/>
              </a:spcBef>
              <a:spcAft>
                <a:spcPts val="1200"/>
              </a:spcAft>
              <a:buClrTx/>
              <a:buAutoNum type="arabicParenR"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Участие 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</a:rPr>
              <a:t>Манаева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 Т.И. в передаче КТРК на тему «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</a:rPr>
              <a:t>Дарыгер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</a:rPr>
              <a:t>жетекчилердин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</a:rPr>
              <a:t>билимин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</a:rPr>
              <a:t>жогоруталу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, кеч 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</a:rPr>
              <a:t>эмес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»</a:t>
            </a:r>
          </a:p>
          <a:p>
            <a:pPr marL="566738" indent="-457200">
              <a:spcBef>
                <a:spcPts val="0"/>
              </a:spcBef>
              <a:spcAft>
                <a:spcPts val="1200"/>
              </a:spcAft>
              <a:buClrTx/>
              <a:buAutoNum type="arabicParenR"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Участие 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</a:rPr>
              <a:t>Маанаев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 Т.И. и 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</a:rPr>
              <a:t>Арстанкулов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 Т.К. в передаче на канале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NTS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Кыргызстан  «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</a:rPr>
              <a:t>Ачыгын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</a:rPr>
              <a:t>айтганда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»  по теме «Повышение компетенции руководителей ОЗ»</a:t>
            </a:r>
          </a:p>
          <a:p>
            <a:pPr marL="566738" indent="-457200">
              <a:spcBef>
                <a:spcPts val="0"/>
              </a:spcBef>
              <a:spcAft>
                <a:spcPts val="1200"/>
              </a:spcAft>
              <a:buClrTx/>
              <a:buAutoNum type="arabicParenR"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</a:rPr>
              <a:t>В октябрьском номере газеты «Будь здоров» опубликована статья «Цели и задачи АРОЗ КР»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580" y="501339"/>
            <a:ext cx="10044609" cy="79208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Гранд Фонда Сороса Кыргызстана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580" y="1273830"/>
            <a:ext cx="11057044" cy="5179506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Проект « Внедрение информационной платформы для обеспечения прозрачности и подотчетности управленческих функций в организациях здравоохранения Кыргызстана» был реализован с 1 июня по 30 ноября 2021 г. 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1) Разработано  мобильное приложение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PharmControl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населения с целью доступа к информации о качестве и ценах лекарственных средств, изделий медицинского назначения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2) Созданы сайты АРОЗ КР (Сайт: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www.ahm.org.kg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ЦРЗиМТ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3) Началась работа по наполнению контента сайтов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4) Обучение специалистов АРОЗ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ЦРЗиМТ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размещать информацию на страницах сайта сдвинуто на февраль-март.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5) Положено начало созданию базы данных руководителей ОЗ: предложены 30 параметров данных, собраны электронные адреса и контактные телефоны руководителей всех ОЗ страны, информация систематизирована по регионам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3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7E852-8E42-4B61-B1F9-CDEA83E32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Источники финансирования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4F8155-948E-4350-8E50-B18979868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5017744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109728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Техническая помощь проекта АОЗ –Фаза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виде безвозмездной передачи компьютерного оборудования, полного оснащения кабинета АРОЗ, закуплена и передано оборудование для проведения видео-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конференц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связи.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Компьютерное оборудование (ноутбуки, компьютеры,  лазерные принтеры, МФУ, проектор, экран и т. ж.)  на сумму 569 288 сом;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PTZ- камера для видео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конференц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связи  на сумму 81035 сом;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Мебель ( шкафы книжные, столы офисные, офисные кресла, стулья, диван и т.д.) – 250152 сом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Часть компьютерного оборудования была передана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Ошской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межобластной объединенной клинической больнице на сумму 230535 сом</a:t>
            </a:r>
          </a:p>
          <a:p>
            <a:pPr marL="109728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Членские взносы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-собрано 59 500 сом</a:t>
            </a:r>
          </a:p>
          <a:p>
            <a:pPr marL="109728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3)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Гранд Фонда  Сорос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Кырыгзстан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Сумма проекта составила 23719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долл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США,  из  них:</a:t>
            </a:r>
          </a:p>
          <a:p>
            <a:pPr marL="109728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на мероприятия (создание базы данных руководителей, сайты АРОЗ и ЦРЗ, создание приложения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PharmControl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– 18682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долл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на заработную плату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сотрудков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проекта– 4397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долл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9728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на офисные расходы ( интернет, канцтовары, услуги банка) – 640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долл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854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99964-0009-442A-A465-0C45A5A1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04" y="724649"/>
            <a:ext cx="10814992" cy="7332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вместе – и в этом наша сила!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FA6016-46A9-453F-9F87-77969A66D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84" y="4400318"/>
            <a:ext cx="3236122" cy="22082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5CB12D-5096-48F2-87B6-EF753E0EB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915669"/>
            <a:ext cx="3272127" cy="2180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E40CAF-9A7D-4286-A7DF-E365BED746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9" y="4370220"/>
            <a:ext cx="3267956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B3C820-162E-4ECA-A431-7E87B9F93A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84" y="1867675"/>
            <a:ext cx="3272126" cy="2276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FC075B-B0BD-4FBF-91EB-AE80A6BD24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88" y="1915669"/>
            <a:ext cx="3272126" cy="46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49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BC36D-4EE3-4C85-9C82-893DBCAC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7DE168-904A-4B6F-9944-CE6A65F8E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ru-RU" sz="4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72637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637410"/>
            <a:ext cx="9828585" cy="136815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Основные мероприятия АРОЗ КР в 2021 году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DE475FC-94C2-403B-9214-9E47EAFF4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761409"/>
              </p:ext>
            </p:extLst>
          </p:nvPr>
        </p:nvGraphicFramePr>
        <p:xfrm>
          <a:off x="609600" y="2249488"/>
          <a:ext cx="109728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7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87" y="764703"/>
            <a:ext cx="10038414" cy="86409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укреплению системы управления здравоохранением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586" y="2348880"/>
            <a:ext cx="10952813" cy="4225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Участвовали:</a:t>
            </a:r>
          </a:p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1)  в пересмотре действующих законов и постановлений по управлению кадрами, знаниями и навыками в области управления здравоохранением </a:t>
            </a:r>
          </a:p>
          <a:p>
            <a:pPr marL="457200" indent="-457200">
              <a:buAutoNum type="arabicParenR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2)  в обсуждении и согласовании новой системы управления здравоохранением, в частности по отбору, найму, аттестации/сертификации и оценки деятельности руководителей ОЗ</a:t>
            </a:r>
          </a:p>
          <a:p>
            <a:pPr marL="0" indent="0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3) в обсуждении и согласовании существующих программ и материалов обучения/подготовки в области управления здравоохранением</a:t>
            </a:r>
          </a:p>
          <a:p>
            <a:pPr marL="457200" indent="-457200">
              <a:buAutoNum type="arabicParenR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4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A13ED-5FCC-4E14-A6F1-C0F09542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аттестации руководителей ОЗ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AB2106-DEB0-4877-A517-92A63B5F4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6832"/>
            <a:ext cx="10972800" cy="4657704"/>
          </a:xfrm>
        </p:spPr>
        <p:txBody>
          <a:bodyPr>
            <a:normAutofit/>
          </a:bodyPr>
          <a:lstStyle/>
          <a:p>
            <a:pPr marL="625475" lvl="0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АРОЗ КР прошла процедуру  оценки потенциала в Комиссии по аккредитации профессиональных медицинских ассоциаций при МЗ КР</a:t>
            </a:r>
          </a:p>
          <a:p>
            <a:pPr marL="625475" lvl="0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Ассоциации  МЗ КР делегировано проведение аттестации руководителей ОЗ на присвоение квалификационной категории  по специальности «Управление здравоохранением»</a:t>
            </a:r>
          </a:p>
          <a:p>
            <a:pPr marL="625475" lvl="0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Провели 2 аттестации для присвоения квалификационной категории руководителей ОЗ  на платформе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AiTest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0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аттестованы 20 человек (Приказы МЗ КР №68 от 29.11.2021 и №69 от 10.12.2021 г.)</a:t>
            </a:r>
          </a:p>
          <a:p>
            <a:pPr marL="282575" lvl="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ru-RU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71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044609" cy="10801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700808"/>
            <a:ext cx="777686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8" indent="-457200">
              <a:spcBef>
                <a:spcPts val="0"/>
              </a:spcBef>
              <a:spcAft>
                <a:spcPts val="1200"/>
              </a:spcAft>
              <a:buClrTx/>
              <a:buAutoNum type="arabicParenR"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План организационного развития  АРОЗ КР </a:t>
            </a:r>
            <a:b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на 2021-2023 годы</a:t>
            </a:r>
          </a:p>
          <a:p>
            <a:pPr marL="566738" indent="-457200">
              <a:spcBef>
                <a:spcPts val="0"/>
              </a:spcBef>
              <a:spcAft>
                <a:spcPts val="1200"/>
              </a:spcAft>
              <a:buClrTx/>
              <a:buAutoNum type="arabicParenR"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Коммуникационный план АРОЗ КР на 2020-2023 годы</a:t>
            </a:r>
          </a:p>
          <a:p>
            <a:pPr marL="566738" indent="-457200">
              <a:spcBef>
                <a:spcPts val="0"/>
              </a:spcBef>
              <a:spcAft>
                <a:spcPts val="1200"/>
              </a:spcAft>
              <a:buClrTx/>
              <a:buAutoNum type="arabicParenR"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 «Этический кодекс руководителя организаций здравоохранения»</a:t>
            </a:r>
          </a:p>
          <a:p>
            <a:pPr marL="566738" indent="-457200">
              <a:spcBef>
                <a:spcPts val="0"/>
              </a:spcBef>
              <a:spcAft>
                <a:spcPts val="1200"/>
              </a:spcAft>
              <a:buClrTx/>
              <a:buAutoNum type="arabicParenR"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 «Учетная политика АРОЗ КР»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C9E456-8C15-41D5-9944-70E5EE3C4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1366" y="2783793"/>
            <a:ext cx="4392488" cy="26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9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654993"/>
            <a:ext cx="10044609" cy="79208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руководителей ОЗ в члены АРОЗ КР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447082"/>
            <a:ext cx="11103024" cy="4945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ПП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Маанаев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Т.И.  И ИД Асизбаева Ч.Б. провели информационную работу в МЗ КР и ГУЗ г. Бишкек о создании, задачах и планах Ассоциации  </a:t>
            </a:r>
          </a:p>
          <a:p>
            <a:pPr marL="625475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феврале 2021 г. в рамках семинара «Управление организациями здравоохранения в условиях кризисной ситуации: COVID-19», который проводился во всех регионах страны с участием 164 руководителей ОЗ, была представлена информация об АРОЗ КР, розданы буклеты </a:t>
            </a:r>
          </a:p>
          <a:p>
            <a:pPr marL="625475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 электронной почте всем руководителям ОЗ разосланы документы АРОЗ КР: «Устав  ОО АРОЗ КР», «Положение  о членстве»</a:t>
            </a:r>
          </a:p>
          <a:p>
            <a:pPr marL="625475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Руководство и члены правления АРОЗ КР участвовали  в рабочих группах МЗ КР, ФОМС; круглых столах, комиссиях, встречах</a:t>
            </a:r>
          </a:p>
          <a:p>
            <a:pPr marL="625475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сентябре 2021 г. проведены встречи со всеми руководителями ОЗ страны в рамках круглых столов по обсуждению проектов нормативных правовых актов по вопросам деятельности руководителей организаций здравоохранения (130 руководителей ОЗ). По результатам этих встреч 30 руководителей стали членами Ассоциации, изъявили желание и заполнили заявление 38 руководителей. </a:t>
            </a:r>
          </a:p>
          <a:p>
            <a:pPr marL="625475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На конец 2021 г. – 47 членов Ассоциации </a:t>
            </a:r>
          </a:p>
          <a:p>
            <a:pPr marL="625475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34290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580" y="501339"/>
            <a:ext cx="10044609" cy="9114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 другими НПО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672" y="1700808"/>
            <a:ext cx="8640959" cy="4976024"/>
          </a:xfrm>
        </p:spPr>
        <p:txBody>
          <a:bodyPr>
            <a:noAutofit/>
          </a:bodyPr>
          <a:lstStyle/>
          <a:p>
            <a:pPr marL="342900" marR="0" lvl="1" indent="-342900">
              <a:spcBef>
                <a:spcPts val="0"/>
              </a:spcBef>
              <a:spcAft>
                <a:spcPts val="1200"/>
              </a:spcAft>
              <a:buClrTx/>
              <a:buFontTx/>
              <a:buChar char="-"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юридических лиц «Ассоциацией специалистов сестринского дела КР» (участие в съезде медицинских сестер и акушерок КР25.08.2021 г.)</a:t>
            </a:r>
          </a:p>
          <a:p>
            <a:pPr marL="342900" marR="0" lvl="1" indent="-342900">
              <a:spcBef>
                <a:spcPts val="0"/>
              </a:spcBef>
              <a:spcAft>
                <a:spcPts val="1200"/>
              </a:spcAft>
              <a:buClrTx/>
              <a:buFontTx/>
              <a:buChar char="-"/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Ассоциацией  «Семейная медицина без границ» (участие в  конференции, посвященной Международному дню всеобщего охвата услугами здравоохранения 10.12.2021 г.)</a:t>
            </a:r>
          </a:p>
          <a:p>
            <a:pPr marL="0" marR="0" lvl="1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1" indent="-342900">
              <a:spcBef>
                <a:spcPts val="0"/>
              </a:spcBef>
              <a:spcAft>
                <a:spcPts val="1200"/>
              </a:spcAft>
              <a:buClrTx/>
              <a:buFontTx/>
              <a:buChar char="-"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КМА (постоянное сотрудничество по проведению аттестации)</a:t>
            </a:r>
          </a:p>
          <a:p>
            <a:pPr marL="0" marR="0" lvl="1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1" indent="-342900">
              <a:spcBef>
                <a:spcPts val="0"/>
              </a:spcBef>
              <a:spcAft>
                <a:spcPts val="1200"/>
              </a:spcAft>
              <a:buClrTx/>
              <a:buFontTx/>
              <a:buChar char="-"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«Социум», директор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Эстебесова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Б.А. (сотрудничество по платформе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Контроль)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D765CC-5D7C-4F4A-8035-42390344D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9" y="2132856"/>
            <a:ext cx="280831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4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180E2-FB2B-4661-A113-1EF49110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93610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 </a:t>
            </a:r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Заседания Правления (проведены 3)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BDE09B-AEDB-4EFF-AE3D-D13A6B58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0848"/>
            <a:ext cx="10972800" cy="45136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Рассмотренные вопросы:</a:t>
            </a:r>
          </a:p>
          <a:p>
            <a:pPr marL="109728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Предоставление информации о проделанной работе за 4 месяца.</a:t>
            </a:r>
          </a:p>
          <a:p>
            <a:pPr marL="109728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2. О принятии в члены Правления АРОЗ КР представителя от ОЗ г. Бишкек.</a:t>
            </a:r>
          </a:p>
          <a:p>
            <a:pPr marL="109728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3. О подготовке к предстоящему Форуму руководителей ОЗ КР 14 мая 2021 г.</a:t>
            </a:r>
          </a:p>
          <a:p>
            <a:pPr marL="109728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4. О принятии новых членов АРОЗ.</a:t>
            </a:r>
          </a:p>
          <a:p>
            <a:pPr marL="109728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5.  Утверждение «Этического кодекса руководителя организации здравоохранения» и «Положении о наградах».</a:t>
            </a:r>
          </a:p>
          <a:p>
            <a:pPr marL="109728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6. О создании организационного комитета по проведению Форума руководителей организаций здравоохранения.</a:t>
            </a:r>
          </a:p>
          <a:p>
            <a:pPr marL="109728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7. О поддержке предлагаемой обновлённой модели системы обеспечения компетенции руководителей организаций здравоохранения.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32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5" y="692696"/>
            <a:ext cx="9828585" cy="5760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мероприятия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21298"/>
            <a:ext cx="10972800" cy="5053238"/>
          </a:xfrm>
        </p:spPr>
        <p:txBody>
          <a:bodyPr>
            <a:normAutofit/>
          </a:bodyPr>
          <a:lstStyle/>
          <a:p>
            <a:pPr marL="566738" indent="-457200">
              <a:spcBef>
                <a:spcPts val="0"/>
              </a:spcBef>
              <a:spcAft>
                <a:spcPts val="1200"/>
              </a:spcAft>
              <a:buClrTx/>
              <a:buAutoNum type="arabicParenR"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Регистрация «Ассоциации руководителей ОЗ КР» как НПО в ГНС, </a:t>
            </a:r>
          </a:p>
          <a:p>
            <a:pPr marL="109538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Социальном фонде, Национальном статистическом комитете   </a:t>
            </a:r>
          </a:p>
          <a:p>
            <a:pPr marL="109538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2) Открыт счет в банке «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Керемет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»</a:t>
            </a:r>
          </a:p>
          <a:p>
            <a:pPr marL="109538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3) Открыт электронный кабинет налогоплательщика для сдачи </a:t>
            </a:r>
          </a:p>
          <a:p>
            <a:pPr marL="109538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отчетов в электронном варианте </a:t>
            </a:r>
          </a:p>
          <a:p>
            <a:pPr marL="109538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4) Ежеквартально сдавали отчеты в вышеперечисленные  </a:t>
            </a:r>
          </a:p>
          <a:p>
            <a:pPr marL="109538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Организации (1)</a:t>
            </a:r>
          </a:p>
          <a:p>
            <a:pPr marL="109538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5) Начал функционировать офис Ассоциации </a:t>
            </a:r>
          </a:p>
          <a:p>
            <a:pPr marL="109538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6) Передано оборудование для проведения онлайн конференций на базе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Ошской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</a:rPr>
              <a:t> межобластной объединенной клинической больнице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42" y="-1"/>
            <a:ext cx="440159" cy="4401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CE217E-7F8D-4AFF-B5EC-0D9FC7D2F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272" y="1988839"/>
            <a:ext cx="3038128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83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9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427762"/>
      </a:accent1>
      <a:accent2>
        <a:srgbClr val="427762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1140</TotalTime>
  <Words>1339</Words>
  <Application>Microsoft Office PowerPoint</Application>
  <PresentationFormat>Широкоэкранный</PresentationFormat>
  <Paragraphs>114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Городская</vt:lpstr>
      <vt:lpstr>Ассоциация руководителей ОЗ КР   Отчет  о проделанной работе за 2021 год </vt:lpstr>
      <vt:lpstr>Основные мероприятия АРОЗ КР в 2021 году</vt:lpstr>
      <vt:lpstr>Содействие укреплению системы управления здравоохранением</vt:lpstr>
      <vt:lpstr>Проведение аттестации руководителей ОЗ</vt:lpstr>
      <vt:lpstr>Разработаны документы</vt:lpstr>
      <vt:lpstr>Привлечение руководителей ОЗ в члены АРОЗ КР</vt:lpstr>
      <vt:lpstr>Сотрудничество с другими НПО</vt:lpstr>
      <vt:lpstr> Заседания Правления (проведены 3)</vt:lpstr>
      <vt:lpstr>Организационные мероприятия</vt:lpstr>
      <vt:lpstr>Корпоративный имидж Ассоциации</vt:lpstr>
      <vt:lpstr>Гранд Фонда Сороса Кыргызстана </vt:lpstr>
      <vt:lpstr>Источники финансирования </vt:lpstr>
      <vt:lpstr>Мы вместе – и в этом наша сила!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Чынара Асизбаева</cp:lastModifiedBy>
  <cp:revision>136</cp:revision>
  <dcterms:created xsi:type="dcterms:W3CDTF">2021-01-05T18:51:54Z</dcterms:created>
  <dcterms:modified xsi:type="dcterms:W3CDTF">2022-02-14T08:11:23Z</dcterms:modified>
</cp:coreProperties>
</file>