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8.xml" ContentType="application/vnd.openxmlformats-officedocument.themeOverr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24"/>
  </p:notesMasterIdLst>
  <p:handoutMasterIdLst>
    <p:handoutMasterId r:id="rId25"/>
  </p:handoutMasterIdLst>
  <p:sldIdLst>
    <p:sldId id="259" r:id="rId3"/>
    <p:sldId id="316" r:id="rId4"/>
    <p:sldId id="329" r:id="rId5"/>
    <p:sldId id="330" r:id="rId6"/>
    <p:sldId id="287" r:id="rId7"/>
    <p:sldId id="299" r:id="rId8"/>
    <p:sldId id="327" r:id="rId9"/>
    <p:sldId id="328" r:id="rId10"/>
    <p:sldId id="302" r:id="rId11"/>
    <p:sldId id="303" r:id="rId12"/>
    <p:sldId id="323" r:id="rId13"/>
    <p:sldId id="331" r:id="rId14"/>
    <p:sldId id="313" r:id="rId15"/>
    <p:sldId id="312" r:id="rId16"/>
    <p:sldId id="324" r:id="rId17"/>
    <p:sldId id="325" r:id="rId18"/>
    <p:sldId id="326" r:id="rId19"/>
    <p:sldId id="320" r:id="rId20"/>
    <p:sldId id="332" r:id="rId21"/>
    <p:sldId id="322" r:id="rId22"/>
    <p:sldId id="269" r:id="rId2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329" autoAdjust="0"/>
  </p:normalViewPr>
  <p:slideViewPr>
    <p:cSldViewPr snapToGrid="0">
      <p:cViewPr varScale="1">
        <p:scale>
          <a:sx n="60" d="100"/>
          <a:sy n="60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amatova\Desktop\2021\&#1088;&#1077;&#1089;&#1087;&#1091;&#1073;&#1083;&#1080;&#1082;&#1072;%2019-21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_____Microsoft_Excel15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amatova\Desktop\2021\&#1088;&#1077;&#1089;&#1087;&#1091;&#1073;&#1083;&#1080;&#1082;&#1072;%2019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amatova\Downloads\&#1069;&#1050;_%20&#1089;&#1087;&#1077;&#1091;._&#1089;&#1090;&#1072;&#1094;._2019,%2020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amatova\Downloads\&#1069;&#1050;_%20&#1089;&#1087;&#1077;&#1091;._&#1089;&#1090;&#1072;&#1094;._2019,%20202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_____Microsoft_Excel18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amatova\Downloads\&#1069;&#1050;_&#1090;&#1088;&#1077;&#1090;&#1080;&#1095;&#1085;._&#1089;&#1087;&#1077;&#1094;._&#1089;&#1090;&#1072;&#1094;._2019,%202021%20(1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../embeddings/oleObject3.bin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../embeddings/oleObject4.bin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8;&#1043;&#1044;-2015\&#1076;&#1072;&#1085;&#1085;&#1099;&#1077;-&#1072;&#1085;&#1072;&#1083;&#1080;&#1079;&#1072;\&#1051;&#1051;&#1054;-12&#1084;&#1077;&#1089;2021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84-4CBD-88EC-15A191329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4-4CBD-88EC-15A191329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4-4CBD-88EC-15A1913293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4-4CBD-88EC-15A19132933F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B2-41AA-A715-10A8A1AF3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7. Качество услуг пациентами с сахарным диабетом, %</a:t>
            </a:r>
          </a:p>
        </c:rich>
      </c:tx>
      <c:layout>
        <c:manualLayout>
          <c:xMode val="edge"/>
          <c:yMode val="edge"/>
          <c:x val="0.13756933508311461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Лист1!$C$105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DE3-42EC-BDAC-5C0B8699F9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Лист1!$B$106:$B$114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Лист1!$C$106:$C$114</c:f>
              <c:numCache>
                <c:formatCode>0</c:formatCode>
                <c:ptCount val="9"/>
                <c:pt idx="0">
                  <c:v>72</c:v>
                </c:pt>
                <c:pt idx="1">
                  <c:v>28.8</c:v>
                </c:pt>
                <c:pt idx="2">
                  <c:v>31.2</c:v>
                </c:pt>
                <c:pt idx="3">
                  <c:v>70</c:v>
                </c:pt>
                <c:pt idx="4">
                  <c:v>47.8</c:v>
                </c:pt>
                <c:pt idx="5">
                  <c:v>54.4</c:v>
                </c:pt>
                <c:pt idx="6">
                  <c:v>30.4</c:v>
                </c:pt>
                <c:pt idx="7">
                  <c:v>53.5</c:v>
                </c:pt>
                <c:pt idx="8">
                  <c:v>48.5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F-44C9-8709-BA7DDA2A9CCE}"/>
            </c:ext>
          </c:extLst>
        </c:ser>
        <c:ser>
          <c:idx val="1"/>
          <c:order val="1"/>
          <c:tx>
            <c:strRef>
              <c:f>Лист1!$D$105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E3-42EC-BDAC-5C0B8699F9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Лист1!$B$106:$B$114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Лист1!$D$106:$D$114</c:f>
              <c:numCache>
                <c:formatCode>0</c:formatCode>
                <c:ptCount val="9"/>
                <c:pt idx="0">
                  <c:v>60.8</c:v>
                </c:pt>
                <c:pt idx="1">
                  <c:v>29.191919191919194</c:v>
                </c:pt>
                <c:pt idx="2">
                  <c:v>36.483253588516753</c:v>
                </c:pt>
                <c:pt idx="3">
                  <c:v>65.639772727272714</c:v>
                </c:pt>
                <c:pt idx="4">
                  <c:v>52</c:v>
                </c:pt>
                <c:pt idx="5">
                  <c:v>56.728650137741049</c:v>
                </c:pt>
                <c:pt idx="6">
                  <c:v>78.303030303030312</c:v>
                </c:pt>
                <c:pt idx="7">
                  <c:v>82.162534435261691</c:v>
                </c:pt>
                <c:pt idx="8">
                  <c:v>57.663645047967712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CF-44C9-8709-BA7DDA2A9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285120"/>
        <c:axId val="279285904"/>
      </c:barChart>
      <c:catAx>
        <c:axId val="2792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285904"/>
        <c:crosses val="autoZero"/>
        <c:auto val="1"/>
        <c:lblAlgn val="ctr"/>
        <c:lblOffset val="100"/>
        <c:noMultiLvlLbl val="0"/>
      </c:catAx>
      <c:valAx>
        <c:axId val="27928590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7928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8. Качество услуг на уровне ФАП,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Лист1!$C$120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85-466A-B486-67F6736B80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Лист1!$B$121:$B$129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Лист1!$C$121:$C$129</c:f>
              <c:numCache>
                <c:formatCode>0</c:formatCode>
                <c:ptCount val="9"/>
                <c:pt idx="1">
                  <c:v>7.5</c:v>
                </c:pt>
                <c:pt idx="2">
                  <c:v>36.200000000000003</c:v>
                </c:pt>
                <c:pt idx="3">
                  <c:v>62</c:v>
                </c:pt>
                <c:pt idx="4">
                  <c:v>42.7</c:v>
                </c:pt>
                <c:pt idx="5">
                  <c:v>49</c:v>
                </c:pt>
                <c:pt idx="6">
                  <c:v>31.3</c:v>
                </c:pt>
                <c:pt idx="7">
                  <c:v>53</c:v>
                </c:pt>
                <c:pt idx="8">
                  <c:v>40.200000000000003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A2-4937-BD33-A076FED6C3B4}"/>
            </c:ext>
          </c:extLst>
        </c:ser>
        <c:ser>
          <c:idx val="1"/>
          <c:order val="1"/>
          <c:tx>
            <c:strRef>
              <c:f>Лист1!$D$120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85-466A-B486-67F6736B80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Лист1!$B$121:$B$129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Лист1!$D$121:$D$129</c:f>
              <c:numCache>
                <c:formatCode>0</c:formatCode>
                <c:ptCount val="9"/>
                <c:pt idx="1">
                  <c:v>24.929971988795515</c:v>
                </c:pt>
                <c:pt idx="2">
                  <c:v>43.067226890756302</c:v>
                </c:pt>
                <c:pt idx="3">
                  <c:v>75.390156062424964</c:v>
                </c:pt>
                <c:pt idx="4">
                  <c:v>40</c:v>
                </c:pt>
                <c:pt idx="5">
                  <c:v>43.790849673202615</c:v>
                </c:pt>
                <c:pt idx="6">
                  <c:v>22.689075630252102</c:v>
                </c:pt>
                <c:pt idx="7">
                  <c:v>56.827731092436998</c:v>
                </c:pt>
                <c:pt idx="8">
                  <c:v>43.813573048266917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2-4937-BD33-A076FED6C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285512"/>
        <c:axId val="279283160"/>
      </c:barChart>
      <c:catAx>
        <c:axId val="27928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283160"/>
        <c:crosses val="autoZero"/>
        <c:auto val="1"/>
        <c:lblAlgn val="ctr"/>
        <c:lblOffset val="100"/>
        <c:noMultiLvlLbl val="0"/>
      </c:catAx>
      <c:valAx>
        <c:axId val="2792831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7928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270716717051278E-2"/>
          <c:y val="0.17274829876030509"/>
          <c:w val="0.95868156634425772"/>
          <c:h val="0.44657447777705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диаграмма!$H$15:$H$16</c:f>
              <c:strCache>
                <c:ptCount val="2"/>
                <c:pt idx="0">
                  <c:v>Категория 4                                            Внутрибольничная система обеспечения качества </c:v>
                </c:pt>
                <c:pt idx="1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FF-425B-9DFB-9F6A3B6CEFD2}"/>
              </c:ext>
            </c:extLst>
          </c:dPt>
          <c:dLbls>
            <c:dLbl>
              <c:idx val="1"/>
              <c:layout>
                <c:manualLayout>
                  <c:x val="-6.57078154531329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17-465B-A403-3100F556CC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диаграмма!$A$17:$A$25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диаграмма!$H$17:$H$25</c:f>
              <c:numCache>
                <c:formatCode>0</c:formatCode>
                <c:ptCount val="9"/>
                <c:pt idx="0">
                  <c:v>90.4</c:v>
                </c:pt>
                <c:pt idx="1">
                  <c:v>32.200000000000003</c:v>
                </c:pt>
                <c:pt idx="2">
                  <c:v>35.5</c:v>
                </c:pt>
                <c:pt idx="3">
                  <c:v>82</c:v>
                </c:pt>
                <c:pt idx="4">
                  <c:v>67.684210526315795</c:v>
                </c:pt>
                <c:pt idx="5">
                  <c:v>69</c:v>
                </c:pt>
                <c:pt idx="6">
                  <c:v>67.2</c:v>
                </c:pt>
                <c:pt idx="7">
                  <c:v>67.5</c:v>
                </c:pt>
                <c:pt idx="8" formatCode="General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80-4F35-8AF4-FC296D9E5EB5}"/>
            </c:ext>
          </c:extLst>
        </c:ser>
        <c:ser>
          <c:idx val="1"/>
          <c:order val="1"/>
          <c:tx>
            <c:strRef>
              <c:f>диаграмма!$I$15:$I$16</c:f>
              <c:strCache>
                <c:ptCount val="2"/>
                <c:pt idx="0">
                  <c:v>Категория 4                                            Внутрибольничная система обеспечения качества </c:v>
                </c:pt>
                <c:pt idx="1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FF-425B-9DFB-9F6A3B6CEFD2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17-465B-A403-3100F556CC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диаграмма!$A$17:$A$25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диаграмма!$I$17:$I$25</c:f>
              <c:numCache>
                <c:formatCode>0</c:formatCode>
                <c:ptCount val="9"/>
                <c:pt idx="0">
                  <c:v>94.8</c:v>
                </c:pt>
                <c:pt idx="1">
                  <c:v>39.700000000000003</c:v>
                </c:pt>
                <c:pt idx="2">
                  <c:v>11</c:v>
                </c:pt>
                <c:pt idx="3">
                  <c:v>64</c:v>
                </c:pt>
                <c:pt idx="4">
                  <c:v>19.25925925925926</c:v>
                </c:pt>
                <c:pt idx="5">
                  <c:v>45.2</c:v>
                </c:pt>
                <c:pt idx="6">
                  <c:v>33.299999999999997</c:v>
                </c:pt>
                <c:pt idx="7">
                  <c:v>41.1</c:v>
                </c:pt>
                <c:pt idx="8" formatCode="General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80-4F35-8AF4-FC296D9E5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287080"/>
        <c:axId val="279283944"/>
      </c:barChart>
      <c:catAx>
        <c:axId val="27928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283944"/>
        <c:crosses val="autoZero"/>
        <c:auto val="1"/>
        <c:lblAlgn val="ctr"/>
        <c:lblOffset val="100"/>
        <c:noMultiLvlLbl val="0"/>
      </c:catAx>
      <c:valAx>
        <c:axId val="2792839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79287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17157737674861E-2"/>
          <c:y val="0.25925925925925924"/>
          <c:w val="0.94495453405853336"/>
          <c:h val="0.38426254009915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диаграмма!$V$15:$V$16</c:f>
              <c:strCache>
                <c:ptCount val="2"/>
                <c:pt idx="0">
                  <c:v>Категория 3                                Удовлетворенность пациента </c:v>
                </c:pt>
                <c:pt idx="1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509-4A6A-9DD6-F6D2705A4807}"/>
              </c:ext>
            </c:extLst>
          </c:dPt>
          <c:dLbls>
            <c:dLbl>
              <c:idx val="1"/>
              <c:layout>
                <c:manualLayout>
                  <c:x val="-9.1555995953513346E-3"/>
                  <c:y val="1.0609445340016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49-4D5B-8C50-198B76D00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диаграмма!$V$17:$V$25</c:f>
              <c:numCache>
                <c:formatCode>0</c:formatCode>
                <c:ptCount val="9"/>
                <c:pt idx="0">
                  <c:v>98.3</c:v>
                </c:pt>
                <c:pt idx="1">
                  <c:v>80</c:v>
                </c:pt>
                <c:pt idx="2">
                  <c:v>85.3</c:v>
                </c:pt>
                <c:pt idx="3">
                  <c:v>88</c:v>
                </c:pt>
                <c:pt idx="4">
                  <c:v>75</c:v>
                </c:pt>
                <c:pt idx="5">
                  <c:v>89</c:v>
                </c:pt>
                <c:pt idx="6">
                  <c:v>84.4</c:v>
                </c:pt>
                <c:pt idx="7">
                  <c:v>83</c:v>
                </c:pt>
                <c:pt idx="8" formatCode="General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55-46B6-B532-B2B910655E4E}"/>
            </c:ext>
          </c:extLst>
        </c:ser>
        <c:ser>
          <c:idx val="1"/>
          <c:order val="1"/>
          <c:tx>
            <c:strRef>
              <c:f>диаграмма!$W$15:$W$16</c:f>
              <c:strCache>
                <c:ptCount val="2"/>
                <c:pt idx="0">
                  <c:v>Категория 3                                Удовлетворенность пациента </c:v>
                </c:pt>
                <c:pt idx="1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09-4A6A-9DD6-F6D2705A4807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349-4D5B-8C50-198B76D00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диаграмма!$W$17:$W$25</c:f>
              <c:numCache>
                <c:formatCode>0</c:formatCode>
                <c:ptCount val="9"/>
                <c:pt idx="0">
                  <c:v>96</c:v>
                </c:pt>
                <c:pt idx="1">
                  <c:v>84.4</c:v>
                </c:pt>
                <c:pt idx="2">
                  <c:v>90</c:v>
                </c:pt>
                <c:pt idx="3">
                  <c:v>87</c:v>
                </c:pt>
                <c:pt idx="4">
                  <c:v>80.2</c:v>
                </c:pt>
                <c:pt idx="5">
                  <c:v>84.7</c:v>
                </c:pt>
                <c:pt idx="6">
                  <c:v>79.8</c:v>
                </c:pt>
                <c:pt idx="7">
                  <c:v>85.8</c:v>
                </c:pt>
                <c:pt idx="8" formatCode="General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55-46B6-B532-B2B910655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287864"/>
        <c:axId val="279288256"/>
      </c:barChart>
      <c:catAx>
        <c:axId val="27928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288256"/>
        <c:crosses val="autoZero"/>
        <c:auto val="1"/>
        <c:lblAlgn val="ctr"/>
        <c:lblOffset val="100"/>
        <c:noMultiLvlLbl val="0"/>
      </c:catAx>
      <c:valAx>
        <c:axId val="2792882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7928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215820447266703E-2"/>
          <c:y val="0.12299966569219498"/>
          <c:w val="0.94793982459509629"/>
          <c:h val="0.51900885108339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диаграмма!$V$15:$V$16</c:f>
              <c:strCache>
                <c:ptCount val="2"/>
                <c:pt idx="0">
                  <c:v>Категория 6                                     Качество услуг в родильном отделении</c:v>
                </c:pt>
                <c:pt idx="1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C0-40E6-949D-0C0E90B383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диаграмма!$V$17:$V$25</c:f>
              <c:numCache>
                <c:formatCode>0</c:formatCode>
                <c:ptCount val="9"/>
                <c:pt idx="0">
                  <c:v>77.307692307692307</c:v>
                </c:pt>
                <c:pt idx="1">
                  <c:v>43</c:v>
                </c:pt>
                <c:pt idx="2">
                  <c:v>58.6</c:v>
                </c:pt>
                <c:pt idx="3">
                  <c:v>69</c:v>
                </c:pt>
                <c:pt idx="4">
                  <c:v>71.833333333333343</c:v>
                </c:pt>
                <c:pt idx="5">
                  <c:v>64.2</c:v>
                </c:pt>
                <c:pt idx="6">
                  <c:v>70</c:v>
                </c:pt>
                <c:pt idx="7">
                  <c:v>72.2</c:v>
                </c:pt>
                <c:pt idx="8" formatCode="General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10-48E4-A924-FD0DABD9EEC7}"/>
            </c:ext>
          </c:extLst>
        </c:ser>
        <c:ser>
          <c:idx val="1"/>
          <c:order val="1"/>
          <c:tx>
            <c:strRef>
              <c:f>диаграмма!$W$15:$W$16</c:f>
              <c:strCache>
                <c:ptCount val="2"/>
                <c:pt idx="0">
                  <c:v>Категория 6                                     Качество услуг в родильном отделении</c:v>
                </c:pt>
                <c:pt idx="1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C0-40E6-949D-0C0E90B383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диаграмма!$W$17:$W$25</c:f>
              <c:numCache>
                <c:formatCode>0</c:formatCode>
                <c:ptCount val="9"/>
                <c:pt idx="0">
                  <c:v>73.3</c:v>
                </c:pt>
                <c:pt idx="1">
                  <c:v>57.5</c:v>
                </c:pt>
                <c:pt idx="2">
                  <c:v>56.5</c:v>
                </c:pt>
                <c:pt idx="3">
                  <c:v>51</c:v>
                </c:pt>
                <c:pt idx="4">
                  <c:v>73.806451612903231</c:v>
                </c:pt>
                <c:pt idx="5">
                  <c:v>52.5</c:v>
                </c:pt>
                <c:pt idx="6">
                  <c:v>64.2</c:v>
                </c:pt>
                <c:pt idx="7">
                  <c:v>80.8</c:v>
                </c:pt>
                <c:pt idx="8" formatCode="General">
                  <c:v>75.8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10-48E4-A924-FD0DABD9E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284336"/>
        <c:axId val="279289432"/>
      </c:barChart>
      <c:catAx>
        <c:axId val="27928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289432"/>
        <c:crosses val="autoZero"/>
        <c:auto val="1"/>
        <c:lblAlgn val="ctr"/>
        <c:lblOffset val="100"/>
        <c:noMultiLvlLbl val="0"/>
      </c:catAx>
      <c:valAx>
        <c:axId val="2792894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7928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81005244363416E-2"/>
          <c:y val="0.30026807226493929"/>
          <c:w val="0.93781899475563657"/>
          <c:h val="0.37496482430914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табл!$B$107:$B$108</c:f>
              <c:strCache>
                <c:ptCount val="2"/>
                <c:pt idx="0">
                  <c:v>Категория 1 Управление, гигиена, инфекционный контроль                               </c:v>
                </c:pt>
                <c:pt idx="1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0B0-4679-BE88-2996358434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табл!$A$109:$A$117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табл!$B$109:$B$117</c:f>
              <c:numCache>
                <c:formatCode>0</c:formatCode>
                <c:ptCount val="9"/>
                <c:pt idx="0">
                  <c:v>99.2</c:v>
                </c:pt>
                <c:pt idx="1">
                  <c:v>49.4</c:v>
                </c:pt>
                <c:pt idx="2">
                  <c:v>64.400000000000006</c:v>
                </c:pt>
                <c:pt idx="3">
                  <c:v>86</c:v>
                </c:pt>
                <c:pt idx="4">
                  <c:v>70</c:v>
                </c:pt>
                <c:pt idx="5">
                  <c:v>73</c:v>
                </c:pt>
                <c:pt idx="6">
                  <c:v>74.099999999999994</c:v>
                </c:pt>
                <c:pt idx="7">
                  <c:v>82.5</c:v>
                </c:pt>
                <c:pt idx="8" formatCode="General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B7-4BAD-BA01-D510DBEC03C0}"/>
            </c:ext>
          </c:extLst>
        </c:ser>
        <c:ser>
          <c:idx val="1"/>
          <c:order val="1"/>
          <c:tx>
            <c:strRef>
              <c:f>табл!$C$107:$C$108</c:f>
              <c:strCache>
                <c:ptCount val="2"/>
                <c:pt idx="0">
                  <c:v>Категория 1 Управление, гигиена, инфекционный контроль                               </c:v>
                </c:pt>
                <c:pt idx="1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B0-4679-BE88-2996358434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табл!$A$109:$A$117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табл!$C$109:$C$117</c:f>
              <c:numCache>
                <c:formatCode>0</c:formatCode>
                <c:ptCount val="9"/>
                <c:pt idx="0">
                  <c:v>90.8</c:v>
                </c:pt>
                <c:pt idx="1">
                  <c:v>56.6</c:v>
                </c:pt>
                <c:pt idx="2">
                  <c:v>38.6</c:v>
                </c:pt>
                <c:pt idx="3">
                  <c:v>71</c:v>
                </c:pt>
                <c:pt idx="4">
                  <c:v>45.238095238095241</c:v>
                </c:pt>
                <c:pt idx="5">
                  <c:v>68</c:v>
                </c:pt>
                <c:pt idx="6">
                  <c:v>63.7</c:v>
                </c:pt>
                <c:pt idx="7">
                  <c:v>69</c:v>
                </c:pt>
                <c:pt idx="8" formatCode="General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B7-4BAD-BA01-D510DBEC0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524984"/>
        <c:axId val="218525376"/>
      </c:barChart>
      <c:catAx>
        <c:axId val="21852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525376"/>
        <c:crosses val="autoZero"/>
        <c:auto val="1"/>
        <c:lblAlgn val="ctr"/>
        <c:lblOffset val="100"/>
        <c:noMultiLvlLbl val="0"/>
      </c:catAx>
      <c:valAx>
        <c:axId val="21852537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852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98046500993183E-2"/>
          <c:y val="0.16203703703703703"/>
          <c:w val="0.94294732554982352"/>
          <c:h val="0.46141914552347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диаграмма!$V$15:$V$16</c:f>
              <c:strCache>
                <c:ptCount val="2"/>
                <c:pt idx="0">
                  <c:v>Категория 2                                    Обучение/Усиление потенциала/Библиотека </c:v>
                </c:pt>
                <c:pt idx="1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5BD-44B1-973E-ABC92FF8A4BB}"/>
              </c:ext>
            </c:extLst>
          </c:dPt>
          <c:dLbls>
            <c:dLbl>
              <c:idx val="0"/>
              <c:layout>
                <c:manualLayout>
                  <c:x val="-1.1111111111111112E-2"/>
                  <c:y val="-5.304722670008330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6C-4B27-95AD-46465F861D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61-4950-880F-4F430C51C9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диаграмма!$V$17:$V$25</c:f>
              <c:numCache>
                <c:formatCode>0</c:formatCode>
                <c:ptCount val="9"/>
                <c:pt idx="0">
                  <c:v>100</c:v>
                </c:pt>
                <c:pt idx="1">
                  <c:v>16.3</c:v>
                </c:pt>
                <c:pt idx="2">
                  <c:v>42</c:v>
                </c:pt>
                <c:pt idx="3">
                  <c:v>68</c:v>
                </c:pt>
                <c:pt idx="4">
                  <c:v>50</c:v>
                </c:pt>
                <c:pt idx="5">
                  <c:v>50</c:v>
                </c:pt>
                <c:pt idx="6">
                  <c:v>40.4</c:v>
                </c:pt>
                <c:pt idx="7">
                  <c:v>39.200000000000003</c:v>
                </c:pt>
                <c:pt idx="8" formatCode="General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6C-4B27-95AD-46465F861D8F}"/>
            </c:ext>
          </c:extLst>
        </c:ser>
        <c:ser>
          <c:idx val="1"/>
          <c:order val="1"/>
          <c:tx>
            <c:strRef>
              <c:f>диаграмма!$W$15:$W$16</c:f>
              <c:strCache>
                <c:ptCount val="2"/>
                <c:pt idx="0">
                  <c:v>Категория 2                                    Обучение/Усиление потенциала/Библиотека </c:v>
                </c:pt>
                <c:pt idx="1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BD-44B1-973E-ABC92FF8A4BB}"/>
              </c:ext>
            </c:extLst>
          </c:dPt>
          <c:dLbls>
            <c:dLbl>
              <c:idx val="0"/>
              <c:layout>
                <c:manualLayout>
                  <c:x val="8.3333333333333211E-3"/>
                  <c:y val="-5.304722670008330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E6C-4B27-95AD-46465F861D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диаграмма!$W$17:$W$25</c:f>
              <c:numCache>
                <c:formatCode>0</c:formatCode>
                <c:ptCount val="9"/>
                <c:pt idx="0">
                  <c:v>100</c:v>
                </c:pt>
                <c:pt idx="1">
                  <c:v>53.3</c:v>
                </c:pt>
                <c:pt idx="2">
                  <c:v>7</c:v>
                </c:pt>
                <c:pt idx="3">
                  <c:v>90</c:v>
                </c:pt>
                <c:pt idx="4">
                  <c:v>68</c:v>
                </c:pt>
                <c:pt idx="5">
                  <c:v>41</c:v>
                </c:pt>
                <c:pt idx="6">
                  <c:v>20</c:v>
                </c:pt>
                <c:pt idx="7">
                  <c:v>76.400000000000006</c:v>
                </c:pt>
                <c:pt idx="8" formatCode="General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6C-4B27-95AD-46465F861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342032"/>
        <c:axId val="280338504"/>
      </c:barChart>
      <c:catAx>
        <c:axId val="2803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338504"/>
        <c:crosses val="autoZero"/>
        <c:auto val="1"/>
        <c:lblAlgn val="ctr"/>
        <c:lblOffset val="100"/>
        <c:noMultiLvlLbl val="0"/>
      </c:catAx>
      <c:valAx>
        <c:axId val="28033850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8034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192876260920911E-2"/>
          <c:y val="0.18981481481481483"/>
          <c:w val="0.94411022207765116"/>
          <c:h val="0.43364136774569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диаграмма!$V$15:$V$16</c:f>
              <c:strCache>
                <c:ptCount val="2"/>
                <c:pt idx="0">
                  <c:v>Категория 5                                          Качество услуг в отделениях хирургического/  гинекологического профиля </c:v>
                </c:pt>
                <c:pt idx="1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B9D-4EED-94A1-9C817A7F3A5B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CA-4F48-ACDB-B9335A68BD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диаграмма!$V$17:$V$25</c:f>
              <c:numCache>
                <c:formatCode>0</c:formatCode>
                <c:ptCount val="9"/>
                <c:pt idx="0">
                  <c:v>54.5</c:v>
                </c:pt>
                <c:pt idx="1">
                  <c:v>43</c:v>
                </c:pt>
                <c:pt idx="2">
                  <c:v>45</c:v>
                </c:pt>
                <c:pt idx="3">
                  <c:v>92</c:v>
                </c:pt>
                <c:pt idx="4">
                  <c:v>73.333333333333329</c:v>
                </c:pt>
                <c:pt idx="5">
                  <c:v>68</c:v>
                </c:pt>
                <c:pt idx="6">
                  <c:v>69.3</c:v>
                </c:pt>
                <c:pt idx="7">
                  <c:v>75.2</c:v>
                </c:pt>
                <c:pt idx="8" formatCode="General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66-4F7D-8734-195AEE60C760}"/>
            </c:ext>
          </c:extLst>
        </c:ser>
        <c:ser>
          <c:idx val="1"/>
          <c:order val="1"/>
          <c:tx>
            <c:strRef>
              <c:f>диаграмма!$W$15:$W$16</c:f>
              <c:strCache>
                <c:ptCount val="2"/>
                <c:pt idx="0">
                  <c:v>Категория 5                                          Качество услуг в отделениях хирургического/  гинекологического профиля </c:v>
                </c:pt>
                <c:pt idx="1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9D-4EED-94A1-9C817A7F3A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диаграмма!$W$17:$W$25</c:f>
              <c:numCache>
                <c:formatCode>0</c:formatCode>
                <c:ptCount val="9"/>
                <c:pt idx="0">
                  <c:v>80.5</c:v>
                </c:pt>
                <c:pt idx="1">
                  <c:v>49.6</c:v>
                </c:pt>
                <c:pt idx="2">
                  <c:v>46.5</c:v>
                </c:pt>
                <c:pt idx="3">
                  <c:v>71</c:v>
                </c:pt>
                <c:pt idx="4">
                  <c:v>88.235294117647058</c:v>
                </c:pt>
                <c:pt idx="5">
                  <c:v>70</c:v>
                </c:pt>
                <c:pt idx="6">
                  <c:v>75.3</c:v>
                </c:pt>
                <c:pt idx="7">
                  <c:v>70.099999999999994</c:v>
                </c:pt>
                <c:pt idx="8" formatCode="General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66-4F7D-8734-195AEE60C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338896"/>
        <c:axId val="280342424"/>
      </c:barChart>
      <c:catAx>
        <c:axId val="28033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342424"/>
        <c:crosses val="autoZero"/>
        <c:auto val="1"/>
        <c:lblAlgn val="ctr"/>
        <c:lblOffset val="100"/>
        <c:noMultiLvlLbl val="0"/>
      </c:catAx>
      <c:valAx>
        <c:axId val="2803424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8033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268307086614175E-2"/>
          <c:y val="0.1388888888888889"/>
          <c:w val="0.93823169291338582"/>
          <c:h val="0.52544728783902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диаграмма!$V$1:$V$16</c:f>
              <c:strCache>
                <c:ptCount val="16"/>
                <c:pt idx="14">
                  <c:v>Категория 8                                    Качество услуг терапевтического профиля</c:v>
                </c:pt>
                <c:pt idx="15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5A-4AC5-B073-FF095805BA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диаграмма!$V$17:$V$25</c:f>
              <c:numCache>
                <c:formatCode>0</c:formatCode>
                <c:ptCount val="9"/>
                <c:pt idx="0">
                  <c:v>81.7</c:v>
                </c:pt>
                <c:pt idx="1">
                  <c:v>30.7</c:v>
                </c:pt>
                <c:pt idx="2">
                  <c:v>37</c:v>
                </c:pt>
                <c:pt idx="3">
                  <c:v>49</c:v>
                </c:pt>
                <c:pt idx="4">
                  <c:v>38</c:v>
                </c:pt>
                <c:pt idx="5">
                  <c:v>46.2</c:v>
                </c:pt>
                <c:pt idx="6">
                  <c:v>75.2</c:v>
                </c:pt>
                <c:pt idx="7">
                  <c:v>69.099999999999994</c:v>
                </c:pt>
                <c:pt idx="8" formatCode="General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56-49DD-91DE-179E23D2C73A}"/>
            </c:ext>
          </c:extLst>
        </c:ser>
        <c:ser>
          <c:idx val="1"/>
          <c:order val="1"/>
          <c:tx>
            <c:strRef>
              <c:f>диаграмма!$W$1:$W$16</c:f>
              <c:strCache>
                <c:ptCount val="16"/>
                <c:pt idx="14">
                  <c:v>Категория 8                                    Качество услуг терапевтического профиля</c:v>
                </c:pt>
                <c:pt idx="15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5A-4AC5-B073-FF095805BA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диаграмма!$W$17:$W$25</c:f>
              <c:numCache>
                <c:formatCode>0</c:formatCode>
                <c:ptCount val="9"/>
                <c:pt idx="0">
                  <c:v>85.1</c:v>
                </c:pt>
                <c:pt idx="1">
                  <c:v>49.7</c:v>
                </c:pt>
                <c:pt idx="2">
                  <c:v>53.5</c:v>
                </c:pt>
                <c:pt idx="3">
                  <c:v>53</c:v>
                </c:pt>
                <c:pt idx="4">
                  <c:v>64.631578947368425</c:v>
                </c:pt>
                <c:pt idx="5">
                  <c:v>71.5</c:v>
                </c:pt>
                <c:pt idx="6">
                  <c:v>70</c:v>
                </c:pt>
                <c:pt idx="7">
                  <c:v>65.7</c:v>
                </c:pt>
                <c:pt idx="8" formatCode="General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56-49DD-91DE-179E23D2C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339288"/>
        <c:axId val="280342816"/>
      </c:barChart>
      <c:catAx>
        <c:axId val="28033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342816"/>
        <c:crosses val="autoZero"/>
        <c:auto val="1"/>
        <c:lblAlgn val="ctr"/>
        <c:lblOffset val="100"/>
        <c:noMultiLvlLbl val="0"/>
      </c:catAx>
      <c:valAx>
        <c:axId val="28034281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80339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817122124440326E-2"/>
          <c:y val="0.16203703703703703"/>
          <c:w val="0.93722209356183417"/>
          <c:h val="0.47881197142023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диаграмма!$V$15:$V$16</c:f>
              <c:strCache>
                <c:ptCount val="2"/>
                <c:pt idx="0">
                  <c:v>Категория 7                                         Качество услуг  новорожденным  и детям </c:v>
                </c:pt>
                <c:pt idx="1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939-4414-AF43-4E760469FD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диаграмма!$V$17:$V$25</c:f>
              <c:numCache>
                <c:formatCode>0</c:formatCode>
                <c:ptCount val="9"/>
                <c:pt idx="0">
                  <c:v>82.8</c:v>
                </c:pt>
                <c:pt idx="1">
                  <c:v>37</c:v>
                </c:pt>
                <c:pt idx="2">
                  <c:v>49.3</c:v>
                </c:pt>
                <c:pt idx="3">
                  <c:v>78</c:v>
                </c:pt>
                <c:pt idx="4">
                  <c:v>61.315789473684212</c:v>
                </c:pt>
                <c:pt idx="5">
                  <c:v>57.3</c:v>
                </c:pt>
                <c:pt idx="6">
                  <c:v>62.4</c:v>
                </c:pt>
                <c:pt idx="7">
                  <c:v>74.7</c:v>
                </c:pt>
                <c:pt idx="8" formatCode="General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CE-4616-9A0D-EE4158B0C394}"/>
            </c:ext>
          </c:extLst>
        </c:ser>
        <c:ser>
          <c:idx val="1"/>
          <c:order val="1"/>
          <c:tx>
            <c:strRef>
              <c:f>диаграмма!$W$15:$W$16</c:f>
              <c:strCache>
                <c:ptCount val="2"/>
                <c:pt idx="0">
                  <c:v>Категория 7                                         Качество услуг  новорожденным  и детям </c:v>
                </c:pt>
                <c:pt idx="1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39-4414-AF43-4E760469FD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диаграмма!$U$17:$U$25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диаграмма!$W$17:$W$25</c:f>
              <c:numCache>
                <c:formatCode>0</c:formatCode>
                <c:ptCount val="9"/>
                <c:pt idx="0">
                  <c:v>86</c:v>
                </c:pt>
                <c:pt idx="1">
                  <c:v>55</c:v>
                </c:pt>
                <c:pt idx="2">
                  <c:v>51.2</c:v>
                </c:pt>
                <c:pt idx="3">
                  <c:v>57</c:v>
                </c:pt>
                <c:pt idx="4">
                  <c:v>74.117647058823536</c:v>
                </c:pt>
                <c:pt idx="5">
                  <c:v>61</c:v>
                </c:pt>
                <c:pt idx="6">
                  <c:v>66.5</c:v>
                </c:pt>
                <c:pt idx="7">
                  <c:v>79</c:v>
                </c:pt>
                <c:pt idx="8" formatCode="General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CE-4616-9A0D-EE4158B0C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340464"/>
        <c:axId val="280337328"/>
      </c:barChart>
      <c:catAx>
        <c:axId val="28034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337328"/>
        <c:crosses val="autoZero"/>
        <c:auto val="1"/>
        <c:lblAlgn val="ctr"/>
        <c:lblOffset val="100"/>
        <c:noMultiLvlLbl val="0"/>
      </c:catAx>
      <c:valAx>
        <c:axId val="28033732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8034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качества стационаров 2019, 2021 </a:t>
            </a:r>
            <a:r>
              <a:rPr lang="ru-RU" sz="1600" b="1" i="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9354765556320448E-2"/>
          <c:y val="0.15782422496127813"/>
          <c:w val="0.95268817204301071"/>
          <c:h val="0.38054279673374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табл!$B$91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5E0-464A-875E-7C0D30D8DDDD}"/>
              </c:ext>
            </c:extLst>
          </c:dPt>
          <c:dLbls>
            <c:dLbl>
              <c:idx val="0"/>
              <c:layout>
                <c:manualLayout>
                  <c:x val="-8.6021505376344086E-3"/>
                  <c:y val="4.3615782731584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B7B-4F26-8CFF-F8F7F3D544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B7B-4F26-8CFF-F8F7F3D544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60215053763440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B7B-4F26-8CFF-F8F7F3D544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60215053763440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B7B-4F26-8CFF-F8F7F3D544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табл!$A$92:$A$100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табл!$B$92:$B$100</c:f>
              <c:numCache>
                <c:formatCode>0</c:formatCode>
                <c:ptCount val="9"/>
                <c:pt idx="0">
                  <c:v>85.5</c:v>
                </c:pt>
                <c:pt idx="1">
                  <c:v>41.5</c:v>
                </c:pt>
                <c:pt idx="2">
                  <c:v>52.1</c:v>
                </c:pt>
                <c:pt idx="3">
                  <c:v>76.5</c:v>
                </c:pt>
                <c:pt idx="4">
                  <c:v>63.4</c:v>
                </c:pt>
                <c:pt idx="5">
                  <c:v>64.599999999999994</c:v>
                </c:pt>
                <c:pt idx="6">
                  <c:v>68</c:v>
                </c:pt>
                <c:pt idx="7">
                  <c:v>69</c:v>
                </c:pt>
                <c:pt idx="8" formatCode="General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51-4055-B436-8C900A984138}"/>
            </c:ext>
          </c:extLst>
        </c:ser>
        <c:ser>
          <c:idx val="1"/>
          <c:order val="1"/>
          <c:tx>
            <c:strRef>
              <c:f>табл!$C$91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E0-464A-875E-7C0D30D8DDD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86,5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B7B-4F26-8CFF-F8F7F3D544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B7B-4F26-8CFF-F8F7F3D544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B7B-4F26-8CFF-F8F7F3D544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B7B-4F26-8CFF-F8F7F3D544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61,2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B7B-4F26-8CFF-F8F7F3D544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табл!$A$92:$A$100</c:f>
              <c:strCache>
                <c:ptCount val="9"/>
                <c:pt idx="0">
                  <c:v>г.Бишкек</c:v>
                </c:pt>
                <c:pt idx="1">
                  <c:v>Баткенская  обл</c:v>
                </c:pt>
                <c:pt idx="2">
                  <c:v>Жалалабадская обл</c:v>
                </c:pt>
                <c:pt idx="3">
                  <c:v>Иссыккульская обл</c:v>
                </c:pt>
                <c:pt idx="4">
                  <c:v>Нарынская обл</c:v>
                </c:pt>
                <c:pt idx="5">
                  <c:v>Ошская обл</c:v>
                </c:pt>
                <c:pt idx="6">
                  <c:v>Таласская обл</c:v>
                </c:pt>
                <c:pt idx="7">
                  <c:v>Чуйская обл</c:v>
                </c:pt>
                <c:pt idx="8">
                  <c:v>Республика</c:v>
                </c:pt>
              </c:strCache>
            </c:strRef>
          </c:cat>
          <c:val>
            <c:numRef>
              <c:f>табл!$C$92:$C$100</c:f>
              <c:numCache>
                <c:formatCode>0</c:formatCode>
                <c:ptCount val="9"/>
                <c:pt idx="0">
                  <c:v>88.3</c:v>
                </c:pt>
                <c:pt idx="1">
                  <c:v>55.7</c:v>
                </c:pt>
                <c:pt idx="2">
                  <c:v>44.3</c:v>
                </c:pt>
                <c:pt idx="3">
                  <c:v>68.400000000000006</c:v>
                </c:pt>
                <c:pt idx="4">
                  <c:v>64.2</c:v>
                </c:pt>
                <c:pt idx="5">
                  <c:v>62</c:v>
                </c:pt>
                <c:pt idx="6">
                  <c:v>59.1</c:v>
                </c:pt>
                <c:pt idx="7">
                  <c:v>71</c:v>
                </c:pt>
                <c:pt idx="8" formatCode="General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51-4055-B436-8C900A984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526552"/>
        <c:axId val="218524200"/>
      </c:barChart>
      <c:catAx>
        <c:axId val="21852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524200"/>
        <c:crosses val="autoZero"/>
        <c:auto val="1"/>
        <c:lblAlgn val="ctr"/>
        <c:lblOffset val="100"/>
        <c:noMultiLvlLbl val="0"/>
      </c:catAx>
      <c:valAx>
        <c:axId val="21852420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8526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/>
              <a:t>Дефекты обследования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409146180642377"/>
          <c:y val="0.14349521062388546"/>
          <c:w val="0.55938338123015474"/>
          <c:h val="0.700154927422517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Лист1!$B$3:$B$4</c:f>
              <c:strCache>
                <c:ptCount val="2"/>
                <c:pt idx="0">
                  <c:v>Дефекты обследования</c:v>
                </c:pt>
                <c:pt idx="1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Лист1!$A$5:$A$14</c:f>
              <c:strCache>
                <c:ptCount val="10"/>
                <c:pt idx="0">
                  <c:v>Национальный центр онкологии</c:v>
                </c:pt>
                <c:pt idx="1">
                  <c:v>Республиканский центр психического здоровья</c:v>
                </c:pt>
                <c:pt idx="2">
                  <c:v>НИИ хирургии сердца и траснплантации органов</c:v>
                </c:pt>
                <c:pt idx="3">
                  <c:v>Ошский областной центр психического здоровья </c:v>
                </c:pt>
                <c:pt idx="4">
                  <c:v>Ошский межобластной центр онкологии</c:v>
                </c:pt>
                <c:pt idx="5">
                  <c:v>Респ.психиатрическая больница  "Чым-Коргон"</c:v>
                </c:pt>
                <c:pt idx="6">
                  <c:v>Центр психического здоровья Жалал-Абадской обл</c:v>
                </c:pt>
                <c:pt idx="7">
                  <c:v>Республиканская психиатрическая больница"Кызыл-Жар"</c:v>
                </c:pt>
                <c:pt idx="8">
                  <c:v>Центр сердечно-сосудистой хирургии г. Жалал-Абад</c:v>
                </c:pt>
                <c:pt idx="9">
                  <c:v>ИТОГО</c:v>
                </c:pt>
              </c:strCache>
            </c:strRef>
          </c:cat>
          <c:val>
            <c:numRef>
              <c:f>Лист1!$B$5:$B$14</c:f>
              <c:numCache>
                <c:formatCode>General</c:formatCode>
                <c:ptCount val="10"/>
                <c:pt idx="0">
                  <c:v>6.4</c:v>
                </c:pt>
                <c:pt idx="1">
                  <c:v>9.5</c:v>
                </c:pt>
                <c:pt idx="2">
                  <c:v>7.5</c:v>
                </c:pt>
                <c:pt idx="3">
                  <c:v>0</c:v>
                </c:pt>
                <c:pt idx="4">
                  <c:v>11.8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89-4F19-BABC-26B5A87B86E0}"/>
            </c:ext>
          </c:extLst>
        </c:ser>
        <c:ser>
          <c:idx val="1"/>
          <c:order val="1"/>
          <c:tx>
            <c:strRef>
              <c:f>Лист1!$C$3:$C$4</c:f>
              <c:strCache>
                <c:ptCount val="2"/>
                <c:pt idx="0">
                  <c:v>Дефекты обследования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Лист1!$A$5:$A$14</c:f>
              <c:strCache>
                <c:ptCount val="10"/>
                <c:pt idx="0">
                  <c:v>Национальный центр онкологии</c:v>
                </c:pt>
                <c:pt idx="1">
                  <c:v>Республиканский центр психического здоровья</c:v>
                </c:pt>
                <c:pt idx="2">
                  <c:v>НИИ хирургии сердца и траснплантации органов</c:v>
                </c:pt>
                <c:pt idx="3">
                  <c:v>Ошский областной центр психического здоровья </c:v>
                </c:pt>
                <c:pt idx="4">
                  <c:v>Ошский межобластной центр онкологии</c:v>
                </c:pt>
                <c:pt idx="5">
                  <c:v>Респ.психиатрическая больница  "Чым-Коргон"</c:v>
                </c:pt>
                <c:pt idx="6">
                  <c:v>Центр психического здоровья Жалал-Абадской обл</c:v>
                </c:pt>
                <c:pt idx="7">
                  <c:v>Республиканская психиатрическая больница"Кызыл-Жар"</c:v>
                </c:pt>
                <c:pt idx="8">
                  <c:v>Центр сердечно-сосудистой хирургии г. Жалал-Абад</c:v>
                </c:pt>
                <c:pt idx="9">
                  <c:v>ИТОГО</c:v>
                </c:pt>
              </c:strCache>
            </c:strRef>
          </c:cat>
          <c:val>
            <c:numRef>
              <c:f>Лист1!$C$5:$C$14</c:f>
              <c:numCache>
                <c:formatCode>General</c:formatCode>
                <c:ptCount val="10"/>
                <c:pt idx="0">
                  <c:v>18</c:v>
                </c:pt>
                <c:pt idx="1">
                  <c:v>18.2</c:v>
                </c:pt>
                <c:pt idx="2">
                  <c:v>9.1999999999999993</c:v>
                </c:pt>
                <c:pt idx="3">
                  <c:v>9.6999999999999993</c:v>
                </c:pt>
                <c:pt idx="4">
                  <c:v>2</c:v>
                </c:pt>
                <c:pt idx="5">
                  <c:v>2.7</c:v>
                </c:pt>
                <c:pt idx="6">
                  <c:v>2</c:v>
                </c:pt>
                <c:pt idx="7">
                  <c:v>0</c:v>
                </c:pt>
                <c:pt idx="8">
                  <c:v>5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89-4F19-BABC-26B5A87B8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0337720"/>
        <c:axId val="280338112"/>
      </c:barChart>
      <c:catAx>
        <c:axId val="280337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338112"/>
        <c:crosses val="autoZero"/>
        <c:auto val="1"/>
        <c:lblAlgn val="ctr"/>
        <c:lblOffset val="100"/>
        <c:noMultiLvlLbl val="0"/>
      </c:catAx>
      <c:valAx>
        <c:axId val="280338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033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1"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/>
              <a:t>Дефекты лечения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1" algn="ctr" rtl="0"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0075359485111415"/>
          <c:y val="0.10038091749415178"/>
          <c:w val="0.49065990889673344"/>
          <c:h val="0.754368240619329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Лист1!$D$3:$D$4</c:f>
              <c:strCache>
                <c:ptCount val="2"/>
                <c:pt idx="0">
                  <c:v>Дефекты лечения</c:v>
                </c:pt>
                <c:pt idx="1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8.6614821295390624E-17"/>
                  <c:y val="1.682515320659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B01-4013-BB87-864E68EB1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Лист1!$A$5:$A$14</c:f>
              <c:strCache>
                <c:ptCount val="10"/>
                <c:pt idx="0">
                  <c:v>Национальный центр онкологии</c:v>
                </c:pt>
                <c:pt idx="1">
                  <c:v>Республиканский центр психического здоровья</c:v>
                </c:pt>
                <c:pt idx="2">
                  <c:v>НИИ хирургии сердца и траснплантации органов</c:v>
                </c:pt>
                <c:pt idx="3">
                  <c:v>Ошский областной центр психического здоровья </c:v>
                </c:pt>
                <c:pt idx="4">
                  <c:v>Ошский межобластной центр онкологии</c:v>
                </c:pt>
                <c:pt idx="5">
                  <c:v>Респ.психиатрическая больница  "Чым-Коргон"</c:v>
                </c:pt>
                <c:pt idx="6">
                  <c:v>Центр психического здоровья Жалал-Абадской обл</c:v>
                </c:pt>
                <c:pt idx="7">
                  <c:v>Республиканская психиатрическая больница"Кызыл-Жар"</c:v>
                </c:pt>
                <c:pt idx="8">
                  <c:v>Центр сердечно-сосудистой хирургии г. Жалал-Абад</c:v>
                </c:pt>
                <c:pt idx="9">
                  <c:v>ИТОГО</c:v>
                </c:pt>
              </c:strCache>
            </c:strRef>
          </c:cat>
          <c:val>
            <c:numRef>
              <c:f>Лист1!$D$5:$D$14</c:f>
              <c:numCache>
                <c:formatCode>General</c:formatCode>
                <c:ptCount val="10"/>
                <c:pt idx="0">
                  <c:v>14.4</c:v>
                </c:pt>
                <c:pt idx="1">
                  <c:v>27.6</c:v>
                </c:pt>
                <c:pt idx="2">
                  <c:v>24.5</c:v>
                </c:pt>
                <c:pt idx="3">
                  <c:v>0</c:v>
                </c:pt>
                <c:pt idx="4">
                  <c:v>38.200000000000003</c:v>
                </c:pt>
                <c:pt idx="5">
                  <c:v>24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01-4013-BB87-864E68EB1A74}"/>
            </c:ext>
          </c:extLst>
        </c:ser>
        <c:ser>
          <c:idx val="1"/>
          <c:order val="1"/>
          <c:tx>
            <c:strRef>
              <c:f>Лист1!$E$3:$E$4</c:f>
              <c:strCache>
                <c:ptCount val="2"/>
                <c:pt idx="0">
                  <c:v>Дефекты лечения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Лист1!$A$5:$A$14</c:f>
              <c:strCache>
                <c:ptCount val="10"/>
                <c:pt idx="0">
                  <c:v>Национальный центр онкологии</c:v>
                </c:pt>
                <c:pt idx="1">
                  <c:v>Республиканский центр психического здоровья</c:v>
                </c:pt>
                <c:pt idx="2">
                  <c:v>НИИ хирургии сердца и траснплантации органов</c:v>
                </c:pt>
                <c:pt idx="3">
                  <c:v>Ошский областной центр психического здоровья </c:v>
                </c:pt>
                <c:pt idx="4">
                  <c:v>Ошский межобластной центр онкологии</c:v>
                </c:pt>
                <c:pt idx="5">
                  <c:v>Респ.психиатрическая больница  "Чым-Коргон"</c:v>
                </c:pt>
                <c:pt idx="6">
                  <c:v>Центр психического здоровья Жалал-Абадской обл</c:v>
                </c:pt>
                <c:pt idx="7">
                  <c:v>Республиканская психиатрическая больница"Кызыл-Жар"</c:v>
                </c:pt>
                <c:pt idx="8">
                  <c:v>Центр сердечно-сосудистой хирургии г. Жалал-Абад</c:v>
                </c:pt>
                <c:pt idx="9">
                  <c:v>ИТОГО</c:v>
                </c:pt>
              </c:strCache>
            </c:strRef>
          </c:cat>
          <c:val>
            <c:numRef>
              <c:f>Лист1!$E$5:$E$14</c:f>
              <c:numCache>
                <c:formatCode>General</c:formatCode>
                <c:ptCount val="10"/>
                <c:pt idx="0">
                  <c:v>26.8</c:v>
                </c:pt>
                <c:pt idx="1">
                  <c:v>23.7</c:v>
                </c:pt>
                <c:pt idx="2">
                  <c:v>17.8</c:v>
                </c:pt>
                <c:pt idx="3">
                  <c:v>11.8</c:v>
                </c:pt>
                <c:pt idx="4">
                  <c:v>9.9</c:v>
                </c:pt>
                <c:pt idx="5">
                  <c:v>19.2</c:v>
                </c:pt>
                <c:pt idx="6">
                  <c:v>19.2</c:v>
                </c:pt>
                <c:pt idx="7">
                  <c:v>23.5</c:v>
                </c:pt>
                <c:pt idx="8">
                  <c:v>5</c:v>
                </c:pt>
                <c:pt idx="9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01-4013-BB87-864E68EB1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2412864"/>
        <c:axId val="282411296"/>
      </c:barChart>
      <c:catAx>
        <c:axId val="28241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411296"/>
        <c:crosses val="autoZero"/>
        <c:auto val="1"/>
        <c:lblAlgn val="ctr"/>
        <c:lblOffset val="100"/>
        <c:noMultiLvlLbl val="0"/>
      </c:catAx>
      <c:valAx>
        <c:axId val="282411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24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aseline="0"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/>
              <a:t>Необоснованные госпитализации</a:t>
            </a:r>
          </a:p>
        </c:rich>
      </c:tx>
      <c:layout>
        <c:manualLayout>
          <c:xMode val="edge"/>
          <c:yMode val="edge"/>
          <c:x val="0.29381791588047568"/>
          <c:y val="3.4120500442962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0052077865266842"/>
          <c:y val="0.15782407407407409"/>
          <c:w val="0.46614588801399826"/>
          <c:h val="0.6714577865266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Лист1!$F$3:$F$4</c:f>
              <c:strCache>
                <c:ptCount val="2"/>
                <c:pt idx="0">
                  <c:v>Необоснованные госпитализации</c:v>
                </c:pt>
                <c:pt idx="1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5555555555556572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62-4246-9BF3-471BCCBEAB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7779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62-4246-9BF3-471BCCBEAB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777777777777779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862-4246-9BF3-471BCCBEAB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777777777777779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62-4246-9BF3-471BCCBEAB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Лист1!$A$5:$A$14</c:f>
              <c:strCache>
                <c:ptCount val="10"/>
                <c:pt idx="0">
                  <c:v>Национальный центр онкологии</c:v>
                </c:pt>
                <c:pt idx="1">
                  <c:v>Республиканский центр психического здоровья</c:v>
                </c:pt>
                <c:pt idx="2">
                  <c:v>НИИ хирургии сердца и траснплантации органов</c:v>
                </c:pt>
                <c:pt idx="3">
                  <c:v>Ошский областной центр психического здоровья </c:v>
                </c:pt>
                <c:pt idx="4">
                  <c:v>Ошский межобластной центр онкологии</c:v>
                </c:pt>
                <c:pt idx="5">
                  <c:v>Респ.психиатрическая больница  "Чым-Коргон"</c:v>
                </c:pt>
                <c:pt idx="6">
                  <c:v>Центр психического здоровья Жалал-Абадской обл</c:v>
                </c:pt>
                <c:pt idx="7">
                  <c:v>Республиканская психиатрическая больница"Кызыл-Жар"</c:v>
                </c:pt>
                <c:pt idx="8">
                  <c:v>Центр сердечно-сосудистой хирургии г. Жалал-Абад</c:v>
                </c:pt>
                <c:pt idx="9">
                  <c:v>ИТОГО</c:v>
                </c:pt>
              </c:strCache>
            </c:strRef>
          </c:cat>
          <c:val>
            <c:numRef>
              <c:f>Лист1!$F$5:$F$14</c:f>
              <c:numCache>
                <c:formatCode>General</c:formatCode>
                <c:ptCount val="10"/>
                <c:pt idx="0">
                  <c:v>2.7</c:v>
                </c:pt>
                <c:pt idx="1">
                  <c:v>1.9</c:v>
                </c:pt>
                <c:pt idx="2">
                  <c:v>0</c:v>
                </c:pt>
                <c:pt idx="3">
                  <c:v>0</c:v>
                </c:pt>
                <c:pt idx="4">
                  <c:v>11.8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62-4246-9BF3-471BCCBEABEE}"/>
            </c:ext>
          </c:extLst>
        </c:ser>
        <c:ser>
          <c:idx val="1"/>
          <c:order val="1"/>
          <c:tx>
            <c:strRef>
              <c:f>Лист1!$G$3:$G$4</c:f>
              <c:strCache>
                <c:ptCount val="2"/>
                <c:pt idx="0">
                  <c:v>Необоснованные госпитализации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7.0800719364054092E-17"/>
                  <c:y val="-4.3883715755152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862-4246-9BF3-471BCCBEAB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Лист1!$A$5:$A$14</c:f>
              <c:strCache>
                <c:ptCount val="10"/>
                <c:pt idx="0">
                  <c:v>Национальный центр онкологии</c:v>
                </c:pt>
                <c:pt idx="1">
                  <c:v>Республиканский центр психического здоровья</c:v>
                </c:pt>
                <c:pt idx="2">
                  <c:v>НИИ хирургии сердца и траснплантации органов</c:v>
                </c:pt>
                <c:pt idx="3">
                  <c:v>Ошский областной центр психического здоровья </c:v>
                </c:pt>
                <c:pt idx="4">
                  <c:v>Ошский межобластной центр онкологии</c:v>
                </c:pt>
                <c:pt idx="5">
                  <c:v>Респ.психиатрическая больница  "Чым-Коргон"</c:v>
                </c:pt>
                <c:pt idx="6">
                  <c:v>Центр психического здоровья Жалал-Абадской обл</c:v>
                </c:pt>
                <c:pt idx="7">
                  <c:v>Республиканская психиатрическая больница"Кызыл-Жар"</c:v>
                </c:pt>
                <c:pt idx="8">
                  <c:v>Центр сердечно-сосудистой хирургии г. Жалал-Абад</c:v>
                </c:pt>
                <c:pt idx="9">
                  <c:v>ИТОГО</c:v>
                </c:pt>
              </c:strCache>
            </c:strRef>
          </c:cat>
          <c:val>
            <c:numRef>
              <c:f>Лист1!$G$5:$G$14</c:f>
              <c:numCache>
                <c:formatCode>General</c:formatCode>
                <c:ptCount val="10"/>
                <c:pt idx="0">
                  <c:v>1</c:v>
                </c:pt>
                <c:pt idx="1">
                  <c:v>1.3</c:v>
                </c:pt>
                <c:pt idx="2">
                  <c:v>2.6</c:v>
                </c:pt>
                <c:pt idx="3">
                  <c:v>3.2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5.9</c:v>
                </c:pt>
                <c:pt idx="8">
                  <c:v>0</c:v>
                </c:pt>
                <c:pt idx="9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62-4246-9BF3-471BCCBEA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2413256"/>
        <c:axId val="282409728"/>
      </c:barChart>
      <c:catAx>
        <c:axId val="282413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409728"/>
        <c:crosses val="autoZero"/>
        <c:auto val="1"/>
        <c:lblAlgn val="ctr"/>
        <c:lblOffset val="100"/>
        <c:noMultiLvlLbl val="0"/>
      </c:catAx>
      <c:valAx>
        <c:axId val="282409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2413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/>
              <a:t>Дефекты </a:t>
            </a:r>
            <a:r>
              <a:rPr lang="ru-RU" sz="1600" baseline="0" dirty="0" smtClean="0"/>
              <a:t>обследования %</a:t>
            </a:r>
            <a:endParaRPr lang="ru-RU" sz="1600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2635800145005365"/>
          <c:y val="0.1829154956177996"/>
          <c:w val="0.54140314128670974"/>
          <c:h val="0.61498432487605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'[ЭК_третичн._спец._стац._2019, 2021 (1).xlsx]Третичный ур_19, 21'!$B$3:$B$4</c:f>
              <c:strCache>
                <c:ptCount val="2"/>
                <c:pt idx="0">
                  <c:v>Дефекты обследования</c:v>
                </c:pt>
                <c:pt idx="1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'[ЭК_третичн._спец._стац._2019, 2021 (1).xlsx]Третичный ур_19, 21'!$A$5:$A$13</c:f>
              <c:strCache>
                <c:ptCount val="9"/>
                <c:pt idx="0">
                  <c:v>Нац госпиталь</c:v>
                </c:pt>
                <c:pt idx="1">
                  <c:v>Нац центр кардиологии</c:v>
                </c:pt>
                <c:pt idx="2">
                  <c:v>Нац хирург центр</c:v>
                </c:pt>
                <c:pt idx="3">
                  <c:v>НЦОМиД</c:v>
                </c:pt>
                <c:pt idx="4">
                  <c:v>Респ инфекц больница</c:v>
                </c:pt>
                <c:pt idx="5">
                  <c:v>Респ центр наркологии</c:v>
                </c:pt>
                <c:pt idx="6">
                  <c:v>Респ центр дерматовенерологии</c:v>
                </c:pt>
                <c:pt idx="7">
                  <c:v>Центр травматологии и ортопедии г. Бишкек</c:v>
                </c:pt>
                <c:pt idx="8">
                  <c:v>ИТОГО</c:v>
                </c:pt>
              </c:strCache>
            </c:strRef>
          </c:cat>
          <c:val>
            <c:numRef>
              <c:f>'[ЭК_третичн._спец._стац._2019, 2021 (1).xlsx]Третичный ур_19, 21'!$B$5:$B$13</c:f>
              <c:numCache>
                <c:formatCode>0.0</c:formatCode>
                <c:ptCount val="9"/>
                <c:pt idx="0">
                  <c:v>7.3770491803278686</c:v>
                </c:pt>
                <c:pt idx="1">
                  <c:v>5.9322033898305087</c:v>
                </c:pt>
                <c:pt idx="2">
                  <c:v>8.4033613445378155</c:v>
                </c:pt>
                <c:pt idx="3">
                  <c:v>8.7896253602305467</c:v>
                </c:pt>
                <c:pt idx="4">
                  <c:v>3.5805626598465472</c:v>
                </c:pt>
                <c:pt idx="5">
                  <c:v>9.3264248704663206</c:v>
                </c:pt>
                <c:pt idx="6">
                  <c:v>4.7904191616766463</c:v>
                </c:pt>
                <c:pt idx="7">
                  <c:v>7.1025555924327914</c:v>
                </c:pt>
                <c:pt idx="8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A5-498F-9D2B-B6411EA686C9}"/>
            </c:ext>
          </c:extLst>
        </c:ser>
        <c:ser>
          <c:idx val="1"/>
          <c:order val="1"/>
          <c:tx>
            <c:strRef>
              <c:f>'[ЭК_третичн._спец._стац._2019, 2021 (1).xlsx]Третичный ур_19, 21'!$C$3:$C$4</c:f>
              <c:strCache>
                <c:ptCount val="2"/>
                <c:pt idx="0">
                  <c:v>Дефекты обследования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'[ЭК_третичн._спец._стац._2019, 2021 (1).xlsx]Третичный ур_19, 21'!$A$5:$A$13</c:f>
              <c:strCache>
                <c:ptCount val="9"/>
                <c:pt idx="0">
                  <c:v>Нац госпиталь</c:v>
                </c:pt>
                <c:pt idx="1">
                  <c:v>Нац центр кардиологии</c:v>
                </c:pt>
                <c:pt idx="2">
                  <c:v>Нац хирург центр</c:v>
                </c:pt>
                <c:pt idx="3">
                  <c:v>НЦОМиД</c:v>
                </c:pt>
                <c:pt idx="4">
                  <c:v>Респ инфекц больница</c:v>
                </c:pt>
                <c:pt idx="5">
                  <c:v>Респ центр наркологии</c:v>
                </c:pt>
                <c:pt idx="6">
                  <c:v>Респ центр дерматовенерологии</c:v>
                </c:pt>
                <c:pt idx="7">
                  <c:v>Центр травматологии и ортопедии г. Бишкек</c:v>
                </c:pt>
                <c:pt idx="8">
                  <c:v>ИТОГО</c:v>
                </c:pt>
              </c:strCache>
            </c:strRef>
          </c:cat>
          <c:val>
            <c:numRef>
              <c:f>'[ЭК_третичн._спец._стац._2019, 2021 (1).xlsx]Третичный ур_19, 21'!$C$5:$C$13</c:f>
              <c:numCache>
                <c:formatCode>0.0</c:formatCode>
                <c:ptCount val="9"/>
                <c:pt idx="0">
                  <c:v>13.266583229036295</c:v>
                </c:pt>
                <c:pt idx="1">
                  <c:v>17.194570135746606</c:v>
                </c:pt>
                <c:pt idx="2">
                  <c:v>10.909090909090908</c:v>
                </c:pt>
                <c:pt idx="3">
                  <c:v>14.171974522292993</c:v>
                </c:pt>
                <c:pt idx="4">
                  <c:v>0</c:v>
                </c:pt>
                <c:pt idx="5">
                  <c:v>11.834319526627219</c:v>
                </c:pt>
                <c:pt idx="6">
                  <c:v>7.8534031413612562</c:v>
                </c:pt>
                <c:pt idx="7">
                  <c:v>8.4782608695652169</c:v>
                </c:pt>
                <c:pt idx="8">
                  <c:v>12.313988095238095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A5-498F-9D2B-B6411EA68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2408552"/>
        <c:axId val="282408160"/>
      </c:barChart>
      <c:catAx>
        <c:axId val="282408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408160"/>
        <c:crosses val="autoZero"/>
        <c:auto val="1"/>
        <c:lblAlgn val="ctr"/>
        <c:lblOffset val="100"/>
        <c:noMultiLvlLbl val="0"/>
      </c:catAx>
      <c:valAx>
        <c:axId val="28240816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8240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1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10" baseline="0" dirty="0"/>
              <a:t>Дефекты </a:t>
            </a:r>
            <a:r>
              <a:rPr lang="ru-RU" sz="1510" baseline="0" dirty="0" smtClean="0"/>
              <a:t>лечения %</a:t>
            </a:r>
            <a:endParaRPr lang="ru-RU" sz="1510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1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'[ЭК_третичн._спец._стац._2019, 2021 (1).xlsx]Третичный ур_19, 21'!$D$3:$D$4</c:f>
              <c:strCache>
                <c:ptCount val="2"/>
                <c:pt idx="0">
                  <c:v>Дефекты лечения</c:v>
                </c:pt>
                <c:pt idx="1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E7-47F5-8C3F-AD231F7CEE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777777777777676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E7-47F5-8C3F-AD231F7CEE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777777777777676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E7-47F5-8C3F-AD231F7CEE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E7-47F5-8C3F-AD231F7CEE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'[ЭК_третичн._спец._стац._2019, 2021 (1).xlsx]Третичный ур_19, 21'!$A$5:$A$13</c:f>
              <c:strCache>
                <c:ptCount val="9"/>
                <c:pt idx="0">
                  <c:v>Нац госпиталь</c:v>
                </c:pt>
                <c:pt idx="1">
                  <c:v>Нац центр кардиологии</c:v>
                </c:pt>
                <c:pt idx="2">
                  <c:v>Нац хирург центр</c:v>
                </c:pt>
                <c:pt idx="3">
                  <c:v>НЦОМиД</c:v>
                </c:pt>
                <c:pt idx="4">
                  <c:v>Респ инфекц больница</c:v>
                </c:pt>
                <c:pt idx="5">
                  <c:v>Респ центр наркологии</c:v>
                </c:pt>
                <c:pt idx="6">
                  <c:v>Респ центр дерматовенерологии</c:v>
                </c:pt>
                <c:pt idx="7">
                  <c:v>Центр травматологии/ортопедии г. Бишкек</c:v>
                </c:pt>
                <c:pt idx="8">
                  <c:v>ИТОГО</c:v>
                </c:pt>
              </c:strCache>
            </c:strRef>
          </c:cat>
          <c:val>
            <c:numRef>
              <c:f>'[ЭК_третичн._спец._стац._2019, 2021 (1).xlsx]Третичный ур_19, 21'!$D$5:$D$13</c:f>
              <c:numCache>
                <c:formatCode>0.0</c:formatCode>
                <c:ptCount val="9"/>
                <c:pt idx="0">
                  <c:v>14.959016393442623</c:v>
                </c:pt>
                <c:pt idx="1">
                  <c:v>18.64406779661017</c:v>
                </c:pt>
                <c:pt idx="2">
                  <c:v>17.647058823529413</c:v>
                </c:pt>
                <c:pt idx="3">
                  <c:v>14.409221902017292</c:v>
                </c:pt>
                <c:pt idx="4">
                  <c:v>21.994884910485933</c:v>
                </c:pt>
                <c:pt idx="5">
                  <c:v>15.025906735751295</c:v>
                </c:pt>
                <c:pt idx="6">
                  <c:v>17.365269461077844</c:v>
                </c:pt>
                <c:pt idx="7">
                  <c:v>16.600000000000001</c:v>
                </c:pt>
                <c:pt idx="8">
                  <c:v>16.528377032857616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E7-47F5-8C3F-AD231F7CEE37}"/>
            </c:ext>
          </c:extLst>
        </c:ser>
        <c:ser>
          <c:idx val="1"/>
          <c:order val="1"/>
          <c:tx>
            <c:strRef>
              <c:f>'[ЭК_третичн._спец._стац._2019, 2021 (1).xlsx]Третичный ур_19, 21'!$E$3:$E$4</c:f>
              <c:strCache>
                <c:ptCount val="2"/>
                <c:pt idx="0">
                  <c:v>Дефекты лечения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'[ЭК_третичн._спец._стац._2019, 2021 (1).xlsx]Третичный ур_19, 21'!$A$5:$A$13</c:f>
              <c:strCache>
                <c:ptCount val="9"/>
                <c:pt idx="0">
                  <c:v>Нац госпиталь</c:v>
                </c:pt>
                <c:pt idx="1">
                  <c:v>Нац центр кардиологии</c:v>
                </c:pt>
                <c:pt idx="2">
                  <c:v>Нац хирург центр</c:v>
                </c:pt>
                <c:pt idx="3">
                  <c:v>НЦОМиД</c:v>
                </c:pt>
                <c:pt idx="4">
                  <c:v>Респ инфекц больница</c:v>
                </c:pt>
                <c:pt idx="5">
                  <c:v>Респ центр наркологии</c:v>
                </c:pt>
                <c:pt idx="6">
                  <c:v>Респ центр дерматовенерологии</c:v>
                </c:pt>
                <c:pt idx="7">
                  <c:v>Центр травматологии/ортопедии г. Бишкек</c:v>
                </c:pt>
                <c:pt idx="8">
                  <c:v>ИТОГО</c:v>
                </c:pt>
              </c:strCache>
            </c:strRef>
          </c:cat>
          <c:val>
            <c:numRef>
              <c:f>'[ЭК_третичн._спец._стац._2019, 2021 (1).xlsx]Третичный ур_19, 21'!$E$5:$E$13</c:f>
              <c:numCache>
                <c:formatCode>0.0</c:formatCode>
                <c:ptCount val="9"/>
                <c:pt idx="0">
                  <c:v>18.773466833541928</c:v>
                </c:pt>
                <c:pt idx="1">
                  <c:v>13.122171945701357</c:v>
                </c:pt>
                <c:pt idx="2">
                  <c:v>21.818181818181817</c:v>
                </c:pt>
                <c:pt idx="3">
                  <c:v>20.38216560509554</c:v>
                </c:pt>
                <c:pt idx="4">
                  <c:v>0</c:v>
                </c:pt>
                <c:pt idx="5">
                  <c:v>17.159763313609467</c:v>
                </c:pt>
                <c:pt idx="6">
                  <c:v>16.230366492146597</c:v>
                </c:pt>
                <c:pt idx="7">
                  <c:v>16.086956521739129</c:v>
                </c:pt>
                <c:pt idx="8">
                  <c:v>18.191964285714285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FE7-47F5-8C3F-AD231F7CE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2406984"/>
        <c:axId val="282408944"/>
      </c:barChart>
      <c:catAx>
        <c:axId val="282406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408944"/>
        <c:crosses val="autoZero"/>
        <c:auto val="1"/>
        <c:lblAlgn val="ctr"/>
        <c:lblOffset val="100"/>
        <c:noMultiLvlLbl val="0"/>
      </c:catAx>
      <c:valAx>
        <c:axId val="28240894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8240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baseline="0"/>
              <a:t>Уровень необоснованных госпитализаций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'[ЭК_третичн._спец._стац._2019, 2021 (1).xlsx]Третичный ур_19, 21'!$F$3:$F$4</c:f>
              <c:strCache>
                <c:ptCount val="2"/>
                <c:pt idx="0">
                  <c:v>Необоснованные госпитализации</c:v>
                </c:pt>
                <c:pt idx="1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'[ЭК_третичн._спец._стац._2019, 2021 (1).xlsx]Третичный ур_19, 21'!$A$5:$A$13</c:f>
              <c:strCache>
                <c:ptCount val="9"/>
                <c:pt idx="0">
                  <c:v>Нац госпиталь</c:v>
                </c:pt>
                <c:pt idx="1">
                  <c:v>Нац центр кардиологии</c:v>
                </c:pt>
                <c:pt idx="2">
                  <c:v>Нац хирург центр</c:v>
                </c:pt>
                <c:pt idx="3">
                  <c:v>НЦОМиД</c:v>
                </c:pt>
                <c:pt idx="4">
                  <c:v>Респ инфекц больница</c:v>
                </c:pt>
                <c:pt idx="5">
                  <c:v>Респ центр наркологии</c:v>
                </c:pt>
                <c:pt idx="6">
                  <c:v>Респ центр дерматовенерологии</c:v>
                </c:pt>
                <c:pt idx="7">
                  <c:v>Центр травматологии/ортопедии г. Бишкек</c:v>
                </c:pt>
                <c:pt idx="8">
                  <c:v>ИТОГО</c:v>
                </c:pt>
              </c:strCache>
            </c:strRef>
          </c:cat>
          <c:val>
            <c:numRef>
              <c:f>'[ЭК_третичн._спец._стац._2019, 2021 (1).xlsx]Третичный ур_19, 21'!$F$5:$F$13</c:f>
              <c:numCache>
                <c:formatCode>0.0</c:formatCode>
                <c:ptCount val="9"/>
                <c:pt idx="0">
                  <c:v>6.0450819672131146</c:v>
                </c:pt>
                <c:pt idx="1">
                  <c:v>6.2146892655367232</c:v>
                </c:pt>
                <c:pt idx="2">
                  <c:v>1.2605042016806722</c:v>
                </c:pt>
                <c:pt idx="3">
                  <c:v>8.3573487031700289</c:v>
                </c:pt>
                <c:pt idx="4">
                  <c:v>5.3708439897698206</c:v>
                </c:pt>
                <c:pt idx="5">
                  <c:v>0</c:v>
                </c:pt>
                <c:pt idx="6">
                  <c:v>5.3892215568862278</c:v>
                </c:pt>
                <c:pt idx="7">
                  <c:v>4.4000000000000004</c:v>
                </c:pt>
                <c:pt idx="8">
                  <c:v>5.7085960836375707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00-4FAD-B22D-50C1FF2004C6}"/>
            </c:ext>
          </c:extLst>
        </c:ser>
        <c:ser>
          <c:idx val="1"/>
          <c:order val="1"/>
          <c:tx>
            <c:strRef>
              <c:f>'[ЭК_третичн._спец._стац._2019, 2021 (1).xlsx]Третичный ур_19, 21'!$G$3:$G$4</c:f>
              <c:strCache>
                <c:ptCount val="2"/>
                <c:pt idx="0">
                  <c:v>Необоснованные госпитализации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'[ЭК_третичн._спец._стац._2019, 2021 (1).xlsx]Третичный ур_19, 21'!$A$5:$A$13</c:f>
              <c:strCache>
                <c:ptCount val="9"/>
                <c:pt idx="0">
                  <c:v>Нац госпиталь</c:v>
                </c:pt>
                <c:pt idx="1">
                  <c:v>Нац центр кардиологии</c:v>
                </c:pt>
                <c:pt idx="2">
                  <c:v>Нац хирург центр</c:v>
                </c:pt>
                <c:pt idx="3">
                  <c:v>НЦОМиД</c:v>
                </c:pt>
                <c:pt idx="4">
                  <c:v>Респ инфекц больница</c:v>
                </c:pt>
                <c:pt idx="5">
                  <c:v>Респ центр наркологии</c:v>
                </c:pt>
                <c:pt idx="6">
                  <c:v>Респ центр дерматовенерологии</c:v>
                </c:pt>
                <c:pt idx="7">
                  <c:v>Центр травматологии/ортопедии г. Бишкек</c:v>
                </c:pt>
                <c:pt idx="8">
                  <c:v>ИТОГО</c:v>
                </c:pt>
              </c:strCache>
            </c:strRef>
          </c:cat>
          <c:val>
            <c:numRef>
              <c:f>'[ЭК_третичн._спец._стац._2019, 2021 (1).xlsx]Третичный ур_19, 21'!$G$5:$G$13</c:f>
              <c:numCache>
                <c:formatCode>0.0</c:formatCode>
                <c:ptCount val="9"/>
                <c:pt idx="0">
                  <c:v>4.7559449311639552</c:v>
                </c:pt>
                <c:pt idx="1">
                  <c:v>6.7873303167420813</c:v>
                </c:pt>
                <c:pt idx="2">
                  <c:v>1.3636363636363635</c:v>
                </c:pt>
                <c:pt idx="3">
                  <c:v>5.2547770700636942</c:v>
                </c:pt>
                <c:pt idx="4">
                  <c:v>0</c:v>
                </c:pt>
                <c:pt idx="5">
                  <c:v>0</c:v>
                </c:pt>
                <c:pt idx="6">
                  <c:v>8.3769633507853403</c:v>
                </c:pt>
                <c:pt idx="7">
                  <c:v>5</c:v>
                </c:pt>
                <c:pt idx="8">
                  <c:v>4.7619047619047619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00-4FAD-B22D-50C1FF200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2414432"/>
        <c:axId val="282409336"/>
      </c:barChart>
      <c:catAx>
        <c:axId val="28241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409336"/>
        <c:crosses val="autoZero"/>
        <c:auto val="1"/>
        <c:lblAlgn val="ctr"/>
        <c:lblOffset val="100"/>
        <c:noMultiLvlLbl val="0"/>
      </c:catAx>
      <c:valAx>
        <c:axId val="28240933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824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Общий уровень</a:t>
            </a:r>
            <a:r>
              <a:rPr lang="ru-RU" baseline="0" dirty="0"/>
              <a:t> </a:t>
            </a:r>
            <a:r>
              <a:rPr lang="ru-RU" baseline="0" dirty="0" smtClean="0"/>
              <a:t>дефектов %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'ПТБ '!$B$3:$B$4</c:f>
              <c:strCache>
                <c:ptCount val="2"/>
                <c:pt idx="0">
                  <c:v>Общий уровень дефектов</c:v>
                </c:pt>
                <c:pt idx="1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88888888888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8E-449E-A281-DBB723DB39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8E-449E-A281-DBB723DB39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C8E-449E-A281-DBB723DB39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8E-449E-A281-DBB723DB39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'ПТБ '!$A$5:$A$13</c:f>
              <c:strCache>
                <c:ptCount val="9"/>
                <c:pt idx="0">
                  <c:v>НЦФ</c:v>
                </c:pt>
                <c:pt idx="1">
                  <c:v>Чуйский  ОЦБТ</c:v>
                </c:pt>
                <c:pt idx="2">
                  <c:v>Иссык-Кульский  ОЦБТ</c:v>
                </c:pt>
                <c:pt idx="3">
                  <c:v>Нарынский  ОЦБТ</c:v>
                </c:pt>
                <c:pt idx="4">
                  <c:v>Талассский  ОЦБТ</c:v>
                </c:pt>
                <c:pt idx="5">
                  <c:v>Ошский  ОЦБТ</c:v>
                </c:pt>
                <c:pt idx="6">
                  <c:v>Баткенский  ОЦБТ</c:v>
                </c:pt>
                <c:pt idx="7">
                  <c:v>Джалал-Абадский  ОЦБТ</c:v>
                </c:pt>
                <c:pt idx="8">
                  <c:v>ИТОГО</c:v>
                </c:pt>
              </c:strCache>
            </c:strRef>
          </c:cat>
          <c:val>
            <c:numRef>
              <c:f>'ПТБ '!$B$5:$B$13</c:f>
              <c:numCache>
                <c:formatCode>0.0</c:formatCode>
                <c:ptCount val="9"/>
                <c:pt idx="0">
                  <c:v>22.1</c:v>
                </c:pt>
                <c:pt idx="1">
                  <c:v>11.5</c:v>
                </c:pt>
                <c:pt idx="2">
                  <c:v>27.5</c:v>
                </c:pt>
                <c:pt idx="3">
                  <c:v>9.6</c:v>
                </c:pt>
                <c:pt idx="4">
                  <c:v>30</c:v>
                </c:pt>
                <c:pt idx="5">
                  <c:v>19.8</c:v>
                </c:pt>
                <c:pt idx="6">
                  <c:v>25.5</c:v>
                </c:pt>
                <c:pt idx="7">
                  <c:v>22.5</c:v>
                </c:pt>
                <c:pt idx="8">
                  <c:v>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8E-449E-A281-DBB723DB3934}"/>
            </c:ext>
          </c:extLst>
        </c:ser>
        <c:ser>
          <c:idx val="1"/>
          <c:order val="1"/>
          <c:tx>
            <c:strRef>
              <c:f>'ПТБ '!$C$3:$C$4</c:f>
              <c:strCache>
                <c:ptCount val="2"/>
                <c:pt idx="0">
                  <c:v>Общий уровень дефектов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79971E-17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8E-449E-A281-DBB723DB39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C8E-449E-A281-DBB723DB39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777777777778286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C8E-449E-A281-DBB723DB39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'ПТБ '!$A$5:$A$13</c:f>
              <c:strCache>
                <c:ptCount val="9"/>
                <c:pt idx="0">
                  <c:v>НЦФ</c:v>
                </c:pt>
                <c:pt idx="1">
                  <c:v>Чуйский  ОЦБТ</c:v>
                </c:pt>
                <c:pt idx="2">
                  <c:v>Иссык-Кульский  ОЦБТ</c:v>
                </c:pt>
                <c:pt idx="3">
                  <c:v>Нарынский  ОЦБТ</c:v>
                </c:pt>
                <c:pt idx="4">
                  <c:v>Талассский  ОЦБТ</c:v>
                </c:pt>
                <c:pt idx="5">
                  <c:v>Ошский  ОЦБТ</c:v>
                </c:pt>
                <c:pt idx="6">
                  <c:v>Баткенский  ОЦБТ</c:v>
                </c:pt>
                <c:pt idx="7">
                  <c:v>Джалал-Абадский  ОЦБТ</c:v>
                </c:pt>
                <c:pt idx="8">
                  <c:v>ИТОГО</c:v>
                </c:pt>
              </c:strCache>
            </c:strRef>
          </c:cat>
          <c:val>
            <c:numRef>
              <c:f>'ПТБ '!$C$5:$C$13</c:f>
              <c:numCache>
                <c:formatCode>0.0</c:formatCode>
                <c:ptCount val="9"/>
                <c:pt idx="0">
                  <c:v>22.4</c:v>
                </c:pt>
                <c:pt idx="1">
                  <c:v>11.8</c:v>
                </c:pt>
                <c:pt idx="2">
                  <c:v>26.6</c:v>
                </c:pt>
                <c:pt idx="3">
                  <c:v>5.8</c:v>
                </c:pt>
                <c:pt idx="4">
                  <c:v>25</c:v>
                </c:pt>
                <c:pt idx="5">
                  <c:v>5</c:v>
                </c:pt>
                <c:pt idx="6">
                  <c:v>10.5</c:v>
                </c:pt>
                <c:pt idx="7">
                  <c:v>100</c:v>
                </c:pt>
                <c:pt idx="8">
                  <c:v>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C8E-449E-A281-DBB723DB3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2407376"/>
        <c:axId val="282410120"/>
      </c:barChart>
      <c:catAx>
        <c:axId val="28240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410120"/>
        <c:crosses val="autoZero"/>
        <c:auto val="1"/>
        <c:lblAlgn val="ctr"/>
        <c:lblOffset val="100"/>
        <c:noMultiLvlLbl val="0"/>
      </c:catAx>
      <c:valAx>
        <c:axId val="28241012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8240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Дефекты </a:t>
            </a:r>
            <a:r>
              <a:rPr lang="ru-RU" dirty="0" smtClean="0"/>
              <a:t>обследования %</a:t>
            </a:r>
            <a:endParaRPr lang="ru-RU" dirty="0"/>
          </a:p>
        </c:rich>
      </c:tx>
      <c:layout>
        <c:manualLayout>
          <c:xMode val="edge"/>
          <c:yMode val="edge"/>
          <c:x val="0.3094582239720035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'ПТБ '!$D$3:$D$4</c:f>
              <c:strCache>
                <c:ptCount val="2"/>
                <c:pt idx="0">
                  <c:v>Дефекты обследования</c:v>
                </c:pt>
                <c:pt idx="1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'ПТБ '!$A$5:$A$13</c:f>
              <c:strCache>
                <c:ptCount val="9"/>
                <c:pt idx="0">
                  <c:v>НЦФ</c:v>
                </c:pt>
                <c:pt idx="1">
                  <c:v>Чуйский  ОЦБТ</c:v>
                </c:pt>
                <c:pt idx="2">
                  <c:v>Иссык-Кульский  ОЦБТ</c:v>
                </c:pt>
                <c:pt idx="3">
                  <c:v>Нарынский  ОЦБТ</c:v>
                </c:pt>
                <c:pt idx="4">
                  <c:v>Талассский  ОЦБТ</c:v>
                </c:pt>
                <c:pt idx="5">
                  <c:v>Ошский  ОЦБТ</c:v>
                </c:pt>
                <c:pt idx="6">
                  <c:v>Баткенский  ОЦБТ</c:v>
                </c:pt>
                <c:pt idx="7">
                  <c:v>Джалал-Абадский  ОЦБТ</c:v>
                </c:pt>
                <c:pt idx="8">
                  <c:v>ИТОГО</c:v>
                </c:pt>
              </c:strCache>
            </c:strRef>
          </c:cat>
          <c:val>
            <c:numRef>
              <c:f>'ПТБ '!$D$5:$D$13</c:f>
              <c:numCache>
                <c:formatCode>0.0</c:formatCode>
                <c:ptCount val="9"/>
                <c:pt idx="0">
                  <c:v>9.1</c:v>
                </c:pt>
                <c:pt idx="1">
                  <c:v>0</c:v>
                </c:pt>
                <c:pt idx="2">
                  <c:v>13.7</c:v>
                </c:pt>
                <c:pt idx="3">
                  <c:v>0.9</c:v>
                </c:pt>
                <c:pt idx="4">
                  <c:v>15</c:v>
                </c:pt>
                <c:pt idx="5">
                  <c:v>2.9</c:v>
                </c:pt>
                <c:pt idx="6">
                  <c:v>16.3</c:v>
                </c:pt>
                <c:pt idx="7">
                  <c:v>10</c:v>
                </c:pt>
                <c:pt idx="8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60-4BB8-A229-3BABB7C2B20D}"/>
            </c:ext>
          </c:extLst>
        </c:ser>
        <c:ser>
          <c:idx val="1"/>
          <c:order val="1"/>
          <c:tx>
            <c:strRef>
              <c:f>'ПТБ '!$E$3:$E$4</c:f>
              <c:strCache>
                <c:ptCount val="2"/>
                <c:pt idx="0">
                  <c:v>Дефекты обследования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5.5555555555555558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60-4BB8-A229-3BABB7C2B2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'ПТБ '!$A$5:$A$13</c:f>
              <c:strCache>
                <c:ptCount val="9"/>
                <c:pt idx="0">
                  <c:v>НЦФ</c:v>
                </c:pt>
                <c:pt idx="1">
                  <c:v>Чуйский  ОЦБТ</c:v>
                </c:pt>
                <c:pt idx="2">
                  <c:v>Иссык-Кульский  ОЦБТ</c:v>
                </c:pt>
                <c:pt idx="3">
                  <c:v>Нарынский  ОЦБТ</c:v>
                </c:pt>
                <c:pt idx="4">
                  <c:v>Талассский  ОЦБТ</c:v>
                </c:pt>
                <c:pt idx="5">
                  <c:v>Ошский  ОЦБТ</c:v>
                </c:pt>
                <c:pt idx="6">
                  <c:v>Баткенский  ОЦБТ</c:v>
                </c:pt>
                <c:pt idx="7">
                  <c:v>Джалал-Абадский  ОЦБТ</c:v>
                </c:pt>
                <c:pt idx="8">
                  <c:v>ИТОГО</c:v>
                </c:pt>
              </c:strCache>
            </c:strRef>
          </c:cat>
          <c:val>
            <c:numRef>
              <c:f>'ПТБ '!$E$5:$E$13</c:f>
              <c:numCache>
                <c:formatCode>0.0</c:formatCode>
                <c:ptCount val="9"/>
                <c:pt idx="0">
                  <c:v>17.100000000000001</c:v>
                </c:pt>
                <c:pt idx="1">
                  <c:v>1.3</c:v>
                </c:pt>
                <c:pt idx="2">
                  <c:v>8.8000000000000007</c:v>
                </c:pt>
                <c:pt idx="3">
                  <c:v>0</c:v>
                </c:pt>
                <c:pt idx="4">
                  <c:v>8.3000000000000007</c:v>
                </c:pt>
                <c:pt idx="5">
                  <c:v>1.6</c:v>
                </c:pt>
                <c:pt idx="6">
                  <c:v>5.3</c:v>
                </c:pt>
                <c:pt idx="7">
                  <c:v>0</c:v>
                </c:pt>
                <c:pt idx="8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60-4BB8-A229-3BABB7C2B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2410904"/>
        <c:axId val="280344384"/>
      </c:barChart>
      <c:catAx>
        <c:axId val="282410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344384"/>
        <c:crosses val="autoZero"/>
        <c:auto val="1"/>
        <c:lblAlgn val="ctr"/>
        <c:lblOffset val="100"/>
        <c:noMultiLvlLbl val="0"/>
      </c:catAx>
      <c:valAx>
        <c:axId val="28034438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8241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Дефекты </a:t>
            </a:r>
            <a:r>
              <a:rPr lang="ru-RU" dirty="0" smtClean="0"/>
              <a:t>лечения %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'ПТБ '!$F$3:$F$4</c:f>
              <c:strCache>
                <c:ptCount val="2"/>
                <c:pt idx="0">
                  <c:v>Дефекты лечения</c:v>
                </c:pt>
                <c:pt idx="1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A23-4798-A6F9-71CD8D5928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333333333332829E-3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23-4798-A6F9-71CD8D5928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'ПТБ '!$A$5:$A$13</c:f>
              <c:strCache>
                <c:ptCount val="9"/>
                <c:pt idx="0">
                  <c:v>НЦФ</c:v>
                </c:pt>
                <c:pt idx="1">
                  <c:v>Чуйский  ОЦБТ</c:v>
                </c:pt>
                <c:pt idx="2">
                  <c:v>Иссык-Кульский  ОЦБТ</c:v>
                </c:pt>
                <c:pt idx="3">
                  <c:v>Нарынский  ОЦБТ</c:v>
                </c:pt>
                <c:pt idx="4">
                  <c:v>Талассский  ОЦБТ</c:v>
                </c:pt>
                <c:pt idx="5">
                  <c:v>Ошский  ОЦБТ</c:v>
                </c:pt>
                <c:pt idx="6">
                  <c:v>Баткенский  ОЦБТ</c:v>
                </c:pt>
                <c:pt idx="7">
                  <c:v>Джалал-Абадский  ОЦБТ</c:v>
                </c:pt>
                <c:pt idx="8">
                  <c:v>ИТОГО</c:v>
                </c:pt>
              </c:strCache>
            </c:strRef>
          </c:cat>
          <c:val>
            <c:numRef>
              <c:f>'ПТБ '!$F$5:$F$13</c:f>
              <c:numCache>
                <c:formatCode>0.0</c:formatCode>
                <c:ptCount val="9"/>
                <c:pt idx="0">
                  <c:v>16</c:v>
                </c:pt>
                <c:pt idx="1">
                  <c:v>11.5</c:v>
                </c:pt>
                <c:pt idx="2">
                  <c:v>25.4</c:v>
                </c:pt>
                <c:pt idx="3">
                  <c:v>3.8</c:v>
                </c:pt>
                <c:pt idx="4">
                  <c:v>9.3000000000000007</c:v>
                </c:pt>
                <c:pt idx="5">
                  <c:v>12.8</c:v>
                </c:pt>
                <c:pt idx="6">
                  <c:v>7.2</c:v>
                </c:pt>
                <c:pt idx="7">
                  <c:v>5</c:v>
                </c:pt>
                <c:pt idx="8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23-4798-A6F9-71CD8D59285F}"/>
            </c:ext>
          </c:extLst>
        </c:ser>
        <c:ser>
          <c:idx val="1"/>
          <c:order val="1"/>
          <c:tx>
            <c:strRef>
              <c:f>'ПТБ '!$G$3:$G$4</c:f>
              <c:strCache>
                <c:ptCount val="2"/>
                <c:pt idx="0">
                  <c:v>Дефекты лечения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23-4798-A6F9-71CD8D5928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6572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A23-4798-A6F9-71CD8D5928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'ПТБ '!$A$5:$A$13</c:f>
              <c:strCache>
                <c:ptCount val="9"/>
                <c:pt idx="0">
                  <c:v>НЦФ</c:v>
                </c:pt>
                <c:pt idx="1">
                  <c:v>Чуйский  ОЦБТ</c:v>
                </c:pt>
                <c:pt idx="2">
                  <c:v>Иссык-Кульский  ОЦБТ</c:v>
                </c:pt>
                <c:pt idx="3">
                  <c:v>Нарынский  ОЦБТ</c:v>
                </c:pt>
                <c:pt idx="4">
                  <c:v>Талассский  ОЦБТ</c:v>
                </c:pt>
                <c:pt idx="5">
                  <c:v>Ошский  ОЦБТ</c:v>
                </c:pt>
                <c:pt idx="6">
                  <c:v>Баткенский  ОЦБТ</c:v>
                </c:pt>
                <c:pt idx="7">
                  <c:v>Джалал-Абадский  ОЦБТ</c:v>
                </c:pt>
                <c:pt idx="8">
                  <c:v>ИТОГО</c:v>
                </c:pt>
              </c:strCache>
            </c:strRef>
          </c:cat>
          <c:val>
            <c:numRef>
              <c:f>'ПТБ '!$G$5:$G$13</c:f>
              <c:numCache>
                <c:formatCode>0.0</c:formatCode>
                <c:ptCount val="9"/>
                <c:pt idx="0">
                  <c:v>21.6</c:v>
                </c:pt>
                <c:pt idx="1">
                  <c:v>14.5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5.3</c:v>
                </c:pt>
                <c:pt idx="7">
                  <c:v>60</c:v>
                </c:pt>
                <c:pt idx="8">
                  <c:v>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A23-4798-A6F9-71CD8D592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3232992"/>
        <c:axId val="283233776"/>
      </c:barChart>
      <c:catAx>
        <c:axId val="28323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233776"/>
        <c:crosses val="autoZero"/>
        <c:auto val="1"/>
        <c:lblAlgn val="ctr"/>
        <c:lblOffset val="100"/>
        <c:noMultiLvlLbl val="0"/>
      </c:catAx>
      <c:valAx>
        <c:axId val="28323377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8323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Уровень необоснованных госпитализаций</a:t>
            </a:r>
            <a:r>
              <a:rPr lang="ru-RU" baseline="0"/>
              <a:t> %</a:t>
            </a:r>
            <a:endParaRPr lang="ru-RU"/>
          </a:p>
        </c:rich>
      </c:tx>
      <c:layout>
        <c:manualLayout>
          <c:xMode val="edge"/>
          <c:yMode val="edge"/>
          <c:x val="0.34279155730533684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'ПТБ '!$H$3:$H$4</c:f>
              <c:strCache>
                <c:ptCount val="2"/>
                <c:pt idx="0">
                  <c:v>Необоснованные госпитализации</c:v>
                </c:pt>
                <c:pt idx="1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'ПТБ '!$A$5:$A$13</c:f>
              <c:strCache>
                <c:ptCount val="9"/>
                <c:pt idx="0">
                  <c:v>НЦФ</c:v>
                </c:pt>
                <c:pt idx="1">
                  <c:v>Чуйский  ОЦБТ</c:v>
                </c:pt>
                <c:pt idx="2">
                  <c:v>Иссык-Кульский  ОЦБТ</c:v>
                </c:pt>
                <c:pt idx="3">
                  <c:v>Нарынский  ОЦБТ</c:v>
                </c:pt>
                <c:pt idx="4">
                  <c:v>Талассский  ОЦБТ</c:v>
                </c:pt>
                <c:pt idx="5">
                  <c:v>Ошский  ОЦБТ</c:v>
                </c:pt>
                <c:pt idx="6">
                  <c:v>Баткенский  ОЦБТ</c:v>
                </c:pt>
                <c:pt idx="7">
                  <c:v>Джалал-Абадский  ОЦБТ</c:v>
                </c:pt>
                <c:pt idx="8">
                  <c:v>ИТОГО</c:v>
                </c:pt>
              </c:strCache>
            </c:strRef>
          </c:cat>
          <c:val>
            <c:numRef>
              <c:f>'ПТБ '!$H$5:$H$13</c:f>
              <c:numCache>
                <c:formatCode>0.0</c:formatCode>
                <c:ptCount val="9"/>
                <c:pt idx="0">
                  <c:v>14.6</c:v>
                </c:pt>
                <c:pt idx="1">
                  <c:v>0</c:v>
                </c:pt>
                <c:pt idx="2">
                  <c:v>0</c:v>
                </c:pt>
                <c:pt idx="3">
                  <c:v>2.8</c:v>
                </c:pt>
                <c:pt idx="4">
                  <c:v>6.5</c:v>
                </c:pt>
                <c:pt idx="5">
                  <c:v>0.9</c:v>
                </c:pt>
                <c:pt idx="6">
                  <c:v>1.8</c:v>
                </c:pt>
                <c:pt idx="7">
                  <c:v>0</c:v>
                </c:pt>
                <c:pt idx="8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F6-408D-BE6E-65F09C1C0278}"/>
            </c:ext>
          </c:extLst>
        </c:ser>
        <c:ser>
          <c:idx val="1"/>
          <c:order val="1"/>
          <c:tx>
            <c:strRef>
              <c:f>'ПТБ '!$I$3:$I$4</c:f>
              <c:strCache>
                <c:ptCount val="2"/>
                <c:pt idx="0">
                  <c:v>Необоснованные госпитализации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F6-408D-BE6E-65F09C1C02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2F6-408D-BE6E-65F09C1C02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F6-408D-BE6E-65F09C1C02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'ПТБ '!$A$5:$A$13</c:f>
              <c:strCache>
                <c:ptCount val="9"/>
                <c:pt idx="0">
                  <c:v>НЦФ</c:v>
                </c:pt>
                <c:pt idx="1">
                  <c:v>Чуйский  ОЦБТ</c:v>
                </c:pt>
                <c:pt idx="2">
                  <c:v>Иссык-Кульский  ОЦБТ</c:v>
                </c:pt>
                <c:pt idx="3">
                  <c:v>Нарынский  ОЦБТ</c:v>
                </c:pt>
                <c:pt idx="4">
                  <c:v>Талассский  ОЦБТ</c:v>
                </c:pt>
                <c:pt idx="5">
                  <c:v>Ошский  ОЦБТ</c:v>
                </c:pt>
                <c:pt idx="6">
                  <c:v>Баткенский  ОЦБТ</c:v>
                </c:pt>
                <c:pt idx="7">
                  <c:v>Джалал-Абадский  ОЦБТ</c:v>
                </c:pt>
                <c:pt idx="8">
                  <c:v>ИТОГО</c:v>
                </c:pt>
              </c:strCache>
            </c:strRef>
          </c:cat>
          <c:val>
            <c:numRef>
              <c:f>'ПТБ '!$I$5:$I$13</c:f>
              <c:numCache>
                <c:formatCode>0.0</c:formatCode>
                <c:ptCount val="9"/>
                <c:pt idx="0">
                  <c:v>2.7</c:v>
                </c:pt>
                <c:pt idx="1">
                  <c:v>0</c:v>
                </c:pt>
                <c:pt idx="2">
                  <c:v>4.4000000000000004</c:v>
                </c:pt>
                <c:pt idx="3">
                  <c:v>3.9</c:v>
                </c:pt>
                <c:pt idx="4">
                  <c:v>8.3000000000000007</c:v>
                </c:pt>
                <c:pt idx="5">
                  <c:v>0</c:v>
                </c:pt>
                <c:pt idx="6">
                  <c:v>5.3</c:v>
                </c:pt>
                <c:pt idx="7">
                  <c:v>0</c:v>
                </c:pt>
                <c:pt idx="8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F6-408D-BE6E-65F09C1C0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3227504"/>
        <c:axId val="283231816"/>
      </c:barChart>
      <c:catAx>
        <c:axId val="28322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231816"/>
        <c:crosses val="autoZero"/>
        <c:auto val="1"/>
        <c:lblAlgn val="ctr"/>
        <c:lblOffset val="100"/>
        <c:noMultiLvlLbl val="0"/>
      </c:catAx>
      <c:valAx>
        <c:axId val="28323181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8322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качества </a:t>
            </a:r>
            <a:r>
              <a:rPr lang="ru-RU" sz="1600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ПМСП</a:t>
            </a:r>
            <a:r>
              <a:rPr lang="ru-RU" sz="1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2019, 2021г.г.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438870161530148E-2"/>
          <c:y val="0.14697558685873918"/>
          <c:w val="0.93968431193428392"/>
          <c:h val="0.41292308197311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Лист1!$S$19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12-42B5-B0F3-C2D1D6FE6E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Лист1!$R$20:$R$28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Лист1!$S$20:$S$28</c:f>
              <c:numCache>
                <c:formatCode>0</c:formatCode>
                <c:ptCount val="9"/>
                <c:pt idx="0">
                  <c:v>74.7</c:v>
                </c:pt>
                <c:pt idx="1">
                  <c:v>31.6</c:v>
                </c:pt>
                <c:pt idx="2">
                  <c:v>42.6</c:v>
                </c:pt>
                <c:pt idx="3">
                  <c:v>66.2</c:v>
                </c:pt>
                <c:pt idx="4">
                  <c:v>54.2</c:v>
                </c:pt>
                <c:pt idx="5">
                  <c:v>54.8</c:v>
                </c:pt>
                <c:pt idx="6">
                  <c:v>50</c:v>
                </c:pt>
                <c:pt idx="7">
                  <c:v>61.9</c:v>
                </c:pt>
                <c:pt idx="8">
                  <c:v>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EF-4F16-BE7D-BBB1A5FA8D44}"/>
            </c:ext>
          </c:extLst>
        </c:ser>
        <c:ser>
          <c:idx val="1"/>
          <c:order val="1"/>
          <c:tx>
            <c:strRef>
              <c:f>Лист1!$T$19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12-42B5-B0F3-C2D1D6FE6E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Лист1!$R$20:$R$28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Лист1!$T$20:$T$28</c:f>
              <c:numCache>
                <c:formatCode>0</c:formatCode>
                <c:ptCount val="9"/>
                <c:pt idx="0">
                  <c:v>71.8</c:v>
                </c:pt>
                <c:pt idx="1">
                  <c:v>40.111111111111114</c:v>
                </c:pt>
                <c:pt idx="2">
                  <c:v>52.38421052631579</c:v>
                </c:pt>
                <c:pt idx="3">
                  <c:v>66.487499999999997</c:v>
                </c:pt>
                <c:pt idx="4">
                  <c:v>47.84</c:v>
                </c:pt>
                <c:pt idx="5">
                  <c:v>49.963636363636368</c:v>
                </c:pt>
                <c:pt idx="6">
                  <c:v>56.86</c:v>
                </c:pt>
                <c:pt idx="7">
                  <c:v>69.609090909090924</c:v>
                </c:pt>
                <c:pt idx="8">
                  <c:v>56.88194361376928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EF-4F16-BE7D-BBB1A5FA8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523808"/>
        <c:axId val="218519888"/>
      </c:barChart>
      <c:catAx>
        <c:axId val="21852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519888"/>
        <c:crosses val="autoZero"/>
        <c:auto val="1"/>
        <c:lblAlgn val="ctr"/>
        <c:lblOffset val="100"/>
        <c:noMultiLvlLbl val="0"/>
      </c:catAx>
      <c:valAx>
        <c:axId val="21851988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852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20611916264092E-2"/>
                  <c:y val="0"/>
                </c:manualLayout>
              </c:layout>
              <c:tx>
                <c:rich>
                  <a:bodyPr/>
                  <a:lstStyle/>
                  <a:p>
                    <a:fld id="{092D792E-940B-46FA-BD02-5E3F1685B4BE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err="1" smtClean="0"/>
                      <a:t>тыс.сом</a:t>
                    </a:r>
                    <a:endParaRPr lang="ru-RU" dirty="0" smtClean="0"/>
                  </a:p>
                  <a:p>
                    <a:r>
                      <a:rPr lang="ru-RU" dirty="0" smtClean="0"/>
                      <a:t>(35,1%)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128-4820-AD31-79DE3C9EED6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554EF45-52E8-4427-B3BA-E162A9C8148B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err="1" smtClean="0"/>
                      <a:t>тыс.сом</a:t>
                    </a:r>
                    <a:endParaRPr lang="ru-RU" dirty="0" smtClean="0"/>
                  </a:p>
                  <a:p>
                    <a:r>
                      <a:rPr lang="ru-RU" dirty="0" smtClean="0"/>
                      <a:t>(25,9%)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28-4820-AD31-79DE3C9EED6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68A4671-01ED-40FA-B3BB-1CCCC955F18E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err="1" smtClean="0"/>
                      <a:t>тыс.сом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(2,6%)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128-4820-AD31-79DE3C9EED6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5.3140096618357488E-2"/>
                  <c:y val="5.8372849914210293E-3"/>
                </c:manualLayout>
              </c:layout>
              <c:tx>
                <c:rich>
                  <a:bodyPr/>
                  <a:lstStyle/>
                  <a:p>
                    <a:fld id="{ACC1062C-B8A1-40E7-9A30-5CE2D806C128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err="1" smtClean="0"/>
                      <a:t>тыс.сом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(36,4%)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28-4820-AD31-79DE3C9EED6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Закупка товаров, работ и услуг</c:v>
                </c:pt>
                <c:pt idx="1">
                  <c:v>Начисление и выплата заработной платы</c:v>
                </c:pt>
                <c:pt idx="2">
                  <c:v>Нецелевые расходы средств консолидированного бюджета</c:v>
                </c:pt>
                <c:pt idx="3">
                  <c:v>Другие нарушения (неэффективное использование мед.оборудования, простаивающее оборудование, сокрытие доходов от платных стом.услуг и др.)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42058.8</c:v>
                </c:pt>
                <c:pt idx="1">
                  <c:v>31041.9</c:v>
                </c:pt>
                <c:pt idx="2">
                  <c:v>3126.3</c:v>
                </c:pt>
                <c:pt idx="3">
                  <c:v>43624.1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CF-4B6B-9B95-01E79973A6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B0574D2-355E-437D-A636-5D83CCEF6E6D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err="1" smtClean="0"/>
                      <a:t>тыс.сом</a:t>
                    </a:r>
                    <a:endParaRPr lang="ru-RU" dirty="0" smtClean="0"/>
                  </a:p>
                  <a:p>
                    <a:r>
                      <a:rPr lang="ru-RU" dirty="0" smtClean="0"/>
                      <a:t>(48,3%)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128-4820-AD31-79DE3C9EED6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0FA999E-2F3D-4EBB-A733-C5D45C30D3BA}" type="VALUE">
                      <a:rPr lang="ru-RU" smtClean="0"/>
                      <a:pPr/>
                      <a:t>[ЗНАЧЕНИЕ]</a:t>
                    </a:fld>
                    <a:endParaRPr lang="ru-RU" smtClean="0"/>
                  </a:p>
                  <a:p>
                    <a:r>
                      <a:rPr lang="ru-RU" smtClean="0"/>
                      <a:t>тыс.сом </a:t>
                    </a:r>
                  </a:p>
                  <a:p>
                    <a:r>
                      <a:rPr lang="ru-RU" smtClean="0"/>
                      <a:t>(20,2%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128-4820-AD31-79DE3C9EED6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60DD04E-A800-405A-8CF3-86B5B4DC0BFB}" type="VALUE">
                      <a:rPr lang="ru-RU" smtClean="0"/>
                      <a:pPr/>
                      <a:t>[ЗНАЧЕНИЕ]</a:t>
                    </a:fld>
                    <a:endParaRPr lang="ru-RU" smtClean="0"/>
                  </a:p>
                  <a:p>
                    <a:r>
                      <a:rPr lang="ru-RU" smtClean="0"/>
                      <a:t>тыс.сом</a:t>
                    </a:r>
                  </a:p>
                  <a:p>
                    <a:r>
                      <a:rPr lang="ru-RU" smtClean="0"/>
                      <a:t>(0,7%)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128-4820-AD31-79DE3C9EED6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93016E3-0646-47D4-BA42-19DAA00F6F07}" type="VALUE">
                      <a:rPr lang="ru-RU" smtClean="0"/>
                      <a:pPr/>
                      <a:t>[ЗНАЧЕНИЕ]</a:t>
                    </a:fld>
                    <a:endParaRPr lang="ru-RU" smtClean="0"/>
                  </a:p>
                  <a:p>
                    <a:r>
                      <a:rPr lang="ru-RU" dirty="0" err="1" smtClean="0"/>
                      <a:t>т</a:t>
                    </a:r>
                    <a:r>
                      <a:rPr lang="ru-RU" smtClean="0"/>
                      <a:t>ыс.сом </a:t>
                    </a:r>
                  </a:p>
                  <a:p>
                    <a:r>
                      <a:rPr lang="ru-RU" smtClean="0"/>
                      <a:t>(30,8%)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28-4820-AD31-79DE3C9EED6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Закупка товаров, работ и услуг</c:v>
                </c:pt>
                <c:pt idx="1">
                  <c:v>Начисление и выплата заработной платы</c:v>
                </c:pt>
                <c:pt idx="2">
                  <c:v>Нецелевые расходы средств консолидированного бюджета</c:v>
                </c:pt>
                <c:pt idx="3">
                  <c:v>Другие нарушения (неэффективное использование мед.оборудования, простаивающее оборудование, сокрытие доходов от платных стом.услуг и др.)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32456.799999999999</c:v>
                </c:pt>
                <c:pt idx="1">
                  <c:v>13547.2</c:v>
                </c:pt>
                <c:pt idx="2">
                  <c:v>479.5</c:v>
                </c:pt>
                <c:pt idx="3">
                  <c:v>20651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CF-4B6B-9B95-01E79973A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3232600"/>
        <c:axId val="283226328"/>
      </c:barChart>
      <c:catAx>
        <c:axId val="28323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226328"/>
        <c:crosses val="autoZero"/>
        <c:auto val="1"/>
        <c:lblAlgn val="ctr"/>
        <c:lblOffset val="100"/>
        <c:noMultiLvlLbl val="0"/>
      </c:catAx>
      <c:valAx>
        <c:axId val="283226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23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6534672296395E-2"/>
          <c:y val="3.2105067452815661E-2"/>
          <c:w val="0.85749553044999804"/>
          <c:h val="0.75021751930095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суммарно!$E$4</c:f>
              <c:strCache>
                <c:ptCount val="1"/>
                <c:pt idx="0">
                  <c:v>кол-во рецептов 
(тыс.ед)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суммарно!$A$5:$A$12</c:f>
              <c:strCache>
                <c:ptCount val="8"/>
                <c:pt idx="0">
                  <c:v>Баткен</c:v>
                </c:pt>
                <c:pt idx="1">
                  <c:v>Бишкек</c:v>
                </c:pt>
                <c:pt idx="2">
                  <c:v>Джалал-Абад</c:v>
                </c:pt>
                <c:pt idx="3">
                  <c:v>Нарын</c:v>
                </c:pt>
                <c:pt idx="4">
                  <c:v>Ош</c:v>
                </c:pt>
                <c:pt idx="5">
                  <c:v>Талас</c:v>
                </c:pt>
                <c:pt idx="6">
                  <c:v>Чуй</c:v>
                </c:pt>
                <c:pt idx="7">
                  <c:v>Иссык-Куль</c:v>
                </c:pt>
              </c:strCache>
            </c:strRef>
          </c:cat>
          <c:val>
            <c:numRef>
              <c:f>суммарно!$E$5:$E$12</c:f>
              <c:numCache>
                <c:formatCode>_-* #,##0\ _₽_-;\-* #,##0\ _₽_-;_-* "-"??\ _₽_-;_-@_-</c:formatCode>
                <c:ptCount val="8"/>
                <c:pt idx="0">
                  <c:v>114302</c:v>
                </c:pt>
                <c:pt idx="1">
                  <c:v>243395</c:v>
                </c:pt>
                <c:pt idx="2">
                  <c:v>238837</c:v>
                </c:pt>
                <c:pt idx="3">
                  <c:v>54350</c:v>
                </c:pt>
                <c:pt idx="4">
                  <c:v>385586</c:v>
                </c:pt>
                <c:pt idx="5">
                  <c:v>54285</c:v>
                </c:pt>
                <c:pt idx="6">
                  <c:v>119530</c:v>
                </c:pt>
                <c:pt idx="7">
                  <c:v>144373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81-4B96-97AD-D65B77146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71"/>
        <c:axId val="283226720"/>
        <c:axId val="283229072"/>
      </c:barChart>
      <c:lineChart>
        <c:grouping val="standard"/>
        <c:varyColors val="0"/>
        <c:ser>
          <c:idx val="1"/>
          <c:order val="1"/>
          <c:tx>
            <c:strRef>
              <c:f>суммарно!$F$4</c:f>
              <c:strCache>
                <c:ptCount val="1"/>
                <c:pt idx="0">
                  <c:v>сумма возм 
(млн. сом)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суммарно!$A$5:$A$12</c:f>
              <c:strCache>
                <c:ptCount val="8"/>
                <c:pt idx="0">
                  <c:v>Баткен</c:v>
                </c:pt>
                <c:pt idx="1">
                  <c:v>Бишкек</c:v>
                </c:pt>
                <c:pt idx="2">
                  <c:v>Джалал-Абад</c:v>
                </c:pt>
                <c:pt idx="3">
                  <c:v>Нарын</c:v>
                </c:pt>
                <c:pt idx="4">
                  <c:v>Ош</c:v>
                </c:pt>
                <c:pt idx="5">
                  <c:v>Талас</c:v>
                </c:pt>
                <c:pt idx="6">
                  <c:v>Чуй</c:v>
                </c:pt>
                <c:pt idx="7">
                  <c:v>Иссык-Куль</c:v>
                </c:pt>
              </c:strCache>
            </c:strRef>
          </c:cat>
          <c:val>
            <c:numRef>
              <c:f>суммарно!$F$5:$F$12</c:f>
              <c:numCache>
                <c:formatCode>_(* #,##0.00_);_(* \(#,##0.00\);_(* "-"??_);_(@_)</c:formatCode>
                <c:ptCount val="8"/>
                <c:pt idx="0">
                  <c:v>17230074.550000004</c:v>
                </c:pt>
                <c:pt idx="1">
                  <c:v>68139101</c:v>
                </c:pt>
                <c:pt idx="2">
                  <c:v>57809181.579999998</c:v>
                </c:pt>
                <c:pt idx="3">
                  <c:v>18637074.120000001</c:v>
                </c:pt>
                <c:pt idx="4">
                  <c:v>83396095</c:v>
                </c:pt>
                <c:pt idx="5">
                  <c:v>9997883.0300000012</c:v>
                </c:pt>
                <c:pt idx="6">
                  <c:v>53991853.109999999</c:v>
                </c:pt>
                <c:pt idx="7">
                  <c:v>31069785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81-4B96-97AD-D65B77146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227112"/>
        <c:axId val="283228288"/>
      </c:lineChart>
      <c:catAx>
        <c:axId val="2832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229072"/>
        <c:crosses val="autoZero"/>
        <c:auto val="1"/>
        <c:lblAlgn val="ctr"/>
        <c:lblOffset val="100"/>
        <c:noMultiLvlLbl val="0"/>
      </c:catAx>
      <c:valAx>
        <c:axId val="28322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226720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valAx>
        <c:axId val="283228288"/>
        <c:scaling>
          <c:orientation val="minMax"/>
        </c:scaling>
        <c:delete val="0"/>
        <c:axPos val="r"/>
        <c:numFmt formatCode="_-* #,##0.0\ _₽_-;\-* #,##0.0\ _₽_-;_-* &quot;-&quot;?\ _₽_-;_-@_-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227112"/>
        <c:crosses val="max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catAx>
        <c:axId val="283227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228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49994294191485"/>
          <c:y val="0.89089103167807238"/>
          <c:w val="0.37256533150747467"/>
          <c:h val="9.1597113347664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1. Самооценка и качество деятельности ЦСМ/ЦОВП,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Лист1!$C$19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EF-484C-B3F8-06114AF445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Лист1!$B$20:$B$28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Лист1!$C$20:$C$28</c:f>
              <c:numCache>
                <c:formatCode>0</c:formatCode>
                <c:ptCount val="9"/>
                <c:pt idx="0">
                  <c:v>95</c:v>
                </c:pt>
                <c:pt idx="1">
                  <c:v>45</c:v>
                </c:pt>
                <c:pt idx="2">
                  <c:v>56.5</c:v>
                </c:pt>
                <c:pt idx="3">
                  <c:v>66.5</c:v>
                </c:pt>
                <c:pt idx="4">
                  <c:v>57.8</c:v>
                </c:pt>
                <c:pt idx="5">
                  <c:v>60</c:v>
                </c:pt>
                <c:pt idx="6">
                  <c:v>55</c:v>
                </c:pt>
                <c:pt idx="7">
                  <c:v>70.2</c:v>
                </c:pt>
                <c:pt idx="8">
                  <c:v>63.1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EF-484C-B3F8-06114AF4452F}"/>
            </c:ext>
          </c:extLst>
        </c:ser>
        <c:ser>
          <c:idx val="1"/>
          <c:order val="1"/>
          <c:tx>
            <c:strRef>
              <c:f>Лист1!$D$19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EF-484C-B3F8-06114AF445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Лист1!$B$20:$B$28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Лист1!$D$20:$D$28</c:f>
              <c:numCache>
                <c:formatCode>0</c:formatCode>
                <c:ptCount val="9"/>
                <c:pt idx="0">
                  <c:v>94</c:v>
                </c:pt>
                <c:pt idx="1">
                  <c:v>49.333333333333336</c:v>
                </c:pt>
                <c:pt idx="2">
                  <c:v>49.263157894736842</c:v>
                </c:pt>
                <c:pt idx="3">
                  <c:v>65</c:v>
                </c:pt>
                <c:pt idx="4">
                  <c:v>32</c:v>
                </c:pt>
                <c:pt idx="5">
                  <c:v>50.545454545454547</c:v>
                </c:pt>
                <c:pt idx="6">
                  <c:v>37.6</c:v>
                </c:pt>
                <c:pt idx="7">
                  <c:v>69.454545454545453</c:v>
                </c:pt>
                <c:pt idx="8">
                  <c:v>55.89956140350877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EF-484C-B3F8-06114AF44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525768"/>
        <c:axId val="218521456"/>
      </c:barChart>
      <c:catAx>
        <c:axId val="21852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521456"/>
        <c:crosses val="autoZero"/>
        <c:auto val="1"/>
        <c:lblAlgn val="ctr"/>
        <c:lblOffset val="100"/>
        <c:noMultiLvlLbl val="0"/>
      </c:catAx>
      <c:valAx>
        <c:axId val="2185214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8525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3. Качество услуг</a:t>
            </a:r>
            <a:r>
              <a:rPr lang="ru-RU" sz="12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детям до 5 лет, %</a:t>
            </a:r>
            <a:endParaRPr lang="ru-RU" sz="12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 пг 2019-2021г.'!$C$48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5CC-41A8-B2E0-A7E543DE7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пг 2019-2021г.'!$B$49:$B$57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'2 пг 2019-2021г.'!$C$49:$C$57</c:f>
              <c:numCache>
                <c:formatCode>0</c:formatCode>
                <c:ptCount val="9"/>
                <c:pt idx="0">
                  <c:v>68</c:v>
                </c:pt>
                <c:pt idx="1">
                  <c:v>46</c:v>
                </c:pt>
                <c:pt idx="2">
                  <c:v>50.6</c:v>
                </c:pt>
                <c:pt idx="3">
                  <c:v>69.8</c:v>
                </c:pt>
                <c:pt idx="4">
                  <c:v>74.599999999999994</c:v>
                </c:pt>
                <c:pt idx="5">
                  <c:v>58.5</c:v>
                </c:pt>
                <c:pt idx="6">
                  <c:v>63.6</c:v>
                </c:pt>
                <c:pt idx="7">
                  <c:v>76.599999999999994</c:v>
                </c:pt>
                <c:pt idx="8">
                  <c:v>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CC-41A8-B2E0-A7E543DE7F67}"/>
            </c:ext>
          </c:extLst>
        </c:ser>
        <c:ser>
          <c:idx val="1"/>
          <c:order val="1"/>
          <c:tx>
            <c:strRef>
              <c:f>'2 пг 2019-2021г.'!$D$48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CC-41A8-B2E0-A7E543DE7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пг 2019-2021г.'!$B$49:$B$57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'2 пг 2019-2021г.'!$D$49:$D$57</c:f>
              <c:numCache>
                <c:formatCode>0</c:formatCode>
                <c:ptCount val="9"/>
                <c:pt idx="0">
                  <c:v>63.8</c:v>
                </c:pt>
                <c:pt idx="1">
                  <c:v>49.538461538461533</c:v>
                </c:pt>
                <c:pt idx="2">
                  <c:v>60</c:v>
                </c:pt>
                <c:pt idx="3">
                  <c:v>54.875</c:v>
                </c:pt>
                <c:pt idx="4">
                  <c:v>58.8</c:v>
                </c:pt>
                <c:pt idx="5">
                  <c:v>50.688811188811194</c:v>
                </c:pt>
                <c:pt idx="6">
                  <c:v>63.946153846153848</c:v>
                </c:pt>
                <c:pt idx="7">
                  <c:v>52.055944055944067</c:v>
                </c:pt>
                <c:pt idx="8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CC-41A8-B2E0-A7E543DE7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522632"/>
        <c:axId val="218524592"/>
      </c:barChart>
      <c:catAx>
        <c:axId val="21852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524592"/>
        <c:crosses val="autoZero"/>
        <c:auto val="1"/>
        <c:lblAlgn val="ctr"/>
        <c:lblOffset val="100"/>
        <c:noMultiLvlLbl val="0"/>
      </c:catAx>
      <c:valAx>
        <c:axId val="21852459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852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2. Управление ресурсами</a:t>
            </a:r>
            <a:r>
              <a:rPr lang="ru-RU" sz="12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ГСВ, %</a:t>
            </a:r>
            <a:endParaRPr lang="ru-RU" sz="12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Лист1!$C$32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57-4D3E-90C1-8921B49D3F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Лист1!$B$33:$B$41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Лист1!$C$33:$C$41</c:f>
              <c:numCache>
                <c:formatCode>0</c:formatCode>
                <c:ptCount val="9"/>
                <c:pt idx="0">
                  <c:v>93.6</c:v>
                </c:pt>
                <c:pt idx="1">
                  <c:v>34.9</c:v>
                </c:pt>
                <c:pt idx="2">
                  <c:v>55.3</c:v>
                </c:pt>
                <c:pt idx="3">
                  <c:v>80.599999999999994</c:v>
                </c:pt>
                <c:pt idx="4">
                  <c:v>49.7</c:v>
                </c:pt>
                <c:pt idx="5">
                  <c:v>65.5</c:v>
                </c:pt>
                <c:pt idx="6">
                  <c:v>52.8</c:v>
                </c:pt>
                <c:pt idx="7">
                  <c:v>55.7</c:v>
                </c:pt>
                <c:pt idx="8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57-4D3E-90C1-8921B49D3F60}"/>
            </c:ext>
          </c:extLst>
        </c:ser>
        <c:ser>
          <c:idx val="1"/>
          <c:order val="1"/>
          <c:tx>
            <c:strRef>
              <c:f>Лист1!$D$32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357-4D3E-90C1-8921B49D3F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Лист1!$B$33:$B$41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Лист1!$D$33:$D$41</c:f>
              <c:numCache>
                <c:formatCode>0</c:formatCode>
                <c:ptCount val="9"/>
                <c:pt idx="0">
                  <c:v>95</c:v>
                </c:pt>
                <c:pt idx="1">
                  <c:v>41.695390219980382</c:v>
                </c:pt>
                <c:pt idx="2">
                  <c:v>65.845888365301661</c:v>
                </c:pt>
                <c:pt idx="3">
                  <c:v>78.361885245901632</c:v>
                </c:pt>
                <c:pt idx="4">
                  <c:v>60</c:v>
                </c:pt>
                <c:pt idx="5">
                  <c:v>65.495815659750079</c:v>
                </c:pt>
                <c:pt idx="6">
                  <c:v>59.808322824716299</c:v>
                </c:pt>
                <c:pt idx="7">
                  <c:v>85.24131606098814</c:v>
                </c:pt>
                <c:pt idx="8">
                  <c:v>68.931077297079767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57-4D3E-90C1-8921B49D3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526944"/>
        <c:axId val="218523024"/>
      </c:barChart>
      <c:catAx>
        <c:axId val="2185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523024"/>
        <c:crosses val="autoZero"/>
        <c:auto val="1"/>
        <c:lblAlgn val="ctr"/>
        <c:lblOffset val="100"/>
        <c:noMultiLvlLbl val="0"/>
      </c:catAx>
      <c:valAx>
        <c:axId val="2185230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85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4. Качество услуг по ведению беременных женщин,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Лист1!$C$61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33-426B-8227-B6F0413C86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Лист1!$B$62:$B$70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Лист1!$C$62:$C$70</c:f>
              <c:numCache>
                <c:formatCode>0</c:formatCode>
                <c:ptCount val="9"/>
                <c:pt idx="0">
                  <c:v>73.599999999999994</c:v>
                </c:pt>
                <c:pt idx="1">
                  <c:v>38</c:v>
                </c:pt>
                <c:pt idx="2">
                  <c:v>54</c:v>
                </c:pt>
                <c:pt idx="3">
                  <c:v>75.599999999999994</c:v>
                </c:pt>
                <c:pt idx="4">
                  <c:v>67</c:v>
                </c:pt>
                <c:pt idx="5">
                  <c:v>68.900000000000006</c:v>
                </c:pt>
                <c:pt idx="6">
                  <c:v>53.9</c:v>
                </c:pt>
                <c:pt idx="7">
                  <c:v>65.5</c:v>
                </c:pt>
                <c:pt idx="8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33-426B-8227-B6F0413C86EE}"/>
            </c:ext>
          </c:extLst>
        </c:ser>
        <c:ser>
          <c:idx val="1"/>
          <c:order val="1"/>
          <c:tx>
            <c:strRef>
              <c:f>Лист1!$D$61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A33-426B-8227-B6F0413C86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Лист1!$B$62:$B$70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Лист1!$D$62:$D$70</c:f>
              <c:numCache>
                <c:formatCode>0</c:formatCode>
                <c:ptCount val="9"/>
                <c:pt idx="0">
                  <c:v>81.599999999999994</c:v>
                </c:pt>
                <c:pt idx="1">
                  <c:v>54.43452380952381</c:v>
                </c:pt>
                <c:pt idx="2">
                  <c:v>61.625939849624068</c:v>
                </c:pt>
                <c:pt idx="3">
                  <c:v>75.298214285714295</c:v>
                </c:pt>
                <c:pt idx="4">
                  <c:v>53.714285714285708</c:v>
                </c:pt>
                <c:pt idx="5">
                  <c:v>56.444805194805191</c:v>
                </c:pt>
                <c:pt idx="6">
                  <c:v>69.303571428571416</c:v>
                </c:pt>
                <c:pt idx="7">
                  <c:v>80.146103896103881</c:v>
                </c:pt>
                <c:pt idx="8">
                  <c:v>66.570930522328553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A33-426B-8227-B6F0413C8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526160"/>
        <c:axId val="218527336"/>
      </c:barChart>
      <c:catAx>
        <c:axId val="21852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527336"/>
        <c:crosses val="autoZero"/>
        <c:auto val="1"/>
        <c:lblAlgn val="ctr"/>
        <c:lblOffset val="100"/>
        <c:noMultiLvlLbl val="0"/>
      </c:catAx>
      <c:valAx>
        <c:axId val="21852733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852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5. Качество услуг пациентами с гипертонической болезнью, % </a:t>
            </a:r>
          </a:p>
        </c:rich>
      </c:tx>
      <c:layout>
        <c:manualLayout>
          <c:xMode val="edge"/>
          <c:yMode val="edge"/>
          <c:x val="0.1612499999999999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Лист1!$C$76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859-4D26-BB80-1D60E51905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Лист1!$B$77:$B$85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Лист1!$C$77:$C$85</c:f>
              <c:numCache>
                <c:formatCode>0</c:formatCode>
                <c:ptCount val="9"/>
                <c:pt idx="0">
                  <c:v>78.3</c:v>
                </c:pt>
                <c:pt idx="1">
                  <c:v>40.799999999999997</c:v>
                </c:pt>
                <c:pt idx="2">
                  <c:v>45.6</c:v>
                </c:pt>
                <c:pt idx="3">
                  <c:v>68.8</c:v>
                </c:pt>
                <c:pt idx="4">
                  <c:v>52.2</c:v>
                </c:pt>
                <c:pt idx="5">
                  <c:v>51.5</c:v>
                </c:pt>
                <c:pt idx="6">
                  <c:v>69.400000000000006</c:v>
                </c:pt>
                <c:pt idx="7">
                  <c:v>53.7</c:v>
                </c:pt>
                <c:pt idx="8">
                  <c:v>57.5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CE-4BF1-8ACA-739138149F8F}"/>
            </c:ext>
          </c:extLst>
        </c:ser>
        <c:ser>
          <c:idx val="1"/>
          <c:order val="1"/>
          <c:tx>
            <c:strRef>
              <c:f>Лист1!$D$76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59-4D26-BB80-1D60E51905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Лист1!$B$77:$B$85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Лист1!$D$77:$D$85</c:f>
              <c:numCache>
                <c:formatCode>0</c:formatCode>
                <c:ptCount val="9"/>
                <c:pt idx="0">
                  <c:v>72.2</c:v>
                </c:pt>
                <c:pt idx="1">
                  <c:v>35.679012345679013</c:v>
                </c:pt>
                <c:pt idx="2">
                  <c:v>51.762183235867447</c:v>
                </c:pt>
                <c:pt idx="3">
                  <c:v>70.116203703703704</c:v>
                </c:pt>
                <c:pt idx="4">
                  <c:v>45.18518518518519</c:v>
                </c:pt>
                <c:pt idx="5">
                  <c:v>50.437710437710436</c:v>
                </c:pt>
                <c:pt idx="6">
                  <c:v>63.911111111111111</c:v>
                </c:pt>
                <c:pt idx="7">
                  <c:v>77.447811447811489</c:v>
                </c:pt>
                <c:pt idx="8">
                  <c:v>58.342402183383548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CE-4BF1-8ACA-739138149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498072"/>
        <c:axId val="279282376"/>
      </c:barChart>
      <c:catAx>
        <c:axId val="17549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282376"/>
        <c:crosses val="autoZero"/>
        <c:auto val="1"/>
        <c:lblAlgn val="ctr"/>
        <c:lblOffset val="100"/>
        <c:noMultiLvlLbl val="0"/>
      </c:catAx>
      <c:valAx>
        <c:axId val="27928237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7549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6. Качество услуг пациентами с туберкулезом, %</a:t>
            </a:r>
          </a:p>
        </c:rich>
      </c:tx>
      <c:layout>
        <c:manualLayout>
          <c:xMode val="edge"/>
          <c:yMode val="edge"/>
          <c:x val="0.1584722222222222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Лист1!$C$91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FC1-48BA-B546-26C9E8D96D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Лист1!$B$92:$B$100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Лист1!$C$92:$C$100</c:f>
              <c:numCache>
                <c:formatCode>0</c:formatCode>
                <c:ptCount val="9"/>
                <c:pt idx="0">
                  <c:v>75.3</c:v>
                </c:pt>
                <c:pt idx="1">
                  <c:v>14.3</c:v>
                </c:pt>
                <c:pt idx="2">
                  <c:v>31.6</c:v>
                </c:pt>
                <c:pt idx="3">
                  <c:v>34.9</c:v>
                </c:pt>
                <c:pt idx="4">
                  <c:v>24.9</c:v>
                </c:pt>
                <c:pt idx="5">
                  <c:v>29</c:v>
                </c:pt>
                <c:pt idx="6">
                  <c:v>30.3</c:v>
                </c:pt>
                <c:pt idx="7">
                  <c:v>61.5</c:v>
                </c:pt>
                <c:pt idx="8">
                  <c:v>37.700000000000003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EF-4496-853C-E33C38D25865}"/>
            </c:ext>
          </c:extLst>
        </c:ser>
        <c:ser>
          <c:idx val="1"/>
          <c:order val="1"/>
          <c:tx>
            <c:strRef>
              <c:f>Лист1!$D$91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C1-48BA-B546-26C9E8D96D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Лист1!$B$92:$B$100</c:f>
              <c:strCache>
                <c:ptCount val="9"/>
                <c:pt idx="0">
                  <c:v>г. Бишкек</c:v>
                </c:pt>
                <c:pt idx="1">
                  <c:v>Баткенская </c:v>
                </c:pt>
                <c:pt idx="2">
                  <c:v>Жалал-Абадская</c:v>
                </c:pt>
                <c:pt idx="3">
                  <c:v>Иссык-Кульская</c:v>
                </c:pt>
                <c:pt idx="4">
                  <c:v>Нарынская</c:v>
                </c:pt>
                <c:pt idx="5">
                  <c:v>Ошская</c:v>
                </c:pt>
                <c:pt idx="6">
                  <c:v>Таласская</c:v>
                </c:pt>
                <c:pt idx="7">
                  <c:v>Чуйская  </c:v>
                </c:pt>
                <c:pt idx="8">
                  <c:v>Республика</c:v>
                </c:pt>
              </c:strCache>
            </c:strRef>
          </c:cat>
          <c:val>
            <c:numRef>
              <c:f>Лист1!$D$92:$D$100</c:f>
              <c:numCache>
                <c:formatCode>0</c:formatCode>
                <c:ptCount val="9"/>
                <c:pt idx="0">
                  <c:v>51.3</c:v>
                </c:pt>
                <c:pt idx="1">
                  <c:v>13.939393939393941</c:v>
                </c:pt>
                <c:pt idx="2">
                  <c:v>42.775119617224874</c:v>
                </c:pt>
                <c:pt idx="3">
                  <c:v>62.855681818181807</c:v>
                </c:pt>
                <c:pt idx="4">
                  <c:v>39.272727272727273</c:v>
                </c:pt>
                <c:pt idx="5">
                  <c:v>27.892561983471079</c:v>
                </c:pt>
                <c:pt idx="6">
                  <c:v>48.303030303030297</c:v>
                </c:pt>
                <c:pt idx="7">
                  <c:v>69.669421487603302</c:v>
                </c:pt>
                <c:pt idx="8">
                  <c:v>44.500992052704063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EF-4496-853C-E33C38D25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286296"/>
        <c:axId val="279282768"/>
      </c:barChart>
      <c:catAx>
        <c:axId val="27928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282768"/>
        <c:crosses val="autoZero"/>
        <c:auto val="1"/>
        <c:lblAlgn val="ctr"/>
        <c:lblOffset val="100"/>
        <c:noMultiLvlLbl val="0"/>
      </c:catAx>
      <c:valAx>
        <c:axId val="27928276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7928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0.19862</cdr:x>
      <cdr:y>0.02384</cdr:y>
    </cdr:from>
    <cdr:to>
      <cdr:x>0.70972</cdr:x>
      <cdr:y>0.12655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1674" y="69582"/>
          <a:ext cx="2963537" cy="299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y-KG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Внутрибольничная система качества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0.26252</cdr:x>
      <cdr:y>0</cdr:y>
    </cdr:from>
    <cdr:to>
      <cdr:x>0.69985</cdr:x>
      <cdr:y>0.09795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0868" y="0"/>
          <a:ext cx="2566930" cy="275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y-KG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мед.помощи  родильных отделениях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0.09404</cdr:x>
      <cdr:y>0.06176</cdr:y>
    </cdr:from>
    <cdr:to>
      <cdr:x>1</cdr:x>
      <cdr:y>0.23947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3500" y="184357"/>
          <a:ext cx="4850820" cy="530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y-KG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Управление, гигиена, инфекционный контроль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0.19745</cdr:x>
      <cdr:y>0.03736</cdr:y>
    </cdr:from>
    <cdr:to>
      <cdr:x>0.79177</cdr:x>
      <cdr:y>0.1458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359" y="102493"/>
          <a:ext cx="3327094" cy="297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y-KG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Обучение, доступность Интернета, библиотек</a:t>
          </a:r>
          <a:r>
            <a:rPr lang="ky-KG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0.13338</cdr:x>
      <cdr:y>0.03376</cdr:y>
    </cdr:from>
    <cdr:to>
      <cdr:x>0.95362</cdr:x>
      <cdr:y>0.14621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4502" y="92604"/>
          <a:ext cx="4639753" cy="308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y-KG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мед помощи в хирург/гинеколог отделениях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0.67489</cdr:x>
      <cdr:y>0.66667</cdr:y>
    </cdr:from>
    <cdr:to>
      <cdr:x>0.85489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8449" y="18467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0.1414</cdr:x>
      <cdr:y>0.0452</cdr:y>
    </cdr:from>
    <cdr:to>
      <cdr:x>0.96983</cdr:x>
      <cdr:y>0.16227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8300" y="124002"/>
          <a:ext cx="4208443" cy="321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y-KG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мед помощи в терапевтических отделениях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0.13355</cdr:x>
      <cdr:y>0.03333</cdr:y>
    </cdr:from>
    <cdr:to>
      <cdr:x>0.91495</cdr:x>
      <cdr:y>0.16185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982" y="91440"/>
          <a:ext cx="4048944" cy="352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y-KG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мед. помощи новорожденным и детям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6" cy="494655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66" y="0"/>
            <a:ext cx="2919516" cy="494655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DE04AF23-0C07-49E8-A5A5-75F309F8B14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659"/>
            <a:ext cx="2919516" cy="494655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66" y="9371659"/>
            <a:ext cx="2919516" cy="494655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57515BDA-2833-494F-A881-8D3CBFB60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43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D060FC16-7442-44D8-9FA4-C2F619D77F3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BD16117E-2F54-4D52-ACF9-0BCBEE79B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1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6117E-2F54-4D52-ACF9-0BCBEE79BD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54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D9F90-7A4F-4006-B4D4-598367D5F0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97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D9F90-7A4F-4006-B4D4-598367D5F0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09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6117E-2F54-4D52-ACF9-0BCBEE79BD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2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6117E-2F54-4D52-ACF9-0BCBEE79BD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9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6117E-2F54-4D52-ACF9-0BCBEE79BD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08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y-KG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6117E-2F54-4D52-ACF9-0BCBEE79BD8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0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6117E-2F54-4D52-ACF9-0BCBEE79BD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3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6117E-2F54-4D52-ACF9-0BCBEE79BD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52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6117E-2F54-4D52-ACF9-0BCBEE79BD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8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818B1-E16D-41B5-889C-0760694386D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5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6117E-2F54-4D52-ACF9-0BCBEE79BD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38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D1B6C-7FEF-4A51-99D9-120733A590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9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33425"/>
            <a:ext cx="6529387" cy="3673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08822"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08822">
              <a:defRPr/>
            </a:pPr>
            <a:fld id="{DFB42014-74A8-4B6D-8866-413F30A2D2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8822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55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D9F90-7A4F-4006-B4D4-598367D5F0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D9F90-7A4F-4006-B4D4-598367D5F0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53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D9F90-7A4F-4006-B4D4-598367D5F0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3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D9F90-7A4F-4006-B4D4-598367D5F0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5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3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7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9065B-0E3C-4DBB-B80D-62E080EE8F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3439F-F6AB-4CEB-BC8C-A5E2C95DC5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75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9065B-0E3C-4DBB-B80D-62E080EE8F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3439F-F6AB-4CEB-BC8C-A5E2C95DC5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920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9065B-0E3C-4DBB-B80D-62E080EE8F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3439F-F6AB-4CEB-BC8C-A5E2C95DC5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28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9065B-0E3C-4DBB-B80D-62E080EE8F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3439F-F6AB-4CEB-BC8C-A5E2C95DC5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5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9065B-0E3C-4DBB-B80D-62E080EE8F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3439F-F6AB-4CEB-BC8C-A5E2C95DC5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22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4E47EE3-1B61-47F0-B36C-3500C548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9065B-0E3C-4DBB-B80D-62E080EE8F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71D4E99-2FCE-44E2-86D2-D7C87508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986" y="6640412"/>
            <a:ext cx="2644985" cy="153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4C45008-BAF7-48E1-A2D8-71165F05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3439F-F6AB-4CEB-BC8C-A5E2C95DC5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16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9065B-0E3C-4DBB-B80D-62E080EE8F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3439F-F6AB-4CEB-BC8C-A5E2C95DC5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0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4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2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8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5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1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0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7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97396"/>
            <a:ext cx="12192000" cy="260985"/>
          </a:xfrm>
          <a:custGeom>
            <a:avLst/>
            <a:gdLst/>
            <a:ahLst/>
            <a:cxnLst/>
            <a:rect l="l" t="t" r="r" b="b"/>
            <a:pathLst>
              <a:path w="9144000" h="260984">
                <a:moveTo>
                  <a:pt x="0" y="260603"/>
                </a:moveTo>
                <a:lnTo>
                  <a:pt x="9144000" y="260603"/>
                </a:lnTo>
                <a:lnTo>
                  <a:pt x="9144000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0651743" y="6629399"/>
            <a:ext cx="359664" cy="2164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6216" y="499060"/>
            <a:ext cx="71416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4356" y="1624964"/>
            <a:ext cx="11413067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986" y="6640412"/>
            <a:ext cx="264498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38A6-0157-401F-B8C5-1B62E6C35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079D-643C-49B0-96AC-95F2ADB8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3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_____Microsoft_Excel17.xlsx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0687" y="1930400"/>
            <a:ext cx="9144000" cy="15849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  <a:cs typeface="Times New Roman" panose="02020603050405020304" pitchFamily="18" charset="0"/>
              </a:rPr>
              <a:t>Деятельность организаций здравоохранения, </a:t>
            </a:r>
            <a:r>
              <a:rPr lang="ru-RU" sz="3200" dirty="0">
                <a:latin typeface="+mn-lt"/>
              </a:rPr>
              <a:t>работающих в системе Единого плательщика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за </a:t>
            </a:r>
            <a:r>
              <a:rPr lang="ru-RU" sz="3200" dirty="0">
                <a:latin typeface="+mn-lt"/>
              </a:rPr>
              <a:t>2021 год</a:t>
            </a:r>
            <a:endParaRPr 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DB89630-7721-489F-8CFC-D26DF815357D}"/>
              </a:ext>
            </a:extLst>
          </p:cNvPr>
          <p:cNvSpPr txBox="1">
            <a:spLocks/>
          </p:cNvSpPr>
          <p:nvPr/>
        </p:nvSpPr>
        <p:spPr>
          <a:xfrm>
            <a:off x="1207135" y="6549848"/>
            <a:ext cx="9257665" cy="308152"/>
          </a:xfrm>
          <a:prstGeom prst="rect">
            <a:avLst/>
          </a:prstGeom>
        </p:spPr>
        <p:txBody>
          <a:bodyPr wrap="square" lIns="0" tIns="0" rIns="0" bIns="0" anchor="b">
            <a:normAutofit fontScale="97500"/>
          </a:bodyPr>
          <a:lstStyle>
            <a:lvl1pPr algn="ctr" eaLnBrk="1" hangingPunct="1">
              <a:defRPr sz="6000" b="1" i="0">
                <a:solidFill>
                  <a:srgbClr val="333399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8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 при </a:t>
            </a:r>
            <a:r>
              <a:rPr lang="ru-RU" sz="18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Министерстве здравоохранения Кыргызской Республики </a:t>
            </a:r>
            <a:endParaRPr lang="en-US" sz="18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8415" y="250229"/>
            <a:ext cx="9907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7272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cap="all" dirty="0">
                <a:solidFill>
                  <a:srgbClr val="006666"/>
                </a:solidFill>
                <a:latin typeface="+mj-lt"/>
                <a:ea typeface="Times New Roman" panose="02020603050405020304" pitchFamily="18" charset="0"/>
              </a:rPr>
              <a:t>НАЦИОНАЛЬНЫЙ ФОРУМ РУКОВОДИТЕЛЕЙ ОРГАНИЗАЦИЙ </a:t>
            </a:r>
            <a:r>
              <a:rPr lang="ru-RU" sz="2000" b="1" cap="all" dirty="0" smtClean="0">
                <a:solidFill>
                  <a:srgbClr val="006666"/>
                </a:solidFill>
                <a:latin typeface="+mj-lt"/>
                <a:ea typeface="Times New Roman" panose="02020603050405020304" pitchFamily="18" charset="0"/>
              </a:rPr>
              <a:t>ЗДРАВООХРАНЕНИЯ</a:t>
            </a:r>
            <a:endParaRPr lang="ru-RU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9012" y="6004164"/>
            <a:ext cx="375173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17272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г. Бишкек, 28 января 2022 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4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093041"/>
              </p:ext>
            </p:extLst>
          </p:nvPr>
        </p:nvGraphicFramePr>
        <p:xfrm>
          <a:off x="304800" y="960120"/>
          <a:ext cx="55981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737779"/>
              </p:ext>
            </p:extLst>
          </p:nvPr>
        </p:nvGraphicFramePr>
        <p:xfrm>
          <a:off x="246380" y="3906520"/>
          <a:ext cx="56565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449185"/>
              </p:ext>
            </p:extLst>
          </p:nvPr>
        </p:nvGraphicFramePr>
        <p:xfrm>
          <a:off x="6588087" y="3906520"/>
          <a:ext cx="56039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41809"/>
              </p:ext>
            </p:extLst>
          </p:nvPr>
        </p:nvGraphicFramePr>
        <p:xfrm>
          <a:off x="6898640" y="868680"/>
          <a:ext cx="5181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0849" y="254646"/>
            <a:ext cx="684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оценки качества медицинских услуг  2019, 2021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6072" y="178615"/>
            <a:ext cx="11146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Индекс качества медицинской помощи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областных ЦСМ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ОЦСМ г. Бишкек 2021 г.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751394"/>
              </p:ext>
            </p:extLst>
          </p:nvPr>
        </p:nvGraphicFramePr>
        <p:xfrm>
          <a:off x="1261872" y="1701157"/>
          <a:ext cx="9774936" cy="428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Лист" r:id="rId5" imgW="9239429" imgH="3514707" progId="Excel.Sheet.12">
                  <p:embed/>
                </p:oleObj>
              </mc:Choice>
              <mc:Fallback>
                <p:oleObj name="Лист" r:id="rId5" imgW="9239429" imgH="3514707" progId="Excel.Shee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1872" y="1701157"/>
                        <a:ext cx="9774936" cy="4280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2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качества медицинской помощи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 стационарах и городских стационарах г.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Бишкек/Ош 2021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890282"/>
              </p:ext>
            </p:extLst>
          </p:nvPr>
        </p:nvGraphicFramePr>
        <p:xfrm>
          <a:off x="838200" y="1825625"/>
          <a:ext cx="10515601" cy="4575177"/>
        </p:xfrm>
        <a:graphic>
          <a:graphicData uri="http://schemas.openxmlformats.org/drawingml/2006/table">
            <a:tbl>
              <a:tblPr/>
              <a:tblGrid>
                <a:gridCol w="1283085">
                  <a:extLst>
                    <a:ext uri="{9D8B030D-6E8A-4147-A177-3AD203B41FA5}">
                      <a16:colId xmlns="" xmlns:a16="http://schemas.microsoft.com/office/drawing/2014/main" val="4077874681"/>
                    </a:ext>
                  </a:extLst>
                </a:gridCol>
                <a:gridCol w="1076135">
                  <a:extLst>
                    <a:ext uri="{9D8B030D-6E8A-4147-A177-3AD203B41FA5}">
                      <a16:colId xmlns="" xmlns:a16="http://schemas.microsoft.com/office/drawing/2014/main" val="2024988542"/>
                    </a:ext>
                  </a:extLst>
                </a:gridCol>
                <a:gridCol w="1034746">
                  <a:extLst>
                    <a:ext uri="{9D8B030D-6E8A-4147-A177-3AD203B41FA5}">
                      <a16:colId xmlns="" xmlns:a16="http://schemas.microsoft.com/office/drawing/2014/main" val="1800066787"/>
                    </a:ext>
                  </a:extLst>
                </a:gridCol>
                <a:gridCol w="1158915">
                  <a:extLst>
                    <a:ext uri="{9D8B030D-6E8A-4147-A177-3AD203B41FA5}">
                      <a16:colId xmlns="" xmlns:a16="http://schemas.microsoft.com/office/drawing/2014/main" val="1874217390"/>
                    </a:ext>
                  </a:extLst>
                </a:gridCol>
                <a:gridCol w="1014051">
                  <a:extLst>
                    <a:ext uri="{9D8B030D-6E8A-4147-A177-3AD203B41FA5}">
                      <a16:colId xmlns="" xmlns:a16="http://schemas.microsoft.com/office/drawing/2014/main" val="2623777682"/>
                    </a:ext>
                  </a:extLst>
                </a:gridCol>
                <a:gridCol w="776059">
                  <a:extLst>
                    <a:ext uri="{9D8B030D-6E8A-4147-A177-3AD203B41FA5}">
                      <a16:colId xmlns="" xmlns:a16="http://schemas.microsoft.com/office/drawing/2014/main" val="4212002822"/>
                    </a:ext>
                  </a:extLst>
                </a:gridCol>
                <a:gridCol w="1016637">
                  <a:extLst>
                    <a:ext uri="{9D8B030D-6E8A-4147-A177-3AD203B41FA5}">
                      <a16:colId xmlns="" xmlns:a16="http://schemas.microsoft.com/office/drawing/2014/main" val="1420950053"/>
                    </a:ext>
                  </a:extLst>
                </a:gridCol>
                <a:gridCol w="1055440">
                  <a:extLst>
                    <a:ext uri="{9D8B030D-6E8A-4147-A177-3AD203B41FA5}">
                      <a16:colId xmlns="" xmlns:a16="http://schemas.microsoft.com/office/drawing/2014/main" val="632366464"/>
                    </a:ext>
                  </a:extLst>
                </a:gridCol>
                <a:gridCol w="1252042">
                  <a:extLst>
                    <a:ext uri="{9D8B030D-6E8A-4147-A177-3AD203B41FA5}">
                      <a16:colId xmlns="" xmlns:a16="http://schemas.microsoft.com/office/drawing/2014/main" val="728396161"/>
                    </a:ext>
                  </a:extLst>
                </a:gridCol>
                <a:gridCol w="848491">
                  <a:extLst>
                    <a:ext uri="{9D8B030D-6E8A-4147-A177-3AD203B41FA5}">
                      <a16:colId xmlns="" xmlns:a16="http://schemas.microsoft.com/office/drawing/2014/main" val="3830452524"/>
                    </a:ext>
                  </a:extLst>
                </a:gridCol>
              </a:tblGrid>
              <a:tr h="1830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ОЗ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1 Управление, гигиена, инфекционный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контроль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2                                  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Обучение/Библиотека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3                                Удовлетворенность пациента 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4                                            Внутрибольничная система обеспечения качества 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5                                          Качество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отделениях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хирургич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  гинеколог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профиля 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6                                     Качество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родильном отделении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7                                         Качество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новорожденным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детям 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8                                    Качество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терапевтического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профиля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индекс качества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5646458"/>
                  </a:ext>
                </a:extLst>
              </a:tr>
              <a:tr h="27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ГКБ №1 г. Бишкек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89,4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84,2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3850843"/>
                  </a:ext>
                </a:extLst>
              </a:tr>
              <a:tr h="27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ГКБ  №6 г. Бишкек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91,3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75,8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6113871"/>
                  </a:ext>
                </a:extLst>
              </a:tr>
              <a:tr h="27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Баткен ООБ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72,0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64,7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4260815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Жалал-Абад ОКБ</a:t>
                      </a:r>
                    </a:p>
                  </a:txBody>
                  <a:tcPr marL="7762" marR="7762" marT="77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41,2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54,8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4008184"/>
                  </a:ext>
                </a:extLst>
              </a:tr>
              <a:tr h="27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Иссыккуль ООБ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39,0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867232"/>
                  </a:ext>
                </a:extLst>
              </a:tr>
              <a:tr h="27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Нарынская ООБ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74,2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7919714"/>
                  </a:ext>
                </a:extLst>
              </a:tr>
              <a:tr h="27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Ошская МОКБ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78,8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91,8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2885884"/>
                  </a:ext>
                </a:extLst>
              </a:tr>
              <a:tr h="27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Ошская ГКБ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7762" marR="7762" marT="77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64,7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93,5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88,2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89,3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0125168"/>
                  </a:ext>
                </a:extLst>
              </a:tr>
              <a:tr h="27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Таласская ООБ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76,5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71,6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75,9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0996659"/>
                  </a:ext>
                </a:extLst>
              </a:tr>
              <a:tr h="270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Чуйская ООБ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41,0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40,7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93,5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55,9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69,1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8726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94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0900" y="2872006"/>
            <a:ext cx="11533690" cy="1857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низкий показатель качества по республике среди ОЗ ПМСП 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ЦОВП Папан – 14%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(2019г.- 32%), где </a:t>
            </a:r>
          </a:p>
          <a:p>
            <a:pPr marL="26670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не проводится работа по категории Качество услуг пациентам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тубекулезом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индекс качества за 1 полугодие 2021 г. составил 0%. Также отмечается очень низкое качество предоставления услуг практически по всем категориям  (качество услуг пациентам с гипертонической болезнью – 22%, сахарный диабет – 19%, управление ресурсами в ГСВ – 8%,  качество услуг на уровне ФАП – 0%, качество услуг детям до 5 лет – 14%, самооценка и качество деятельности администрации ЦСМ/ЦОВП – 12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ky-K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249" y="4870728"/>
            <a:ext cx="11571398" cy="19373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областных ЦСМ, самый худший результат деятельности по оценочной карте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Нарынском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ОЦСМ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24% из возможных 100%. В данном ОЗ ПМСП отмечается очень низкое качество предоставления услуг практически по всем категориям (качество услуг на уровне ФАП – 0%, качество услуг пациентам с сахарным диабетом – 16%, качество услуг пациентам с гипертонической болезнью – 22%, управление ресурсами в ГСВ – 26%, качество услуг пациентам с туберкулезом – 27%, самооценка и качество деятельности администрации ЦСМ/ЦОВП – 32%, качество услуг детям до 5 лет – 32%, качество услуг по ведению беременных женщин – 33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014" y="117154"/>
            <a:ext cx="11425284" cy="7258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по республике индекс качества деятельности ОЗ ПМСП остался на прежнем уровне, 2021– 57%, 2019 г.– 55%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103" y="1985127"/>
            <a:ext cx="11425284" cy="6952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качества ниже среднего республиканского уровня отмечаются в ОЗ ПМСП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Баткенской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– 40% (2019г. – 32%),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Нарынской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48% (2019г. -54%) и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Ошской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50% (2019г. – 55%) области</a:t>
            </a:r>
            <a:endParaRPr lang="ky-K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9306" y="1066433"/>
            <a:ext cx="11425284" cy="6952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Максимальную оценку качества медицинской помощи получил ЦОВП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Ыссык-Атинского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– 88% из возможных 100%</a:t>
            </a:r>
            <a:endParaRPr lang="ky-K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8608" y="1854570"/>
            <a:ext cx="11533690" cy="23049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ky-K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 </a:t>
            </a: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стационаров, сохраняется низкий уровень качества медицинской помощи в </a:t>
            </a:r>
            <a:r>
              <a:rPr lang="ky-K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Баткенской ООБ</a:t>
            </a: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31,5% (2019 г. - 21,5%) при среднем индексе качества по области - 54,7%. </a:t>
            </a:r>
            <a:r>
              <a:rPr lang="ky-K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 работа по категориям: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</a:t>
            </a: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гигиена, инфекционный контроль</a:t>
            </a: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нутрибольничная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обеспечения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ky-K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Низкие </a:t>
            </a: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 помощи новорожденным и детям</a:t>
            </a: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также по подкатегориям: стерилизация, инъекции и катетеризация, безопасность питания, управление отходами, проведение операций кесарево сечение, качество услуг в отделениях терапевтического профиля, где индекс качества за 1 полугодие 2021 г. составил 0%. Соответствие критериям по оценочной карте в родильных отделениях – 22,5% из возможных 100%, новорожденным и детям – 10,5% и терапевтических отделениях – 36,8</a:t>
            </a:r>
            <a:r>
              <a:rPr lang="ky-K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ky-K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900" y="4322089"/>
            <a:ext cx="11571398" cy="2295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низкое качество медицинской помощи в филиале несуществующей территориальной больницы Чаткальского района, </a:t>
            </a:r>
            <a:r>
              <a:rPr lang="ky-K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ФТБ Терексай</a:t>
            </a: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коек – 15,8 % из возможных 100%. По </a:t>
            </a:r>
            <a:r>
              <a:rPr lang="ky-K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ЦЭЗ, </a:t>
            </a: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ФТБ Терексай не числится в реестре государственных организаций здравоохранения и не предоставляет статистические отчеты. В 2020 году Фонд ОМС направил письменное обращение в Министерство здравоохранения КР, №01-2/107 от 19.05.2020 г.,  о рассмотрении вопроса включения ФТБ Терексай в состав ЦОВП Чаткальского района с проведением необходимых юридических процедур, что существенно позволило бы улучшить качество предоставляемой медицинской помощи населению. Данный стационар не предоставляет населению медицинскую помощь надлежащего </a:t>
            </a:r>
            <a:r>
              <a:rPr lang="ky-K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509" y="75415"/>
            <a:ext cx="11425284" cy="7258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ky-KG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стационарах</a:t>
            </a: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республики показатели оценки качества медицинской помощи в 2021 году остались на уровне 2019 года, соответственно 64% и 65% из возможных 100</a:t>
            </a:r>
            <a:r>
              <a:rPr lang="ky-K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7014" y="963840"/>
            <a:ext cx="11425284" cy="6952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y-K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Максимальную оценку качества медицинской помощи получила Ошская межобластная детская больница – 94,4 % из возможных 100</a:t>
            </a:r>
            <a:r>
              <a:rPr lang="ky-K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ky-K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778" y="232923"/>
            <a:ext cx="10515600" cy="174702"/>
          </a:xfrm>
        </p:spPr>
        <p:txBody>
          <a:bodyPr>
            <a:noAutofit/>
          </a:bodyPr>
          <a:lstStyle/>
          <a:p>
            <a:pPr algn="ctr"/>
            <a:r>
              <a:rPr lang="ky-K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специализированных стационаров 2019, 2021 г.г.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301965"/>
              </p:ext>
            </p:extLst>
          </p:nvPr>
        </p:nvGraphicFramePr>
        <p:xfrm>
          <a:off x="0" y="771182"/>
          <a:ext cx="6533001" cy="322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99001"/>
              </p:ext>
            </p:extLst>
          </p:nvPr>
        </p:nvGraphicFramePr>
        <p:xfrm>
          <a:off x="6246564" y="771182"/>
          <a:ext cx="5739787" cy="31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585336"/>
              </p:ext>
            </p:extLst>
          </p:nvPr>
        </p:nvGraphicFramePr>
        <p:xfrm>
          <a:off x="2588964" y="3880318"/>
          <a:ext cx="7866043" cy="297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285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922"/>
            <a:ext cx="10515600" cy="373005"/>
          </a:xfrm>
        </p:spPr>
        <p:txBody>
          <a:bodyPr>
            <a:noAutofit/>
          </a:bodyPr>
          <a:lstStyle/>
          <a:p>
            <a:pPr algn="ctr"/>
            <a:r>
              <a:rPr lang="ky-K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качества стационаров третичного уровня 2019, 2021 г.г.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99959"/>
              </p:ext>
            </p:extLst>
          </p:nvPr>
        </p:nvGraphicFramePr>
        <p:xfrm>
          <a:off x="275422" y="661013"/>
          <a:ext cx="6180461" cy="320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917662"/>
              </p:ext>
            </p:extLst>
          </p:nvPr>
        </p:nvGraphicFramePr>
        <p:xfrm>
          <a:off x="6455883" y="605927"/>
          <a:ext cx="5596570" cy="331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907343"/>
              </p:ext>
            </p:extLst>
          </p:nvPr>
        </p:nvGraphicFramePr>
        <p:xfrm>
          <a:off x="2467778" y="3890335"/>
          <a:ext cx="7491469" cy="307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149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546" y="153842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ky-KG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ky-KG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противотуберкулезных </a:t>
            </a:r>
            <a:r>
              <a:rPr lang="ky-KG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стационаров 2019, 2021 г.г.</a:t>
            </a:r>
            <a:endParaRPr lang="ru-RU" sz="1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640479"/>
              </p:ext>
            </p:extLst>
          </p:nvPr>
        </p:nvGraphicFramePr>
        <p:xfrm>
          <a:off x="521854" y="8035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444968"/>
              </p:ext>
            </p:extLst>
          </p:nvPr>
        </p:nvGraphicFramePr>
        <p:xfrm>
          <a:off x="6031346" y="9305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200046"/>
              </p:ext>
            </p:extLst>
          </p:nvPr>
        </p:nvGraphicFramePr>
        <p:xfrm>
          <a:off x="562263" y="37476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524455"/>
              </p:ext>
            </p:extLst>
          </p:nvPr>
        </p:nvGraphicFramePr>
        <p:xfrm>
          <a:off x="5851237" y="37476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067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54927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аудита организаций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здравоохранения 2020</a:t>
            </a:r>
            <a:endParaRPr lang="ru-RU" sz="16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976804" y="1201371"/>
          <a:ext cx="831312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0B8-7DA1-4C2E-97F4-9DF2D86F0B4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Количество льготных рецептов и сумма возмещения по реализованным рецептам 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77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5884" y="1123743"/>
            <a:ext cx="6858000" cy="2103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6354" y="214976"/>
            <a:ext cx="788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здравоохранения, предоставляющие медицинскую помощь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98778" y="4241532"/>
            <a:ext cx="6858000" cy="1713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2691" y="844056"/>
            <a:ext cx="831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ОМС заключил договор с </a:t>
            </a:r>
            <a:r>
              <a:rPr lang="ky-KG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 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здравоохранения на предоставление услуг по ПГГ, </a:t>
            </a:r>
            <a:r>
              <a:rPr lang="ky-K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включая:</a:t>
            </a:r>
            <a:endParaRPr lang="ky-KG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441" indent="-96441" algn="just">
              <a:buFontTx/>
              <a:buChar char="-"/>
            </a:pP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стационаров 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общеврачебной практики</a:t>
            </a:r>
          </a:p>
          <a:p>
            <a:pPr marL="96441" indent="-96441" algn="just">
              <a:buFontTx/>
              <a:buChar char="-"/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ЦСМ,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712 ГСВ и </a:t>
            </a:r>
            <a:r>
              <a:rPr lang="ky-K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1058 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ФАП, </a:t>
            </a: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ГЦБТ</a:t>
            </a:r>
          </a:p>
          <a:p>
            <a:pPr marL="96441" indent="-96441" algn="just">
              <a:buFontTx/>
              <a:buChar char="-"/>
            </a:pP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ky-K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родильных 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г.Бишкек  и </a:t>
            </a: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детских </a:t>
            </a:r>
            <a:r>
              <a:rPr lang="ky-K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стационара</a:t>
            </a:r>
            <a:endParaRPr lang="ky-KG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441" indent="-96441" algn="just">
              <a:buFontTx/>
              <a:buChar char="-"/>
            </a:pP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 экстренной медицинской помощи (г. Бишкек и г. Ош) и </a:t>
            </a: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стоматологических поликлиник</a:t>
            </a:r>
          </a:p>
          <a:p>
            <a:pPr marL="96441" indent="-96441" algn="just">
              <a:buFontTx/>
              <a:buChar char="-"/>
            </a:pP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туберкулезных и </a:t>
            </a: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психиатрических </a:t>
            </a:r>
            <a:r>
              <a:rPr lang="ky-K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стационаров</a:t>
            </a:r>
            <a:endParaRPr lang="ky-KG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</a:t>
            </a: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фармацевтических поставщиков (1008 аптечных пунктов), предоставляющих лекарственные препараты на льготных условиях, </a:t>
            </a:r>
            <a:r>
              <a:rPr lang="ky-KG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ky-K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частных </a:t>
            </a:r>
            <a:r>
              <a:rPr lang="ky-K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гемодилизных центра и </a:t>
            </a: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мед. </a:t>
            </a:r>
            <a:r>
              <a:rPr lang="ky-K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Ош-кардио.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02692" y="2700230"/>
            <a:ext cx="8459919" cy="90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2692" y="4065096"/>
            <a:ext cx="8459919" cy="77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0938" y="4352134"/>
            <a:ext cx="296483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ky-K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льготного лекарственного обеспечения граждан на амбулаторном уровне выписано </a:t>
            </a: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1202,7</a:t>
            </a:r>
            <a:r>
              <a:rPr lang="ky-KG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тыс.рецептов </a:t>
            </a:r>
            <a:r>
              <a:rPr lang="ky-K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301,2</a:t>
            </a:r>
            <a:r>
              <a:rPr lang="ky-K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млн.сом</a:t>
            </a:r>
            <a:r>
              <a:rPr lang="ky-KG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y-K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т.ч. пенсионерам 395,6 тыс.рецептов на 93,5 млн.сом, детям 90,7 тыс.шт на 22,5 млн.сом, фермерам 120,7 тыс рецептов на 27,8 млн.сом, ЛПСП 131,7 на 47,9 млн.сом, работающим – 225,7 тыс.шт на 60,4 млн.сом, и т.д.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2691" y="4324843"/>
            <a:ext cx="348268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Подушевое финансирование на </a:t>
            </a:r>
            <a:r>
              <a:rPr lang="ky-KG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 млн.</a:t>
            </a:r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приписавшихся к ГСВ, для оказания услуг первичной медико-сантарной помощи на уровне ЦСМ/ГСВ/ФАП, включая </a:t>
            </a:r>
            <a:r>
              <a:rPr lang="ky-K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в возрасте от 16 – 49 лет - 1554,9 тыс.чел, детей от 0 – 16 лет 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2344,1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пенсионеры 563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работающих 568,7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фермеры и предприниматели – 340,2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ЛПСП – 93,1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студенты (очники) 121,9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другие</a:t>
            </a:r>
            <a:endParaRPr lang="ky-KG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98362" y="4385256"/>
            <a:ext cx="167368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ky-KG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</a:t>
            </a:r>
            <a:r>
              <a:rPr lang="ky-KG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Полисов ОМС 1547 шт на 1,1 млн.сомов, в т.ч. бесплатно  </a:t>
            </a:r>
            <a:r>
              <a:rPr lang="ky-K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незастрахованным беременным женщинам  - 44,3 тыс. шт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2684" y="3025361"/>
            <a:ext cx="231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</a:p>
          <a:p>
            <a:r>
              <a:rPr lang="ky-K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пролечено всего </a:t>
            </a:r>
            <a:r>
              <a:rPr lang="ky-KG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875 076 </a:t>
            </a:r>
            <a:r>
              <a:rPr lang="ky-K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0310" y="2883532"/>
            <a:ext cx="2594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35,1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 16-ти лет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394073" y="2889904"/>
            <a:ext cx="1864311" cy="1864311"/>
            <a:chOff x="3329126" y="3053918"/>
            <a:chExt cx="2485748" cy="24857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Арка 7"/>
            <p:cNvSpPr/>
            <p:nvPr/>
          </p:nvSpPr>
          <p:spPr>
            <a:xfrm>
              <a:off x="3329126" y="3053918"/>
              <a:ext cx="2485748" cy="2485748"/>
            </a:xfrm>
            <a:prstGeom prst="blockArc">
              <a:avLst>
                <a:gd name="adj1" fmla="val 10800000"/>
                <a:gd name="adj2" fmla="val 21538616"/>
                <a:gd name="adj3" fmla="val 9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Арка 8"/>
            <p:cNvSpPr/>
            <p:nvPr/>
          </p:nvSpPr>
          <p:spPr>
            <a:xfrm>
              <a:off x="3329126" y="3053918"/>
              <a:ext cx="2485748" cy="2485748"/>
            </a:xfrm>
            <a:prstGeom prst="blockArc">
              <a:avLst>
                <a:gd name="adj1" fmla="val 10800000"/>
                <a:gd name="adj2" fmla="val 17916602"/>
                <a:gd name="adj3" fmla="val 97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6" r="13654"/>
            <a:stretch/>
          </p:blipFill>
          <p:spPr>
            <a:xfrm>
              <a:off x="4117888" y="3449206"/>
              <a:ext cx="890468" cy="884597"/>
            </a:xfrm>
            <a:prstGeom prst="rect">
              <a:avLst/>
            </a:prstGeom>
            <a:grpFill/>
          </p:spPr>
        </p:pic>
      </p:grpSp>
      <p:sp>
        <p:nvSpPr>
          <p:cNvPr id="12" name="TextBox 11"/>
          <p:cNvSpPr txBox="1"/>
          <p:nvPr/>
        </p:nvSpPr>
        <p:spPr>
          <a:xfrm>
            <a:off x="7768418" y="3133617"/>
            <a:ext cx="2678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32,5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роды и новорожденные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60309" y="3420656"/>
            <a:ext cx="230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13,8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пенсионеры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0807" y="3677026"/>
            <a:ext cx="210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4,9%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ЛПСП</a:t>
            </a:r>
          </a:p>
        </p:txBody>
      </p:sp>
    </p:spTree>
    <p:extLst>
      <p:ext uri="{BB962C8B-B14F-4D97-AF65-F5344CB8AC3E}">
        <p14:creationId xmlns:p14="http://schemas.microsoft.com/office/powerpoint/2010/main" val="2050496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783" cy="952264"/>
          </a:xfrm>
          <a:prstGeom prst="rect">
            <a:avLst/>
          </a:prstGeom>
        </p:spPr>
      </p:pic>
      <p:pic>
        <p:nvPicPr>
          <p:cNvPr id="3" name="Picture 4" descr="C:\Users\admin\Desktop\ММА\карта1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90" y="1654244"/>
            <a:ext cx="7658450" cy="424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2227" y="187005"/>
            <a:ext cx="697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Льготное лекарственное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(обновить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0439" y="2463942"/>
            <a:ext cx="1948442" cy="70144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sz="2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9601" y="2220757"/>
            <a:ext cx="1948442" cy="934977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ru-RU" sz="2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5846" y="3191934"/>
            <a:ext cx="11965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ED7D3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1 179, 0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5343" y="2089998"/>
            <a:ext cx="7341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286,4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6215" y="3197959"/>
            <a:ext cx="9196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ED7D3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8240" y="1945222"/>
            <a:ext cx="833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301,6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5407" y="925963"/>
            <a:ext cx="127365" cy="1252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9862" y="827692"/>
            <a:ext cx="25883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(в млн сом)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5407" y="1241538"/>
            <a:ext cx="127366" cy="1256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9862" y="1163707"/>
            <a:ext cx="3696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рецептов Фонда ОМС (в тыс. штук)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360439" y="3170210"/>
            <a:ext cx="5987604" cy="73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15407" y="4701242"/>
            <a:ext cx="1948442" cy="681127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sz="2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34066" y="4508419"/>
            <a:ext cx="1948442" cy="841232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ru-RU" sz="2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6505" y="5409523"/>
            <a:ext cx="755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ED7D3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89, 2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26505" y="4272991"/>
            <a:ext cx="6348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46,6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1899" y="5429017"/>
            <a:ext cx="7173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ED7D3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87,4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96272" y="4080168"/>
            <a:ext cx="642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55,0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415407" y="5369504"/>
            <a:ext cx="5967101" cy="400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30035" y="3719950"/>
            <a:ext cx="569569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1125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доступа населения  республики к льготному лекарственному  обеспечению по Программе государственных гарантий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92642" y="1654245"/>
            <a:ext cx="7004798" cy="201492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98990" y="3774257"/>
            <a:ext cx="6998450" cy="217079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7F6435C-F992-4311-B6A1-FB947E431EF6}" type="slidenum">
              <a:rPr lang="ru-RU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3476" y="1658991"/>
            <a:ext cx="613297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125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доступа застрахованного населения республики к льготному  лекарственному обеспечению по обязательному медицинскому страхованию</a:t>
            </a:r>
            <a:endParaRPr lang="ru-RU" sz="1125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1600" y="2445330"/>
            <a:ext cx="1130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Включили </a:t>
            </a:r>
            <a:r>
              <a:rPr lang="ru-RU" sz="1050" b="1" dirty="0" err="1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Метформин</a:t>
            </a:r>
            <a:r>
              <a:rPr lang="ru-RU" sz="105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список </a:t>
            </a:r>
            <a:r>
              <a:rPr lang="ru-RU" sz="1050" b="1" dirty="0" err="1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ЛС</a:t>
            </a:r>
            <a:r>
              <a:rPr lang="ru-RU" sz="105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</a:t>
            </a:r>
            <a:r>
              <a:rPr lang="ru-RU" sz="1050" b="1" dirty="0" err="1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ДП</a:t>
            </a:r>
            <a:r>
              <a:rPr lang="ru-RU" sz="105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b="1" dirty="0" err="1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</a:t>
            </a:r>
            <a:endParaRPr lang="ru-RU" sz="1050" b="1" dirty="0">
              <a:solidFill>
                <a:srgbClr val="ED7D31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7783" y="4272991"/>
            <a:ext cx="11658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Включили </a:t>
            </a:r>
            <a:r>
              <a:rPr lang="ru-RU" sz="1050" b="1" dirty="0" err="1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Бисопролол</a:t>
            </a:r>
            <a:r>
              <a:rPr lang="ru-RU" sz="105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список </a:t>
            </a:r>
            <a:r>
              <a:rPr lang="ru-RU" sz="1050" b="1" dirty="0" err="1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ЛС</a:t>
            </a:r>
            <a:r>
              <a:rPr lang="ru-RU" sz="105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ЛО </a:t>
            </a:r>
            <a:r>
              <a:rPr lang="ru-RU" sz="1050" b="1" dirty="0" err="1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ПГГ</a:t>
            </a:r>
            <a:r>
              <a:rPr lang="ru-RU" sz="1050" b="1" dirty="0">
                <a:solidFill>
                  <a:srgbClr val="ED7D31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(льгота 50%)</a:t>
            </a:r>
          </a:p>
        </p:txBody>
      </p:sp>
    </p:spTree>
    <p:extLst>
      <p:ext uri="{BB962C8B-B14F-4D97-AF65-F5344CB8AC3E}">
        <p14:creationId xmlns:p14="http://schemas.microsoft.com/office/powerpoint/2010/main" val="31107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Grp="1"/>
          </p:cNvGrpSpPr>
          <p:nvPr/>
        </p:nvGrpSpPr>
        <p:grpSpPr bwMode="auto">
          <a:xfrm>
            <a:off x="2633960" y="1921722"/>
            <a:ext cx="6610710" cy="4456075"/>
            <a:chOff x="2781" y="5814"/>
            <a:chExt cx="5040" cy="4500"/>
          </a:xfrm>
        </p:grpSpPr>
        <p:sp>
          <p:nvSpPr>
            <p:cNvPr id="4" name="Freeform 3"/>
            <p:cNvSpPr>
              <a:spLocks noEditPoints="1"/>
            </p:cNvSpPr>
            <p:nvPr/>
          </p:nvSpPr>
          <p:spPr bwMode="auto">
            <a:xfrm>
              <a:off x="2781" y="5814"/>
              <a:ext cx="5040" cy="3960"/>
            </a:xfrm>
            <a:custGeom>
              <a:avLst/>
              <a:gdLst>
                <a:gd name="T0" fmla="*/ 2 w 6700"/>
                <a:gd name="T1" fmla="*/ 2 h 4816"/>
                <a:gd name="T2" fmla="*/ 2 w 6700"/>
                <a:gd name="T3" fmla="*/ 2 h 4816"/>
                <a:gd name="T4" fmla="*/ 2 w 6700"/>
                <a:gd name="T5" fmla="*/ 2 h 4816"/>
                <a:gd name="T6" fmla="*/ 2 w 6700"/>
                <a:gd name="T7" fmla="*/ 2 h 4816"/>
                <a:gd name="T8" fmla="*/ 2 w 6700"/>
                <a:gd name="T9" fmla="*/ 2 h 4816"/>
                <a:gd name="T10" fmla="*/ 2 w 6700"/>
                <a:gd name="T11" fmla="*/ 2 h 4816"/>
                <a:gd name="T12" fmla="*/ 2 w 6700"/>
                <a:gd name="T13" fmla="*/ 2 h 4816"/>
                <a:gd name="T14" fmla="*/ 2 w 6700"/>
                <a:gd name="T15" fmla="*/ 2 h 4816"/>
                <a:gd name="T16" fmla="*/ 2 w 6700"/>
                <a:gd name="T17" fmla="*/ 2 h 4816"/>
                <a:gd name="T18" fmla="*/ 2 w 6700"/>
                <a:gd name="T19" fmla="*/ 2 h 4816"/>
                <a:gd name="T20" fmla="*/ 2 w 6700"/>
                <a:gd name="T21" fmla="*/ 2 h 4816"/>
                <a:gd name="T22" fmla="*/ 2 w 6700"/>
                <a:gd name="T23" fmla="*/ 2 h 4816"/>
                <a:gd name="T24" fmla="*/ 2 w 6700"/>
                <a:gd name="T25" fmla="*/ 2 h 4816"/>
                <a:gd name="T26" fmla="*/ 2 w 6700"/>
                <a:gd name="T27" fmla="*/ 2 h 4816"/>
                <a:gd name="T28" fmla="*/ 2 w 6700"/>
                <a:gd name="T29" fmla="*/ 2 h 4816"/>
                <a:gd name="T30" fmla="*/ 2 w 6700"/>
                <a:gd name="T31" fmla="*/ 2 h 4816"/>
                <a:gd name="T32" fmla="*/ 2 w 6700"/>
                <a:gd name="T33" fmla="*/ 2 h 4816"/>
                <a:gd name="T34" fmla="*/ 2 w 6700"/>
                <a:gd name="T35" fmla="*/ 2 h 4816"/>
                <a:gd name="T36" fmla="*/ 2 w 6700"/>
                <a:gd name="T37" fmla="*/ 2 h 4816"/>
                <a:gd name="T38" fmla="*/ 2 w 6700"/>
                <a:gd name="T39" fmla="*/ 2 h 4816"/>
                <a:gd name="T40" fmla="*/ 2 w 6700"/>
                <a:gd name="T41" fmla="*/ 2 h 4816"/>
                <a:gd name="T42" fmla="*/ 2 w 6700"/>
                <a:gd name="T43" fmla="*/ 2 h 4816"/>
                <a:gd name="T44" fmla="*/ 2 w 6700"/>
                <a:gd name="T45" fmla="*/ 2 h 4816"/>
                <a:gd name="T46" fmla="*/ 2 w 6700"/>
                <a:gd name="T47" fmla="*/ 3 h 4816"/>
                <a:gd name="T48" fmla="*/ 2 w 6700"/>
                <a:gd name="T49" fmla="*/ 2 h 4816"/>
                <a:gd name="T50" fmla="*/ 2 w 6700"/>
                <a:gd name="T51" fmla="*/ 2 h 4816"/>
                <a:gd name="T52" fmla="*/ 2 w 6700"/>
                <a:gd name="T53" fmla="*/ 3 h 4816"/>
                <a:gd name="T54" fmla="*/ 2 w 6700"/>
                <a:gd name="T55" fmla="*/ 2 h 4816"/>
                <a:gd name="T56" fmla="*/ 2 w 6700"/>
                <a:gd name="T57" fmla="*/ 3 h 4816"/>
                <a:gd name="T58" fmla="*/ 2 w 6700"/>
                <a:gd name="T59" fmla="*/ 2 h 4816"/>
                <a:gd name="T60" fmla="*/ 2 w 6700"/>
                <a:gd name="T61" fmla="*/ 2 h 4816"/>
                <a:gd name="T62" fmla="*/ 2 w 6700"/>
                <a:gd name="T63" fmla="*/ 3 h 4816"/>
                <a:gd name="T64" fmla="*/ 2 w 6700"/>
                <a:gd name="T65" fmla="*/ 2 h 4816"/>
                <a:gd name="T66" fmla="*/ 2 w 6700"/>
                <a:gd name="T67" fmla="*/ 3 h 4816"/>
                <a:gd name="T68" fmla="*/ 2 w 6700"/>
                <a:gd name="T69" fmla="*/ 3 h 4816"/>
                <a:gd name="T70" fmla="*/ 2 w 6700"/>
                <a:gd name="T71" fmla="*/ 2 h 4816"/>
                <a:gd name="T72" fmla="*/ 2 w 6700"/>
                <a:gd name="T73" fmla="*/ 3 h 4816"/>
                <a:gd name="T74" fmla="*/ 2 w 6700"/>
                <a:gd name="T75" fmla="*/ 3 h 4816"/>
                <a:gd name="T76" fmla="*/ 2 w 6700"/>
                <a:gd name="T77" fmla="*/ 3 h 4816"/>
                <a:gd name="T78" fmla="*/ 2 w 6700"/>
                <a:gd name="T79" fmla="*/ 3 h 4816"/>
                <a:gd name="T80" fmla="*/ 2 w 6700"/>
                <a:gd name="T81" fmla="*/ 3 h 4816"/>
                <a:gd name="T82" fmla="*/ 2 w 6700"/>
                <a:gd name="T83" fmla="*/ 4 h 4816"/>
                <a:gd name="T84" fmla="*/ 2 w 6700"/>
                <a:gd name="T85" fmla="*/ 3 h 4816"/>
                <a:gd name="T86" fmla="*/ 2 w 6700"/>
                <a:gd name="T87" fmla="*/ 4 h 4816"/>
                <a:gd name="T88" fmla="*/ 2 w 6700"/>
                <a:gd name="T89" fmla="*/ 4 h 4816"/>
                <a:gd name="T90" fmla="*/ 2 w 6700"/>
                <a:gd name="T91" fmla="*/ 4 h 4816"/>
                <a:gd name="T92" fmla="*/ 2 w 6700"/>
                <a:gd name="T93" fmla="*/ 2 h 4816"/>
                <a:gd name="T94" fmla="*/ 2 w 6700"/>
                <a:gd name="T95" fmla="*/ 2 h 4816"/>
                <a:gd name="T96" fmla="*/ 2 w 6700"/>
                <a:gd name="T97" fmla="*/ 2 h 4816"/>
                <a:gd name="T98" fmla="*/ 2 w 6700"/>
                <a:gd name="T99" fmla="*/ 2 h 4816"/>
                <a:gd name="T100" fmla="*/ 2 w 6700"/>
                <a:gd name="T101" fmla="*/ 2 h 4816"/>
                <a:gd name="T102" fmla="*/ 2 w 6700"/>
                <a:gd name="T103" fmla="*/ 2 h 4816"/>
                <a:gd name="T104" fmla="*/ 2 w 6700"/>
                <a:gd name="T105" fmla="*/ 4 h 4816"/>
                <a:gd name="T106" fmla="*/ 2 w 6700"/>
                <a:gd name="T107" fmla="*/ 4 h 4816"/>
                <a:gd name="T108" fmla="*/ 2 w 6700"/>
                <a:gd name="T109" fmla="*/ 3 h 4816"/>
                <a:gd name="T110" fmla="*/ 2 w 6700"/>
                <a:gd name="T111" fmla="*/ 4 h 4816"/>
                <a:gd name="T112" fmla="*/ 2 w 6700"/>
                <a:gd name="T113" fmla="*/ 5 h 4816"/>
                <a:gd name="T114" fmla="*/ 2 w 6700"/>
                <a:gd name="T115" fmla="*/ 4 h 4816"/>
                <a:gd name="T116" fmla="*/ 2 w 6700"/>
                <a:gd name="T117" fmla="*/ 2 h 4816"/>
                <a:gd name="T118" fmla="*/ 2 w 6700"/>
                <a:gd name="T119" fmla="*/ 2 h 4816"/>
                <a:gd name="T120" fmla="*/ 2 w 6700"/>
                <a:gd name="T121" fmla="*/ 2 h 4816"/>
                <a:gd name="T122" fmla="*/ 2 w 6700"/>
                <a:gd name="T123" fmla="*/ 2 h 4816"/>
                <a:gd name="T124" fmla="*/ 2 w 6700"/>
                <a:gd name="T125" fmla="*/ 2 h 48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00"/>
                <a:gd name="T190" fmla="*/ 0 h 4816"/>
                <a:gd name="T191" fmla="*/ 6700 w 6700"/>
                <a:gd name="T192" fmla="*/ 4816 h 48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00" h="4816">
                  <a:moveTo>
                    <a:pt x="3151" y="1483"/>
                  </a:moveTo>
                  <a:lnTo>
                    <a:pt x="3116" y="1442"/>
                  </a:lnTo>
                  <a:lnTo>
                    <a:pt x="3081" y="1400"/>
                  </a:lnTo>
                  <a:lnTo>
                    <a:pt x="3049" y="1356"/>
                  </a:lnTo>
                  <a:lnTo>
                    <a:pt x="3020" y="1314"/>
                  </a:lnTo>
                  <a:lnTo>
                    <a:pt x="2981" y="1254"/>
                  </a:lnTo>
                  <a:lnTo>
                    <a:pt x="2941" y="1195"/>
                  </a:lnTo>
                  <a:lnTo>
                    <a:pt x="2901" y="1141"/>
                  </a:lnTo>
                  <a:lnTo>
                    <a:pt x="2860" y="1088"/>
                  </a:lnTo>
                  <a:lnTo>
                    <a:pt x="2816" y="1038"/>
                  </a:lnTo>
                  <a:lnTo>
                    <a:pt x="2768" y="989"/>
                  </a:lnTo>
                  <a:lnTo>
                    <a:pt x="2716" y="939"/>
                  </a:lnTo>
                  <a:lnTo>
                    <a:pt x="2660" y="892"/>
                  </a:lnTo>
                  <a:lnTo>
                    <a:pt x="2612" y="855"/>
                  </a:lnTo>
                  <a:lnTo>
                    <a:pt x="2562" y="819"/>
                  </a:lnTo>
                  <a:lnTo>
                    <a:pt x="2512" y="784"/>
                  </a:lnTo>
                  <a:lnTo>
                    <a:pt x="2459" y="752"/>
                  </a:lnTo>
                  <a:lnTo>
                    <a:pt x="2407" y="722"/>
                  </a:lnTo>
                  <a:lnTo>
                    <a:pt x="2353" y="694"/>
                  </a:lnTo>
                  <a:lnTo>
                    <a:pt x="2299" y="669"/>
                  </a:lnTo>
                  <a:lnTo>
                    <a:pt x="2245" y="646"/>
                  </a:lnTo>
                  <a:lnTo>
                    <a:pt x="2162" y="613"/>
                  </a:lnTo>
                  <a:lnTo>
                    <a:pt x="2082" y="583"/>
                  </a:lnTo>
                  <a:lnTo>
                    <a:pt x="1999" y="556"/>
                  </a:lnTo>
                  <a:lnTo>
                    <a:pt x="1916" y="533"/>
                  </a:lnTo>
                  <a:lnTo>
                    <a:pt x="1874" y="523"/>
                  </a:lnTo>
                  <a:lnTo>
                    <a:pt x="1832" y="514"/>
                  </a:lnTo>
                  <a:lnTo>
                    <a:pt x="1790" y="505"/>
                  </a:lnTo>
                  <a:lnTo>
                    <a:pt x="1749" y="498"/>
                  </a:lnTo>
                  <a:lnTo>
                    <a:pt x="1707" y="491"/>
                  </a:lnTo>
                  <a:lnTo>
                    <a:pt x="1665" y="486"/>
                  </a:lnTo>
                  <a:lnTo>
                    <a:pt x="1622" y="482"/>
                  </a:lnTo>
                  <a:lnTo>
                    <a:pt x="1580" y="478"/>
                  </a:lnTo>
                  <a:lnTo>
                    <a:pt x="1526" y="477"/>
                  </a:lnTo>
                  <a:lnTo>
                    <a:pt x="1474" y="477"/>
                  </a:lnTo>
                  <a:lnTo>
                    <a:pt x="1422" y="478"/>
                  </a:lnTo>
                  <a:lnTo>
                    <a:pt x="1370" y="482"/>
                  </a:lnTo>
                  <a:lnTo>
                    <a:pt x="1318" y="486"/>
                  </a:lnTo>
                  <a:lnTo>
                    <a:pt x="1267" y="489"/>
                  </a:lnTo>
                  <a:lnTo>
                    <a:pt x="1215" y="493"/>
                  </a:lnTo>
                  <a:lnTo>
                    <a:pt x="1165" y="496"/>
                  </a:lnTo>
                  <a:lnTo>
                    <a:pt x="1165" y="493"/>
                  </a:lnTo>
                  <a:lnTo>
                    <a:pt x="1167" y="487"/>
                  </a:lnTo>
                  <a:lnTo>
                    <a:pt x="1170" y="484"/>
                  </a:lnTo>
                  <a:lnTo>
                    <a:pt x="1176" y="478"/>
                  </a:lnTo>
                  <a:lnTo>
                    <a:pt x="1192" y="468"/>
                  </a:lnTo>
                  <a:lnTo>
                    <a:pt x="1211" y="457"/>
                  </a:lnTo>
                  <a:lnTo>
                    <a:pt x="1261" y="433"/>
                  </a:lnTo>
                  <a:lnTo>
                    <a:pt x="1320" y="408"/>
                  </a:lnTo>
                  <a:lnTo>
                    <a:pt x="1382" y="385"/>
                  </a:lnTo>
                  <a:lnTo>
                    <a:pt x="1438" y="365"/>
                  </a:lnTo>
                  <a:lnTo>
                    <a:pt x="1484" y="350"/>
                  </a:lnTo>
                  <a:lnTo>
                    <a:pt x="1511" y="341"/>
                  </a:lnTo>
                  <a:lnTo>
                    <a:pt x="1559" y="332"/>
                  </a:lnTo>
                  <a:lnTo>
                    <a:pt x="1607" y="325"/>
                  </a:lnTo>
                  <a:lnTo>
                    <a:pt x="1655" y="320"/>
                  </a:lnTo>
                  <a:lnTo>
                    <a:pt x="1705" y="318"/>
                  </a:lnTo>
                  <a:lnTo>
                    <a:pt x="1753" y="318"/>
                  </a:lnTo>
                  <a:lnTo>
                    <a:pt x="1801" y="318"/>
                  </a:lnTo>
                  <a:lnTo>
                    <a:pt x="1851" y="320"/>
                  </a:lnTo>
                  <a:lnTo>
                    <a:pt x="1899" y="323"/>
                  </a:lnTo>
                  <a:lnTo>
                    <a:pt x="1949" y="328"/>
                  </a:lnTo>
                  <a:lnTo>
                    <a:pt x="2003" y="337"/>
                  </a:lnTo>
                  <a:lnTo>
                    <a:pt x="2057" y="346"/>
                  </a:lnTo>
                  <a:lnTo>
                    <a:pt x="2107" y="357"/>
                  </a:lnTo>
                  <a:lnTo>
                    <a:pt x="2193" y="383"/>
                  </a:lnTo>
                  <a:lnTo>
                    <a:pt x="2276" y="411"/>
                  </a:lnTo>
                  <a:lnTo>
                    <a:pt x="2357" y="443"/>
                  </a:lnTo>
                  <a:lnTo>
                    <a:pt x="2435" y="477"/>
                  </a:lnTo>
                  <a:lnTo>
                    <a:pt x="2474" y="494"/>
                  </a:lnTo>
                  <a:lnTo>
                    <a:pt x="2514" y="514"/>
                  </a:lnTo>
                  <a:lnTo>
                    <a:pt x="2553" y="535"/>
                  </a:lnTo>
                  <a:lnTo>
                    <a:pt x="2591" y="556"/>
                  </a:lnTo>
                  <a:lnTo>
                    <a:pt x="2630" y="579"/>
                  </a:lnTo>
                  <a:lnTo>
                    <a:pt x="2668" y="604"/>
                  </a:lnTo>
                  <a:lnTo>
                    <a:pt x="2707" y="629"/>
                  </a:lnTo>
                  <a:lnTo>
                    <a:pt x="2745" y="655"/>
                  </a:lnTo>
                  <a:lnTo>
                    <a:pt x="2785" y="685"/>
                  </a:lnTo>
                  <a:lnTo>
                    <a:pt x="2828" y="719"/>
                  </a:lnTo>
                  <a:lnTo>
                    <a:pt x="2868" y="754"/>
                  </a:lnTo>
                  <a:lnTo>
                    <a:pt x="2910" y="793"/>
                  </a:lnTo>
                  <a:lnTo>
                    <a:pt x="2949" y="833"/>
                  </a:lnTo>
                  <a:lnTo>
                    <a:pt x="2985" y="876"/>
                  </a:lnTo>
                  <a:lnTo>
                    <a:pt x="3003" y="895"/>
                  </a:lnTo>
                  <a:lnTo>
                    <a:pt x="3018" y="916"/>
                  </a:lnTo>
                  <a:lnTo>
                    <a:pt x="3031" y="937"/>
                  </a:lnTo>
                  <a:lnTo>
                    <a:pt x="3045" y="957"/>
                  </a:lnTo>
                  <a:lnTo>
                    <a:pt x="3083" y="1024"/>
                  </a:lnTo>
                  <a:lnTo>
                    <a:pt x="3112" y="1075"/>
                  </a:lnTo>
                  <a:lnTo>
                    <a:pt x="3135" y="1114"/>
                  </a:lnTo>
                  <a:lnTo>
                    <a:pt x="3151" y="1146"/>
                  </a:lnTo>
                  <a:lnTo>
                    <a:pt x="3166" y="1174"/>
                  </a:lnTo>
                  <a:lnTo>
                    <a:pt x="3178" y="1201"/>
                  </a:lnTo>
                  <a:lnTo>
                    <a:pt x="3191" y="1232"/>
                  </a:lnTo>
                  <a:lnTo>
                    <a:pt x="3208" y="1269"/>
                  </a:lnTo>
                  <a:lnTo>
                    <a:pt x="3233" y="1321"/>
                  </a:lnTo>
                  <a:lnTo>
                    <a:pt x="3260" y="1370"/>
                  </a:lnTo>
                  <a:lnTo>
                    <a:pt x="3291" y="1423"/>
                  </a:lnTo>
                  <a:lnTo>
                    <a:pt x="3322" y="1476"/>
                  </a:lnTo>
                  <a:lnTo>
                    <a:pt x="3353" y="1531"/>
                  </a:lnTo>
                  <a:lnTo>
                    <a:pt x="3385" y="1584"/>
                  </a:lnTo>
                  <a:lnTo>
                    <a:pt x="3416" y="1638"/>
                  </a:lnTo>
                  <a:lnTo>
                    <a:pt x="3443" y="1693"/>
                  </a:lnTo>
                  <a:lnTo>
                    <a:pt x="3427" y="1688"/>
                  </a:lnTo>
                  <a:lnTo>
                    <a:pt x="3408" y="1679"/>
                  </a:lnTo>
                  <a:lnTo>
                    <a:pt x="3391" y="1670"/>
                  </a:lnTo>
                  <a:lnTo>
                    <a:pt x="3370" y="1658"/>
                  </a:lnTo>
                  <a:lnTo>
                    <a:pt x="3329" y="1633"/>
                  </a:lnTo>
                  <a:lnTo>
                    <a:pt x="3287" y="1603"/>
                  </a:lnTo>
                  <a:lnTo>
                    <a:pt x="3247" y="1571"/>
                  </a:lnTo>
                  <a:lnTo>
                    <a:pt x="3208" y="1540"/>
                  </a:lnTo>
                  <a:lnTo>
                    <a:pt x="3176" y="1510"/>
                  </a:lnTo>
                  <a:lnTo>
                    <a:pt x="3151" y="1483"/>
                  </a:lnTo>
                  <a:close/>
                  <a:moveTo>
                    <a:pt x="3629" y="1693"/>
                  </a:moveTo>
                  <a:lnTo>
                    <a:pt x="3610" y="1686"/>
                  </a:lnTo>
                  <a:lnTo>
                    <a:pt x="3591" y="1677"/>
                  </a:lnTo>
                  <a:lnTo>
                    <a:pt x="3574" y="1667"/>
                  </a:lnTo>
                  <a:lnTo>
                    <a:pt x="3556" y="1656"/>
                  </a:lnTo>
                  <a:lnTo>
                    <a:pt x="3524" y="1631"/>
                  </a:lnTo>
                  <a:lnTo>
                    <a:pt x="3493" y="1605"/>
                  </a:lnTo>
                  <a:lnTo>
                    <a:pt x="3464" y="1577"/>
                  </a:lnTo>
                  <a:lnTo>
                    <a:pt x="3439" y="1547"/>
                  </a:lnTo>
                  <a:lnTo>
                    <a:pt x="3418" y="1517"/>
                  </a:lnTo>
                  <a:lnTo>
                    <a:pt x="3399" y="1487"/>
                  </a:lnTo>
                  <a:lnTo>
                    <a:pt x="3381" y="1457"/>
                  </a:lnTo>
                  <a:lnTo>
                    <a:pt x="3364" y="1427"/>
                  </a:lnTo>
                  <a:lnTo>
                    <a:pt x="3349" y="1395"/>
                  </a:lnTo>
                  <a:lnTo>
                    <a:pt x="3333" y="1363"/>
                  </a:lnTo>
                  <a:lnTo>
                    <a:pt x="3306" y="1301"/>
                  </a:lnTo>
                  <a:lnTo>
                    <a:pt x="3281" y="1238"/>
                  </a:lnTo>
                  <a:lnTo>
                    <a:pt x="3254" y="1174"/>
                  </a:lnTo>
                  <a:lnTo>
                    <a:pt x="3228" y="1112"/>
                  </a:lnTo>
                  <a:lnTo>
                    <a:pt x="3214" y="1081"/>
                  </a:lnTo>
                  <a:lnTo>
                    <a:pt x="3199" y="1050"/>
                  </a:lnTo>
                  <a:lnTo>
                    <a:pt x="3183" y="1020"/>
                  </a:lnTo>
                  <a:lnTo>
                    <a:pt x="3168" y="992"/>
                  </a:lnTo>
                  <a:lnTo>
                    <a:pt x="3145" y="957"/>
                  </a:lnTo>
                  <a:lnTo>
                    <a:pt x="3124" y="923"/>
                  </a:lnTo>
                  <a:lnTo>
                    <a:pt x="3099" y="892"/>
                  </a:lnTo>
                  <a:lnTo>
                    <a:pt x="3074" y="860"/>
                  </a:lnTo>
                  <a:lnTo>
                    <a:pt x="3024" y="798"/>
                  </a:lnTo>
                  <a:lnTo>
                    <a:pt x="2972" y="740"/>
                  </a:lnTo>
                  <a:lnTo>
                    <a:pt x="2941" y="708"/>
                  </a:lnTo>
                  <a:lnTo>
                    <a:pt x="2910" y="678"/>
                  </a:lnTo>
                  <a:lnTo>
                    <a:pt x="2878" y="650"/>
                  </a:lnTo>
                  <a:lnTo>
                    <a:pt x="2843" y="621"/>
                  </a:lnTo>
                  <a:lnTo>
                    <a:pt x="2807" y="595"/>
                  </a:lnTo>
                  <a:lnTo>
                    <a:pt x="2770" y="570"/>
                  </a:lnTo>
                  <a:lnTo>
                    <a:pt x="2733" y="546"/>
                  </a:lnTo>
                  <a:lnTo>
                    <a:pt x="2695" y="523"/>
                  </a:lnTo>
                  <a:lnTo>
                    <a:pt x="2657" y="500"/>
                  </a:lnTo>
                  <a:lnTo>
                    <a:pt x="2616" y="478"/>
                  </a:lnTo>
                  <a:lnTo>
                    <a:pt x="2576" y="459"/>
                  </a:lnTo>
                  <a:lnTo>
                    <a:pt x="2535" y="440"/>
                  </a:lnTo>
                  <a:lnTo>
                    <a:pt x="2455" y="403"/>
                  </a:lnTo>
                  <a:lnTo>
                    <a:pt x="2372" y="367"/>
                  </a:lnTo>
                  <a:lnTo>
                    <a:pt x="2337" y="353"/>
                  </a:lnTo>
                  <a:lnTo>
                    <a:pt x="2305" y="341"/>
                  </a:lnTo>
                  <a:lnTo>
                    <a:pt x="2270" y="330"/>
                  </a:lnTo>
                  <a:lnTo>
                    <a:pt x="2236" y="320"/>
                  </a:lnTo>
                  <a:lnTo>
                    <a:pt x="2166" y="302"/>
                  </a:lnTo>
                  <a:lnTo>
                    <a:pt x="2097" y="286"/>
                  </a:lnTo>
                  <a:lnTo>
                    <a:pt x="2028" y="275"/>
                  </a:lnTo>
                  <a:lnTo>
                    <a:pt x="1957" y="267"/>
                  </a:lnTo>
                  <a:lnTo>
                    <a:pt x="1888" y="260"/>
                  </a:lnTo>
                  <a:lnTo>
                    <a:pt x="1816" y="254"/>
                  </a:lnTo>
                  <a:lnTo>
                    <a:pt x="1776" y="254"/>
                  </a:lnTo>
                  <a:lnTo>
                    <a:pt x="1738" y="254"/>
                  </a:lnTo>
                  <a:lnTo>
                    <a:pt x="1697" y="256"/>
                  </a:lnTo>
                  <a:lnTo>
                    <a:pt x="1659" y="256"/>
                  </a:lnTo>
                  <a:lnTo>
                    <a:pt x="1620" y="258"/>
                  </a:lnTo>
                  <a:lnTo>
                    <a:pt x="1584" y="258"/>
                  </a:lnTo>
                  <a:lnTo>
                    <a:pt x="1545" y="260"/>
                  </a:lnTo>
                  <a:lnTo>
                    <a:pt x="1509" y="263"/>
                  </a:lnTo>
                  <a:lnTo>
                    <a:pt x="1509" y="258"/>
                  </a:lnTo>
                  <a:lnTo>
                    <a:pt x="1511" y="254"/>
                  </a:lnTo>
                  <a:lnTo>
                    <a:pt x="1551" y="242"/>
                  </a:lnTo>
                  <a:lnTo>
                    <a:pt x="1591" y="228"/>
                  </a:lnTo>
                  <a:lnTo>
                    <a:pt x="1632" y="215"/>
                  </a:lnTo>
                  <a:lnTo>
                    <a:pt x="1672" y="203"/>
                  </a:lnTo>
                  <a:lnTo>
                    <a:pt x="1715" y="191"/>
                  </a:lnTo>
                  <a:lnTo>
                    <a:pt x="1755" y="178"/>
                  </a:lnTo>
                  <a:lnTo>
                    <a:pt x="1797" y="166"/>
                  </a:lnTo>
                  <a:lnTo>
                    <a:pt x="1839" y="155"/>
                  </a:lnTo>
                  <a:lnTo>
                    <a:pt x="1888" y="147"/>
                  </a:lnTo>
                  <a:lnTo>
                    <a:pt x="1932" y="139"/>
                  </a:lnTo>
                  <a:lnTo>
                    <a:pt x="1976" y="134"/>
                  </a:lnTo>
                  <a:lnTo>
                    <a:pt x="2020" y="131"/>
                  </a:lnTo>
                  <a:lnTo>
                    <a:pt x="2063" y="129"/>
                  </a:lnTo>
                  <a:lnTo>
                    <a:pt x="2107" y="127"/>
                  </a:lnTo>
                  <a:lnTo>
                    <a:pt x="2153" y="129"/>
                  </a:lnTo>
                  <a:lnTo>
                    <a:pt x="2201" y="132"/>
                  </a:lnTo>
                  <a:lnTo>
                    <a:pt x="2270" y="139"/>
                  </a:lnTo>
                  <a:lnTo>
                    <a:pt x="2343" y="150"/>
                  </a:lnTo>
                  <a:lnTo>
                    <a:pt x="2416" y="164"/>
                  </a:lnTo>
                  <a:lnTo>
                    <a:pt x="2489" y="182"/>
                  </a:lnTo>
                  <a:lnTo>
                    <a:pt x="2564" y="203"/>
                  </a:lnTo>
                  <a:lnTo>
                    <a:pt x="2635" y="228"/>
                  </a:lnTo>
                  <a:lnTo>
                    <a:pt x="2670" y="240"/>
                  </a:lnTo>
                  <a:lnTo>
                    <a:pt x="2707" y="254"/>
                  </a:lnTo>
                  <a:lnTo>
                    <a:pt x="2739" y="270"/>
                  </a:lnTo>
                  <a:lnTo>
                    <a:pt x="2772" y="286"/>
                  </a:lnTo>
                  <a:lnTo>
                    <a:pt x="2812" y="307"/>
                  </a:lnTo>
                  <a:lnTo>
                    <a:pt x="2853" y="328"/>
                  </a:lnTo>
                  <a:lnTo>
                    <a:pt x="2889" y="353"/>
                  </a:lnTo>
                  <a:lnTo>
                    <a:pt x="2926" y="378"/>
                  </a:lnTo>
                  <a:lnTo>
                    <a:pt x="2960" y="404"/>
                  </a:lnTo>
                  <a:lnTo>
                    <a:pt x="2995" y="433"/>
                  </a:lnTo>
                  <a:lnTo>
                    <a:pt x="3028" y="461"/>
                  </a:lnTo>
                  <a:lnTo>
                    <a:pt x="3058" y="491"/>
                  </a:lnTo>
                  <a:lnTo>
                    <a:pt x="3089" y="521"/>
                  </a:lnTo>
                  <a:lnTo>
                    <a:pt x="3118" y="554"/>
                  </a:lnTo>
                  <a:lnTo>
                    <a:pt x="3147" y="586"/>
                  </a:lnTo>
                  <a:lnTo>
                    <a:pt x="3174" y="620"/>
                  </a:lnTo>
                  <a:lnTo>
                    <a:pt x="3199" y="655"/>
                  </a:lnTo>
                  <a:lnTo>
                    <a:pt x="3224" y="690"/>
                  </a:lnTo>
                  <a:lnTo>
                    <a:pt x="3247" y="727"/>
                  </a:lnTo>
                  <a:lnTo>
                    <a:pt x="3268" y="764"/>
                  </a:lnTo>
                  <a:lnTo>
                    <a:pt x="3297" y="814"/>
                  </a:lnTo>
                  <a:lnTo>
                    <a:pt x="3322" y="863"/>
                  </a:lnTo>
                  <a:lnTo>
                    <a:pt x="3345" y="915"/>
                  </a:lnTo>
                  <a:lnTo>
                    <a:pt x="3364" y="968"/>
                  </a:lnTo>
                  <a:lnTo>
                    <a:pt x="3391" y="1058"/>
                  </a:lnTo>
                  <a:lnTo>
                    <a:pt x="3420" y="1148"/>
                  </a:lnTo>
                  <a:lnTo>
                    <a:pt x="3449" y="1239"/>
                  </a:lnTo>
                  <a:lnTo>
                    <a:pt x="3479" y="1329"/>
                  </a:lnTo>
                  <a:lnTo>
                    <a:pt x="3514" y="1421"/>
                  </a:lnTo>
                  <a:lnTo>
                    <a:pt x="3551" y="1511"/>
                  </a:lnTo>
                  <a:lnTo>
                    <a:pt x="3570" y="1557"/>
                  </a:lnTo>
                  <a:lnTo>
                    <a:pt x="3589" y="1601"/>
                  </a:lnTo>
                  <a:lnTo>
                    <a:pt x="3612" y="1645"/>
                  </a:lnTo>
                  <a:lnTo>
                    <a:pt x="3635" y="1690"/>
                  </a:lnTo>
                  <a:lnTo>
                    <a:pt x="3633" y="1693"/>
                  </a:lnTo>
                  <a:lnTo>
                    <a:pt x="3629" y="1693"/>
                  </a:lnTo>
                  <a:close/>
                  <a:moveTo>
                    <a:pt x="3847" y="1864"/>
                  </a:moveTo>
                  <a:lnTo>
                    <a:pt x="3808" y="1820"/>
                  </a:lnTo>
                  <a:lnTo>
                    <a:pt x="3772" y="1776"/>
                  </a:lnTo>
                  <a:lnTo>
                    <a:pt x="3739" y="1734"/>
                  </a:lnTo>
                  <a:lnTo>
                    <a:pt x="3710" y="1691"/>
                  </a:lnTo>
                  <a:lnTo>
                    <a:pt x="3679" y="1637"/>
                  </a:lnTo>
                  <a:lnTo>
                    <a:pt x="3656" y="1600"/>
                  </a:lnTo>
                  <a:lnTo>
                    <a:pt x="3645" y="1578"/>
                  </a:lnTo>
                  <a:lnTo>
                    <a:pt x="3633" y="1555"/>
                  </a:lnTo>
                  <a:lnTo>
                    <a:pt x="3622" y="1524"/>
                  </a:lnTo>
                  <a:lnTo>
                    <a:pt x="3606" y="1485"/>
                  </a:lnTo>
                  <a:lnTo>
                    <a:pt x="3574" y="1379"/>
                  </a:lnTo>
                  <a:lnTo>
                    <a:pt x="3541" y="1275"/>
                  </a:lnTo>
                  <a:lnTo>
                    <a:pt x="3508" y="1169"/>
                  </a:lnTo>
                  <a:lnTo>
                    <a:pt x="3476" y="1065"/>
                  </a:lnTo>
                  <a:lnTo>
                    <a:pt x="3458" y="1013"/>
                  </a:lnTo>
                  <a:lnTo>
                    <a:pt x="3441" y="962"/>
                  </a:lnTo>
                  <a:lnTo>
                    <a:pt x="3422" y="911"/>
                  </a:lnTo>
                  <a:lnTo>
                    <a:pt x="3401" y="862"/>
                  </a:lnTo>
                  <a:lnTo>
                    <a:pt x="3379" y="814"/>
                  </a:lnTo>
                  <a:lnTo>
                    <a:pt x="3354" y="766"/>
                  </a:lnTo>
                  <a:lnTo>
                    <a:pt x="3329" y="720"/>
                  </a:lnTo>
                  <a:lnTo>
                    <a:pt x="3303" y="674"/>
                  </a:lnTo>
                  <a:lnTo>
                    <a:pt x="3279" y="641"/>
                  </a:lnTo>
                  <a:lnTo>
                    <a:pt x="3254" y="606"/>
                  </a:lnTo>
                  <a:lnTo>
                    <a:pt x="3224" y="570"/>
                  </a:lnTo>
                  <a:lnTo>
                    <a:pt x="3193" y="537"/>
                  </a:lnTo>
                  <a:lnTo>
                    <a:pt x="3158" y="501"/>
                  </a:lnTo>
                  <a:lnTo>
                    <a:pt x="3122" y="468"/>
                  </a:lnTo>
                  <a:lnTo>
                    <a:pt x="3085" y="434"/>
                  </a:lnTo>
                  <a:lnTo>
                    <a:pt x="3047" y="401"/>
                  </a:lnTo>
                  <a:lnTo>
                    <a:pt x="3006" y="369"/>
                  </a:lnTo>
                  <a:lnTo>
                    <a:pt x="2966" y="339"/>
                  </a:lnTo>
                  <a:lnTo>
                    <a:pt x="2926" y="311"/>
                  </a:lnTo>
                  <a:lnTo>
                    <a:pt x="2883" y="284"/>
                  </a:lnTo>
                  <a:lnTo>
                    <a:pt x="2843" y="260"/>
                  </a:lnTo>
                  <a:lnTo>
                    <a:pt x="2803" y="238"/>
                  </a:lnTo>
                  <a:lnTo>
                    <a:pt x="2764" y="219"/>
                  </a:lnTo>
                  <a:lnTo>
                    <a:pt x="2726" y="201"/>
                  </a:lnTo>
                  <a:lnTo>
                    <a:pt x="2668" y="180"/>
                  </a:lnTo>
                  <a:lnTo>
                    <a:pt x="2610" y="162"/>
                  </a:lnTo>
                  <a:lnTo>
                    <a:pt x="2555" y="147"/>
                  </a:lnTo>
                  <a:lnTo>
                    <a:pt x="2497" y="132"/>
                  </a:lnTo>
                  <a:lnTo>
                    <a:pt x="2441" y="120"/>
                  </a:lnTo>
                  <a:lnTo>
                    <a:pt x="2385" y="108"/>
                  </a:lnTo>
                  <a:lnTo>
                    <a:pt x="2328" y="95"/>
                  </a:lnTo>
                  <a:lnTo>
                    <a:pt x="2270" y="83"/>
                  </a:lnTo>
                  <a:lnTo>
                    <a:pt x="2237" y="79"/>
                  </a:lnTo>
                  <a:lnTo>
                    <a:pt x="2203" y="76"/>
                  </a:lnTo>
                  <a:lnTo>
                    <a:pt x="2170" y="72"/>
                  </a:lnTo>
                  <a:lnTo>
                    <a:pt x="2137" y="71"/>
                  </a:lnTo>
                  <a:lnTo>
                    <a:pt x="2137" y="64"/>
                  </a:lnTo>
                  <a:lnTo>
                    <a:pt x="2137" y="58"/>
                  </a:lnTo>
                  <a:lnTo>
                    <a:pt x="2189" y="44"/>
                  </a:lnTo>
                  <a:lnTo>
                    <a:pt x="2243" y="32"/>
                  </a:lnTo>
                  <a:lnTo>
                    <a:pt x="2297" y="21"/>
                  </a:lnTo>
                  <a:lnTo>
                    <a:pt x="2351" y="12"/>
                  </a:lnTo>
                  <a:lnTo>
                    <a:pt x="2407" y="7"/>
                  </a:lnTo>
                  <a:lnTo>
                    <a:pt x="2460" y="2"/>
                  </a:lnTo>
                  <a:lnTo>
                    <a:pt x="2516" y="0"/>
                  </a:lnTo>
                  <a:lnTo>
                    <a:pt x="2572" y="0"/>
                  </a:lnTo>
                  <a:lnTo>
                    <a:pt x="2628" y="2"/>
                  </a:lnTo>
                  <a:lnTo>
                    <a:pt x="2683" y="7"/>
                  </a:lnTo>
                  <a:lnTo>
                    <a:pt x="2739" y="14"/>
                  </a:lnTo>
                  <a:lnTo>
                    <a:pt x="2795" y="21"/>
                  </a:lnTo>
                  <a:lnTo>
                    <a:pt x="2849" y="32"/>
                  </a:lnTo>
                  <a:lnTo>
                    <a:pt x="2903" y="46"/>
                  </a:lnTo>
                  <a:lnTo>
                    <a:pt x="2956" y="60"/>
                  </a:lnTo>
                  <a:lnTo>
                    <a:pt x="3008" y="78"/>
                  </a:lnTo>
                  <a:lnTo>
                    <a:pt x="3060" y="97"/>
                  </a:lnTo>
                  <a:lnTo>
                    <a:pt x="3112" y="122"/>
                  </a:lnTo>
                  <a:lnTo>
                    <a:pt x="3164" y="147"/>
                  </a:lnTo>
                  <a:lnTo>
                    <a:pt x="3214" y="177"/>
                  </a:lnTo>
                  <a:lnTo>
                    <a:pt x="3262" y="207"/>
                  </a:lnTo>
                  <a:lnTo>
                    <a:pt x="3310" y="240"/>
                  </a:lnTo>
                  <a:lnTo>
                    <a:pt x="3358" y="274"/>
                  </a:lnTo>
                  <a:lnTo>
                    <a:pt x="3406" y="309"/>
                  </a:lnTo>
                  <a:lnTo>
                    <a:pt x="3443" y="339"/>
                  </a:lnTo>
                  <a:lnTo>
                    <a:pt x="3476" y="369"/>
                  </a:lnTo>
                  <a:lnTo>
                    <a:pt x="3508" y="399"/>
                  </a:lnTo>
                  <a:lnTo>
                    <a:pt x="3537" y="431"/>
                  </a:lnTo>
                  <a:lnTo>
                    <a:pt x="3564" y="463"/>
                  </a:lnTo>
                  <a:lnTo>
                    <a:pt x="3589" y="498"/>
                  </a:lnTo>
                  <a:lnTo>
                    <a:pt x="3614" y="535"/>
                  </a:lnTo>
                  <a:lnTo>
                    <a:pt x="3635" y="574"/>
                  </a:lnTo>
                  <a:lnTo>
                    <a:pt x="3662" y="629"/>
                  </a:lnTo>
                  <a:lnTo>
                    <a:pt x="3685" y="687"/>
                  </a:lnTo>
                  <a:lnTo>
                    <a:pt x="3708" y="747"/>
                  </a:lnTo>
                  <a:lnTo>
                    <a:pt x="3727" y="810"/>
                  </a:lnTo>
                  <a:lnTo>
                    <a:pt x="3745" y="874"/>
                  </a:lnTo>
                  <a:lnTo>
                    <a:pt x="3760" y="937"/>
                  </a:lnTo>
                  <a:lnTo>
                    <a:pt x="3774" y="1001"/>
                  </a:lnTo>
                  <a:lnTo>
                    <a:pt x="3783" y="1063"/>
                  </a:lnTo>
                  <a:lnTo>
                    <a:pt x="3799" y="1163"/>
                  </a:lnTo>
                  <a:lnTo>
                    <a:pt x="3808" y="1264"/>
                  </a:lnTo>
                  <a:lnTo>
                    <a:pt x="3816" y="1363"/>
                  </a:lnTo>
                  <a:lnTo>
                    <a:pt x="3824" y="1462"/>
                  </a:lnTo>
                  <a:lnTo>
                    <a:pt x="3829" y="1561"/>
                  </a:lnTo>
                  <a:lnTo>
                    <a:pt x="3835" y="1660"/>
                  </a:lnTo>
                  <a:lnTo>
                    <a:pt x="3843" y="1762"/>
                  </a:lnTo>
                  <a:lnTo>
                    <a:pt x="3852" y="1864"/>
                  </a:lnTo>
                  <a:lnTo>
                    <a:pt x="3850" y="1864"/>
                  </a:lnTo>
                  <a:lnTo>
                    <a:pt x="3847" y="1864"/>
                  </a:lnTo>
                  <a:close/>
                  <a:moveTo>
                    <a:pt x="4050" y="2232"/>
                  </a:moveTo>
                  <a:lnTo>
                    <a:pt x="4027" y="2196"/>
                  </a:lnTo>
                  <a:lnTo>
                    <a:pt x="4006" y="2163"/>
                  </a:lnTo>
                  <a:lnTo>
                    <a:pt x="3987" y="2127"/>
                  </a:lnTo>
                  <a:lnTo>
                    <a:pt x="3970" y="2094"/>
                  </a:lnTo>
                  <a:lnTo>
                    <a:pt x="3954" y="2060"/>
                  </a:lnTo>
                  <a:lnTo>
                    <a:pt x="3941" y="2025"/>
                  </a:lnTo>
                  <a:lnTo>
                    <a:pt x="3929" y="1990"/>
                  </a:lnTo>
                  <a:lnTo>
                    <a:pt x="3922" y="1954"/>
                  </a:lnTo>
                  <a:lnTo>
                    <a:pt x="3914" y="1905"/>
                  </a:lnTo>
                  <a:lnTo>
                    <a:pt x="3908" y="1856"/>
                  </a:lnTo>
                  <a:lnTo>
                    <a:pt x="3902" y="1804"/>
                  </a:lnTo>
                  <a:lnTo>
                    <a:pt x="3898" y="1755"/>
                  </a:lnTo>
                  <a:lnTo>
                    <a:pt x="3895" y="1654"/>
                  </a:lnTo>
                  <a:lnTo>
                    <a:pt x="3891" y="1552"/>
                  </a:lnTo>
                  <a:lnTo>
                    <a:pt x="3889" y="1451"/>
                  </a:lnTo>
                  <a:lnTo>
                    <a:pt x="3887" y="1351"/>
                  </a:lnTo>
                  <a:lnTo>
                    <a:pt x="3883" y="1250"/>
                  </a:lnTo>
                  <a:lnTo>
                    <a:pt x="3875" y="1149"/>
                  </a:lnTo>
                  <a:lnTo>
                    <a:pt x="3872" y="1118"/>
                  </a:lnTo>
                  <a:lnTo>
                    <a:pt x="3866" y="1086"/>
                  </a:lnTo>
                  <a:lnTo>
                    <a:pt x="3860" y="1054"/>
                  </a:lnTo>
                  <a:lnTo>
                    <a:pt x="3854" y="1024"/>
                  </a:lnTo>
                  <a:lnTo>
                    <a:pt x="3837" y="962"/>
                  </a:lnTo>
                  <a:lnTo>
                    <a:pt x="3820" y="900"/>
                  </a:lnTo>
                  <a:lnTo>
                    <a:pt x="3797" y="825"/>
                  </a:lnTo>
                  <a:lnTo>
                    <a:pt x="3770" y="747"/>
                  </a:lnTo>
                  <a:lnTo>
                    <a:pt x="3754" y="708"/>
                  </a:lnTo>
                  <a:lnTo>
                    <a:pt x="3739" y="669"/>
                  </a:lnTo>
                  <a:lnTo>
                    <a:pt x="3722" y="630"/>
                  </a:lnTo>
                  <a:lnTo>
                    <a:pt x="3702" y="591"/>
                  </a:lnTo>
                  <a:lnTo>
                    <a:pt x="3683" y="554"/>
                  </a:lnTo>
                  <a:lnTo>
                    <a:pt x="3662" y="517"/>
                  </a:lnTo>
                  <a:lnTo>
                    <a:pt x="3639" y="480"/>
                  </a:lnTo>
                  <a:lnTo>
                    <a:pt x="3616" y="445"/>
                  </a:lnTo>
                  <a:lnTo>
                    <a:pt x="3591" y="411"/>
                  </a:lnTo>
                  <a:lnTo>
                    <a:pt x="3564" y="380"/>
                  </a:lnTo>
                  <a:lnTo>
                    <a:pt x="3535" y="350"/>
                  </a:lnTo>
                  <a:lnTo>
                    <a:pt x="3506" y="321"/>
                  </a:lnTo>
                  <a:lnTo>
                    <a:pt x="3477" y="297"/>
                  </a:lnTo>
                  <a:lnTo>
                    <a:pt x="3443" y="270"/>
                  </a:lnTo>
                  <a:lnTo>
                    <a:pt x="3404" y="244"/>
                  </a:lnTo>
                  <a:lnTo>
                    <a:pt x="3366" y="217"/>
                  </a:lnTo>
                  <a:lnTo>
                    <a:pt x="3326" y="192"/>
                  </a:lnTo>
                  <a:lnTo>
                    <a:pt x="3289" y="169"/>
                  </a:lnTo>
                  <a:lnTo>
                    <a:pt x="3256" y="150"/>
                  </a:lnTo>
                  <a:lnTo>
                    <a:pt x="3229" y="134"/>
                  </a:lnTo>
                  <a:lnTo>
                    <a:pt x="3210" y="125"/>
                  </a:lnTo>
                  <a:lnTo>
                    <a:pt x="3191" y="117"/>
                  </a:lnTo>
                  <a:lnTo>
                    <a:pt x="3168" y="106"/>
                  </a:lnTo>
                  <a:lnTo>
                    <a:pt x="3131" y="88"/>
                  </a:lnTo>
                  <a:lnTo>
                    <a:pt x="3191" y="90"/>
                  </a:lnTo>
                  <a:lnTo>
                    <a:pt x="3241" y="95"/>
                  </a:lnTo>
                  <a:lnTo>
                    <a:pt x="3285" y="101"/>
                  </a:lnTo>
                  <a:lnTo>
                    <a:pt x="3322" y="108"/>
                  </a:lnTo>
                  <a:lnTo>
                    <a:pt x="3353" y="115"/>
                  </a:lnTo>
                  <a:lnTo>
                    <a:pt x="3379" y="122"/>
                  </a:lnTo>
                  <a:lnTo>
                    <a:pt x="3402" y="131"/>
                  </a:lnTo>
                  <a:lnTo>
                    <a:pt x="3422" y="136"/>
                  </a:lnTo>
                  <a:lnTo>
                    <a:pt x="3462" y="152"/>
                  </a:lnTo>
                  <a:lnTo>
                    <a:pt x="3502" y="169"/>
                  </a:lnTo>
                  <a:lnTo>
                    <a:pt x="3541" y="189"/>
                  </a:lnTo>
                  <a:lnTo>
                    <a:pt x="3579" y="208"/>
                  </a:lnTo>
                  <a:lnTo>
                    <a:pt x="3616" y="226"/>
                  </a:lnTo>
                  <a:lnTo>
                    <a:pt x="3650" y="245"/>
                  </a:lnTo>
                  <a:lnTo>
                    <a:pt x="3685" y="267"/>
                  </a:lnTo>
                  <a:lnTo>
                    <a:pt x="3720" y="288"/>
                  </a:lnTo>
                  <a:lnTo>
                    <a:pt x="3752" y="311"/>
                  </a:lnTo>
                  <a:lnTo>
                    <a:pt x="3785" y="335"/>
                  </a:lnTo>
                  <a:lnTo>
                    <a:pt x="3818" y="362"/>
                  </a:lnTo>
                  <a:lnTo>
                    <a:pt x="3849" y="392"/>
                  </a:lnTo>
                  <a:lnTo>
                    <a:pt x="3879" y="427"/>
                  </a:lnTo>
                  <a:lnTo>
                    <a:pt x="3908" y="464"/>
                  </a:lnTo>
                  <a:lnTo>
                    <a:pt x="3935" y="503"/>
                  </a:lnTo>
                  <a:lnTo>
                    <a:pt x="3962" y="544"/>
                  </a:lnTo>
                  <a:lnTo>
                    <a:pt x="3985" y="586"/>
                  </a:lnTo>
                  <a:lnTo>
                    <a:pt x="4008" y="630"/>
                  </a:lnTo>
                  <a:lnTo>
                    <a:pt x="4029" y="674"/>
                  </a:lnTo>
                  <a:lnTo>
                    <a:pt x="4050" y="719"/>
                  </a:lnTo>
                  <a:lnTo>
                    <a:pt x="4072" y="768"/>
                  </a:lnTo>
                  <a:lnTo>
                    <a:pt x="4091" y="821"/>
                  </a:lnTo>
                  <a:lnTo>
                    <a:pt x="4108" y="877"/>
                  </a:lnTo>
                  <a:lnTo>
                    <a:pt x="4122" y="934"/>
                  </a:lnTo>
                  <a:lnTo>
                    <a:pt x="4133" y="992"/>
                  </a:lnTo>
                  <a:lnTo>
                    <a:pt x="4143" y="1049"/>
                  </a:lnTo>
                  <a:lnTo>
                    <a:pt x="4150" y="1103"/>
                  </a:lnTo>
                  <a:lnTo>
                    <a:pt x="4156" y="1156"/>
                  </a:lnTo>
                  <a:lnTo>
                    <a:pt x="4158" y="1190"/>
                  </a:lnTo>
                  <a:lnTo>
                    <a:pt x="4158" y="1224"/>
                  </a:lnTo>
                  <a:lnTo>
                    <a:pt x="4158" y="1257"/>
                  </a:lnTo>
                  <a:lnTo>
                    <a:pt x="4156" y="1289"/>
                  </a:lnTo>
                  <a:lnTo>
                    <a:pt x="4154" y="1322"/>
                  </a:lnTo>
                  <a:lnTo>
                    <a:pt x="4152" y="1356"/>
                  </a:lnTo>
                  <a:lnTo>
                    <a:pt x="4150" y="1389"/>
                  </a:lnTo>
                  <a:lnTo>
                    <a:pt x="4150" y="1423"/>
                  </a:lnTo>
                  <a:lnTo>
                    <a:pt x="4139" y="1522"/>
                  </a:lnTo>
                  <a:lnTo>
                    <a:pt x="4125" y="1623"/>
                  </a:lnTo>
                  <a:lnTo>
                    <a:pt x="4110" y="1723"/>
                  </a:lnTo>
                  <a:lnTo>
                    <a:pt x="4095" y="1824"/>
                  </a:lnTo>
                  <a:lnTo>
                    <a:pt x="4081" y="1926"/>
                  </a:lnTo>
                  <a:lnTo>
                    <a:pt x="4070" y="2027"/>
                  </a:lnTo>
                  <a:lnTo>
                    <a:pt x="4064" y="2078"/>
                  </a:lnTo>
                  <a:lnTo>
                    <a:pt x="4060" y="2129"/>
                  </a:lnTo>
                  <a:lnTo>
                    <a:pt x="4058" y="2180"/>
                  </a:lnTo>
                  <a:lnTo>
                    <a:pt x="4056" y="2232"/>
                  </a:lnTo>
                  <a:lnTo>
                    <a:pt x="4054" y="2232"/>
                  </a:lnTo>
                  <a:lnTo>
                    <a:pt x="4050" y="2232"/>
                  </a:lnTo>
                  <a:close/>
                  <a:moveTo>
                    <a:pt x="4100" y="2546"/>
                  </a:moveTo>
                  <a:lnTo>
                    <a:pt x="4091" y="2505"/>
                  </a:lnTo>
                  <a:lnTo>
                    <a:pt x="4085" y="2466"/>
                  </a:lnTo>
                  <a:lnTo>
                    <a:pt x="4081" y="2426"/>
                  </a:lnTo>
                  <a:lnTo>
                    <a:pt x="4079" y="2387"/>
                  </a:lnTo>
                  <a:lnTo>
                    <a:pt x="4081" y="2348"/>
                  </a:lnTo>
                  <a:lnTo>
                    <a:pt x="4083" y="2309"/>
                  </a:lnTo>
                  <a:lnTo>
                    <a:pt x="4087" y="2270"/>
                  </a:lnTo>
                  <a:lnTo>
                    <a:pt x="4093" y="2230"/>
                  </a:lnTo>
                  <a:lnTo>
                    <a:pt x="4104" y="2152"/>
                  </a:lnTo>
                  <a:lnTo>
                    <a:pt x="4120" y="2074"/>
                  </a:lnTo>
                  <a:lnTo>
                    <a:pt x="4137" y="1999"/>
                  </a:lnTo>
                  <a:lnTo>
                    <a:pt x="4154" y="1921"/>
                  </a:lnTo>
                  <a:lnTo>
                    <a:pt x="4171" y="1845"/>
                  </a:lnTo>
                  <a:lnTo>
                    <a:pt x="4189" y="1769"/>
                  </a:lnTo>
                  <a:lnTo>
                    <a:pt x="4202" y="1695"/>
                  </a:lnTo>
                  <a:lnTo>
                    <a:pt x="4214" y="1619"/>
                  </a:lnTo>
                  <a:lnTo>
                    <a:pt x="4227" y="1547"/>
                  </a:lnTo>
                  <a:lnTo>
                    <a:pt x="4235" y="1478"/>
                  </a:lnTo>
                  <a:lnTo>
                    <a:pt x="4241" y="1407"/>
                  </a:lnTo>
                  <a:lnTo>
                    <a:pt x="4245" y="1338"/>
                  </a:lnTo>
                  <a:lnTo>
                    <a:pt x="4245" y="1269"/>
                  </a:lnTo>
                  <a:lnTo>
                    <a:pt x="4241" y="1201"/>
                  </a:lnTo>
                  <a:lnTo>
                    <a:pt x="4235" y="1133"/>
                  </a:lnTo>
                  <a:lnTo>
                    <a:pt x="4227" y="1065"/>
                  </a:lnTo>
                  <a:lnTo>
                    <a:pt x="4218" y="1013"/>
                  </a:lnTo>
                  <a:lnTo>
                    <a:pt x="4208" y="962"/>
                  </a:lnTo>
                  <a:lnTo>
                    <a:pt x="4193" y="915"/>
                  </a:lnTo>
                  <a:lnTo>
                    <a:pt x="4177" y="867"/>
                  </a:lnTo>
                  <a:lnTo>
                    <a:pt x="4160" y="821"/>
                  </a:lnTo>
                  <a:lnTo>
                    <a:pt x="4139" y="775"/>
                  </a:lnTo>
                  <a:lnTo>
                    <a:pt x="4116" y="729"/>
                  </a:lnTo>
                  <a:lnTo>
                    <a:pt x="4093" y="683"/>
                  </a:lnTo>
                  <a:lnTo>
                    <a:pt x="4066" y="636"/>
                  </a:lnTo>
                  <a:lnTo>
                    <a:pt x="4037" y="586"/>
                  </a:lnTo>
                  <a:lnTo>
                    <a:pt x="4008" y="537"/>
                  </a:lnTo>
                  <a:lnTo>
                    <a:pt x="3977" y="491"/>
                  </a:lnTo>
                  <a:lnTo>
                    <a:pt x="3923" y="418"/>
                  </a:lnTo>
                  <a:lnTo>
                    <a:pt x="3895" y="381"/>
                  </a:lnTo>
                  <a:lnTo>
                    <a:pt x="3879" y="365"/>
                  </a:lnTo>
                  <a:lnTo>
                    <a:pt x="3873" y="355"/>
                  </a:lnTo>
                  <a:lnTo>
                    <a:pt x="3900" y="367"/>
                  </a:lnTo>
                  <a:lnTo>
                    <a:pt x="3929" y="378"/>
                  </a:lnTo>
                  <a:lnTo>
                    <a:pt x="3956" y="390"/>
                  </a:lnTo>
                  <a:lnTo>
                    <a:pt x="3985" y="403"/>
                  </a:lnTo>
                  <a:lnTo>
                    <a:pt x="4052" y="440"/>
                  </a:lnTo>
                  <a:lnTo>
                    <a:pt x="4116" y="478"/>
                  </a:lnTo>
                  <a:lnTo>
                    <a:pt x="4145" y="498"/>
                  </a:lnTo>
                  <a:lnTo>
                    <a:pt x="4173" y="517"/>
                  </a:lnTo>
                  <a:lnTo>
                    <a:pt x="4202" y="538"/>
                  </a:lnTo>
                  <a:lnTo>
                    <a:pt x="4229" y="560"/>
                  </a:lnTo>
                  <a:lnTo>
                    <a:pt x="4256" y="583"/>
                  </a:lnTo>
                  <a:lnTo>
                    <a:pt x="4283" y="606"/>
                  </a:lnTo>
                  <a:lnTo>
                    <a:pt x="4310" y="629"/>
                  </a:lnTo>
                  <a:lnTo>
                    <a:pt x="4335" y="655"/>
                  </a:lnTo>
                  <a:lnTo>
                    <a:pt x="4387" y="708"/>
                  </a:lnTo>
                  <a:lnTo>
                    <a:pt x="4439" y="766"/>
                  </a:lnTo>
                  <a:lnTo>
                    <a:pt x="4458" y="805"/>
                  </a:lnTo>
                  <a:lnTo>
                    <a:pt x="4471" y="832"/>
                  </a:lnTo>
                  <a:lnTo>
                    <a:pt x="4477" y="846"/>
                  </a:lnTo>
                  <a:lnTo>
                    <a:pt x="4483" y="862"/>
                  </a:lnTo>
                  <a:lnTo>
                    <a:pt x="4489" y="883"/>
                  </a:lnTo>
                  <a:lnTo>
                    <a:pt x="4494" y="909"/>
                  </a:lnTo>
                  <a:lnTo>
                    <a:pt x="4510" y="975"/>
                  </a:lnTo>
                  <a:lnTo>
                    <a:pt x="4519" y="1040"/>
                  </a:lnTo>
                  <a:lnTo>
                    <a:pt x="4529" y="1105"/>
                  </a:lnTo>
                  <a:lnTo>
                    <a:pt x="4533" y="1172"/>
                  </a:lnTo>
                  <a:lnTo>
                    <a:pt x="4535" y="1239"/>
                  </a:lnTo>
                  <a:lnTo>
                    <a:pt x="4533" y="1308"/>
                  </a:lnTo>
                  <a:lnTo>
                    <a:pt x="4529" y="1342"/>
                  </a:lnTo>
                  <a:lnTo>
                    <a:pt x="4525" y="1375"/>
                  </a:lnTo>
                  <a:lnTo>
                    <a:pt x="4521" y="1411"/>
                  </a:lnTo>
                  <a:lnTo>
                    <a:pt x="4516" y="1444"/>
                  </a:lnTo>
                  <a:lnTo>
                    <a:pt x="4498" y="1531"/>
                  </a:lnTo>
                  <a:lnTo>
                    <a:pt x="4479" y="1615"/>
                  </a:lnTo>
                  <a:lnTo>
                    <a:pt x="4456" y="1700"/>
                  </a:lnTo>
                  <a:lnTo>
                    <a:pt x="4431" y="1785"/>
                  </a:lnTo>
                  <a:lnTo>
                    <a:pt x="4404" y="1870"/>
                  </a:lnTo>
                  <a:lnTo>
                    <a:pt x="4373" y="1954"/>
                  </a:lnTo>
                  <a:lnTo>
                    <a:pt x="4339" y="2037"/>
                  </a:lnTo>
                  <a:lnTo>
                    <a:pt x="4302" y="2120"/>
                  </a:lnTo>
                  <a:lnTo>
                    <a:pt x="4283" y="2159"/>
                  </a:lnTo>
                  <a:lnTo>
                    <a:pt x="4264" y="2198"/>
                  </a:lnTo>
                  <a:lnTo>
                    <a:pt x="4245" y="2235"/>
                  </a:lnTo>
                  <a:lnTo>
                    <a:pt x="4223" y="2274"/>
                  </a:lnTo>
                  <a:lnTo>
                    <a:pt x="4204" y="2313"/>
                  </a:lnTo>
                  <a:lnTo>
                    <a:pt x="4183" y="2350"/>
                  </a:lnTo>
                  <a:lnTo>
                    <a:pt x="4164" y="2389"/>
                  </a:lnTo>
                  <a:lnTo>
                    <a:pt x="4146" y="2428"/>
                  </a:lnTo>
                  <a:lnTo>
                    <a:pt x="4137" y="2447"/>
                  </a:lnTo>
                  <a:lnTo>
                    <a:pt x="4125" y="2475"/>
                  </a:lnTo>
                  <a:lnTo>
                    <a:pt x="4114" y="2511"/>
                  </a:lnTo>
                  <a:lnTo>
                    <a:pt x="4100" y="2546"/>
                  </a:lnTo>
                  <a:close/>
                  <a:moveTo>
                    <a:pt x="4006" y="3024"/>
                  </a:moveTo>
                  <a:lnTo>
                    <a:pt x="4008" y="2984"/>
                  </a:lnTo>
                  <a:lnTo>
                    <a:pt x="4014" y="2931"/>
                  </a:lnTo>
                  <a:lnTo>
                    <a:pt x="4022" y="2881"/>
                  </a:lnTo>
                  <a:lnTo>
                    <a:pt x="4031" y="2839"/>
                  </a:lnTo>
                  <a:lnTo>
                    <a:pt x="4045" y="2788"/>
                  </a:lnTo>
                  <a:lnTo>
                    <a:pt x="4060" y="2737"/>
                  </a:lnTo>
                  <a:lnTo>
                    <a:pt x="4077" y="2687"/>
                  </a:lnTo>
                  <a:lnTo>
                    <a:pt x="4097" y="2639"/>
                  </a:lnTo>
                  <a:lnTo>
                    <a:pt x="4118" y="2592"/>
                  </a:lnTo>
                  <a:lnTo>
                    <a:pt x="4139" y="2546"/>
                  </a:lnTo>
                  <a:lnTo>
                    <a:pt x="4162" y="2500"/>
                  </a:lnTo>
                  <a:lnTo>
                    <a:pt x="4185" y="2454"/>
                  </a:lnTo>
                  <a:lnTo>
                    <a:pt x="4235" y="2364"/>
                  </a:lnTo>
                  <a:lnTo>
                    <a:pt x="4285" y="2274"/>
                  </a:lnTo>
                  <a:lnTo>
                    <a:pt x="4335" y="2180"/>
                  </a:lnTo>
                  <a:lnTo>
                    <a:pt x="4383" y="2085"/>
                  </a:lnTo>
                  <a:lnTo>
                    <a:pt x="4416" y="2016"/>
                  </a:lnTo>
                  <a:lnTo>
                    <a:pt x="4444" y="1946"/>
                  </a:lnTo>
                  <a:lnTo>
                    <a:pt x="4471" y="1873"/>
                  </a:lnTo>
                  <a:lnTo>
                    <a:pt x="4494" y="1801"/>
                  </a:lnTo>
                  <a:lnTo>
                    <a:pt x="4516" y="1728"/>
                  </a:lnTo>
                  <a:lnTo>
                    <a:pt x="4535" y="1656"/>
                  </a:lnTo>
                  <a:lnTo>
                    <a:pt x="4552" y="1584"/>
                  </a:lnTo>
                  <a:lnTo>
                    <a:pt x="4566" y="1510"/>
                  </a:lnTo>
                  <a:lnTo>
                    <a:pt x="4573" y="1476"/>
                  </a:lnTo>
                  <a:lnTo>
                    <a:pt x="4579" y="1448"/>
                  </a:lnTo>
                  <a:lnTo>
                    <a:pt x="4585" y="1421"/>
                  </a:lnTo>
                  <a:lnTo>
                    <a:pt x="4591" y="1393"/>
                  </a:lnTo>
                  <a:lnTo>
                    <a:pt x="4594" y="1358"/>
                  </a:lnTo>
                  <a:lnTo>
                    <a:pt x="4596" y="1315"/>
                  </a:lnTo>
                  <a:lnTo>
                    <a:pt x="4598" y="1257"/>
                  </a:lnTo>
                  <a:lnTo>
                    <a:pt x="4596" y="1183"/>
                  </a:lnTo>
                  <a:lnTo>
                    <a:pt x="4594" y="1137"/>
                  </a:lnTo>
                  <a:lnTo>
                    <a:pt x="4591" y="1093"/>
                  </a:lnTo>
                  <a:lnTo>
                    <a:pt x="4585" y="1047"/>
                  </a:lnTo>
                  <a:lnTo>
                    <a:pt x="4577" y="1001"/>
                  </a:lnTo>
                  <a:lnTo>
                    <a:pt x="4566" y="957"/>
                  </a:lnTo>
                  <a:lnTo>
                    <a:pt x="4556" y="913"/>
                  </a:lnTo>
                  <a:lnTo>
                    <a:pt x="4543" y="869"/>
                  </a:lnTo>
                  <a:lnTo>
                    <a:pt x="4529" y="826"/>
                  </a:lnTo>
                  <a:lnTo>
                    <a:pt x="4554" y="847"/>
                  </a:lnTo>
                  <a:lnTo>
                    <a:pt x="4577" y="869"/>
                  </a:lnTo>
                  <a:lnTo>
                    <a:pt x="4600" y="893"/>
                  </a:lnTo>
                  <a:lnTo>
                    <a:pt x="4619" y="918"/>
                  </a:lnTo>
                  <a:lnTo>
                    <a:pt x="4639" y="945"/>
                  </a:lnTo>
                  <a:lnTo>
                    <a:pt x="4656" y="971"/>
                  </a:lnTo>
                  <a:lnTo>
                    <a:pt x="4671" y="999"/>
                  </a:lnTo>
                  <a:lnTo>
                    <a:pt x="4687" y="1029"/>
                  </a:lnTo>
                  <a:lnTo>
                    <a:pt x="4716" y="1089"/>
                  </a:lnTo>
                  <a:lnTo>
                    <a:pt x="4741" y="1151"/>
                  </a:lnTo>
                  <a:lnTo>
                    <a:pt x="4764" y="1213"/>
                  </a:lnTo>
                  <a:lnTo>
                    <a:pt x="4787" y="1275"/>
                  </a:lnTo>
                  <a:lnTo>
                    <a:pt x="4791" y="1317"/>
                  </a:lnTo>
                  <a:lnTo>
                    <a:pt x="4792" y="1361"/>
                  </a:lnTo>
                  <a:lnTo>
                    <a:pt x="4794" y="1405"/>
                  </a:lnTo>
                  <a:lnTo>
                    <a:pt x="4792" y="1449"/>
                  </a:lnTo>
                  <a:lnTo>
                    <a:pt x="4791" y="1494"/>
                  </a:lnTo>
                  <a:lnTo>
                    <a:pt x="4787" y="1540"/>
                  </a:lnTo>
                  <a:lnTo>
                    <a:pt x="4783" y="1585"/>
                  </a:lnTo>
                  <a:lnTo>
                    <a:pt x="4775" y="1631"/>
                  </a:lnTo>
                  <a:lnTo>
                    <a:pt x="4767" y="1675"/>
                  </a:lnTo>
                  <a:lnTo>
                    <a:pt x="4760" y="1721"/>
                  </a:lnTo>
                  <a:lnTo>
                    <a:pt x="4750" y="1767"/>
                  </a:lnTo>
                  <a:lnTo>
                    <a:pt x="4741" y="1811"/>
                  </a:lnTo>
                  <a:lnTo>
                    <a:pt x="4717" y="1900"/>
                  </a:lnTo>
                  <a:lnTo>
                    <a:pt x="4691" y="1986"/>
                  </a:lnTo>
                  <a:lnTo>
                    <a:pt x="4681" y="2020"/>
                  </a:lnTo>
                  <a:lnTo>
                    <a:pt x="4667" y="2053"/>
                  </a:lnTo>
                  <a:lnTo>
                    <a:pt x="4654" y="2089"/>
                  </a:lnTo>
                  <a:lnTo>
                    <a:pt x="4639" y="2124"/>
                  </a:lnTo>
                  <a:lnTo>
                    <a:pt x="4623" y="2159"/>
                  </a:lnTo>
                  <a:lnTo>
                    <a:pt x="4606" y="2193"/>
                  </a:lnTo>
                  <a:lnTo>
                    <a:pt x="4589" y="2228"/>
                  </a:lnTo>
                  <a:lnTo>
                    <a:pt x="4573" y="2260"/>
                  </a:lnTo>
                  <a:lnTo>
                    <a:pt x="4544" y="2311"/>
                  </a:lnTo>
                  <a:lnTo>
                    <a:pt x="4514" y="2361"/>
                  </a:lnTo>
                  <a:lnTo>
                    <a:pt x="4481" y="2410"/>
                  </a:lnTo>
                  <a:lnTo>
                    <a:pt x="4446" y="2458"/>
                  </a:lnTo>
                  <a:lnTo>
                    <a:pt x="4375" y="2553"/>
                  </a:lnTo>
                  <a:lnTo>
                    <a:pt x="4302" y="2648"/>
                  </a:lnTo>
                  <a:lnTo>
                    <a:pt x="4225" y="2740"/>
                  </a:lnTo>
                  <a:lnTo>
                    <a:pt x="4148" y="2834"/>
                  </a:lnTo>
                  <a:lnTo>
                    <a:pt x="4112" y="2881"/>
                  </a:lnTo>
                  <a:lnTo>
                    <a:pt x="4075" y="2929"/>
                  </a:lnTo>
                  <a:lnTo>
                    <a:pt x="4041" y="2977"/>
                  </a:lnTo>
                  <a:lnTo>
                    <a:pt x="4006" y="3024"/>
                  </a:lnTo>
                  <a:close/>
                  <a:moveTo>
                    <a:pt x="3923" y="3300"/>
                  </a:moveTo>
                  <a:lnTo>
                    <a:pt x="3935" y="3259"/>
                  </a:lnTo>
                  <a:lnTo>
                    <a:pt x="3947" y="3219"/>
                  </a:lnTo>
                  <a:lnTo>
                    <a:pt x="3952" y="3199"/>
                  </a:lnTo>
                  <a:lnTo>
                    <a:pt x="3958" y="3180"/>
                  </a:lnTo>
                  <a:lnTo>
                    <a:pt x="3966" y="3162"/>
                  </a:lnTo>
                  <a:lnTo>
                    <a:pt x="3975" y="3143"/>
                  </a:lnTo>
                  <a:lnTo>
                    <a:pt x="4000" y="3102"/>
                  </a:lnTo>
                  <a:lnTo>
                    <a:pt x="4027" y="3061"/>
                  </a:lnTo>
                  <a:lnTo>
                    <a:pt x="4056" y="3021"/>
                  </a:lnTo>
                  <a:lnTo>
                    <a:pt x="4085" y="2982"/>
                  </a:lnTo>
                  <a:lnTo>
                    <a:pt x="4146" y="2906"/>
                  </a:lnTo>
                  <a:lnTo>
                    <a:pt x="4210" y="2830"/>
                  </a:lnTo>
                  <a:lnTo>
                    <a:pt x="4275" y="2756"/>
                  </a:lnTo>
                  <a:lnTo>
                    <a:pt x="4341" y="2682"/>
                  </a:lnTo>
                  <a:lnTo>
                    <a:pt x="4406" y="2606"/>
                  </a:lnTo>
                  <a:lnTo>
                    <a:pt x="4468" y="2530"/>
                  </a:lnTo>
                  <a:lnTo>
                    <a:pt x="4518" y="2463"/>
                  </a:lnTo>
                  <a:lnTo>
                    <a:pt x="4566" y="2396"/>
                  </a:lnTo>
                  <a:lnTo>
                    <a:pt x="4610" y="2327"/>
                  </a:lnTo>
                  <a:lnTo>
                    <a:pt x="4650" y="2256"/>
                  </a:lnTo>
                  <a:lnTo>
                    <a:pt x="4689" y="2186"/>
                  </a:lnTo>
                  <a:lnTo>
                    <a:pt x="4723" y="2113"/>
                  </a:lnTo>
                  <a:lnTo>
                    <a:pt x="4756" y="2039"/>
                  </a:lnTo>
                  <a:lnTo>
                    <a:pt x="4783" y="1963"/>
                  </a:lnTo>
                  <a:lnTo>
                    <a:pt x="4800" y="1910"/>
                  </a:lnTo>
                  <a:lnTo>
                    <a:pt x="4816" y="1857"/>
                  </a:lnTo>
                  <a:lnTo>
                    <a:pt x="4829" y="1803"/>
                  </a:lnTo>
                  <a:lnTo>
                    <a:pt x="4839" y="1750"/>
                  </a:lnTo>
                  <a:lnTo>
                    <a:pt x="4848" y="1697"/>
                  </a:lnTo>
                  <a:lnTo>
                    <a:pt x="4854" y="1642"/>
                  </a:lnTo>
                  <a:lnTo>
                    <a:pt x="4860" y="1589"/>
                  </a:lnTo>
                  <a:lnTo>
                    <a:pt x="4862" y="1536"/>
                  </a:lnTo>
                  <a:lnTo>
                    <a:pt x="4860" y="1487"/>
                  </a:lnTo>
                  <a:lnTo>
                    <a:pt x="4858" y="1449"/>
                  </a:lnTo>
                  <a:lnTo>
                    <a:pt x="4854" y="1405"/>
                  </a:lnTo>
                  <a:lnTo>
                    <a:pt x="4848" y="1335"/>
                  </a:lnTo>
                  <a:lnTo>
                    <a:pt x="4854" y="1338"/>
                  </a:lnTo>
                  <a:lnTo>
                    <a:pt x="4862" y="1344"/>
                  </a:lnTo>
                  <a:lnTo>
                    <a:pt x="4869" y="1352"/>
                  </a:lnTo>
                  <a:lnTo>
                    <a:pt x="4879" y="1365"/>
                  </a:lnTo>
                  <a:lnTo>
                    <a:pt x="4900" y="1397"/>
                  </a:lnTo>
                  <a:lnTo>
                    <a:pt x="4923" y="1434"/>
                  </a:lnTo>
                  <a:lnTo>
                    <a:pt x="4965" y="1508"/>
                  </a:lnTo>
                  <a:lnTo>
                    <a:pt x="4992" y="1557"/>
                  </a:lnTo>
                  <a:lnTo>
                    <a:pt x="5014" y="1607"/>
                  </a:lnTo>
                  <a:lnTo>
                    <a:pt x="5031" y="1656"/>
                  </a:lnTo>
                  <a:lnTo>
                    <a:pt x="5039" y="1683"/>
                  </a:lnTo>
                  <a:lnTo>
                    <a:pt x="5044" y="1707"/>
                  </a:lnTo>
                  <a:lnTo>
                    <a:pt x="5050" y="1736"/>
                  </a:lnTo>
                  <a:lnTo>
                    <a:pt x="5054" y="1764"/>
                  </a:lnTo>
                  <a:lnTo>
                    <a:pt x="5060" y="1811"/>
                  </a:lnTo>
                  <a:lnTo>
                    <a:pt x="5062" y="1861"/>
                  </a:lnTo>
                  <a:lnTo>
                    <a:pt x="5062" y="1886"/>
                  </a:lnTo>
                  <a:lnTo>
                    <a:pt x="5062" y="1910"/>
                  </a:lnTo>
                  <a:lnTo>
                    <a:pt x="5058" y="1933"/>
                  </a:lnTo>
                  <a:lnTo>
                    <a:pt x="5054" y="1958"/>
                  </a:lnTo>
                  <a:lnTo>
                    <a:pt x="5048" y="1988"/>
                  </a:lnTo>
                  <a:lnTo>
                    <a:pt x="5040" y="2016"/>
                  </a:lnTo>
                  <a:lnTo>
                    <a:pt x="5031" y="2046"/>
                  </a:lnTo>
                  <a:lnTo>
                    <a:pt x="5021" y="2074"/>
                  </a:lnTo>
                  <a:lnTo>
                    <a:pt x="5000" y="2131"/>
                  </a:lnTo>
                  <a:lnTo>
                    <a:pt x="4975" y="2187"/>
                  </a:lnTo>
                  <a:lnTo>
                    <a:pt x="4946" y="2244"/>
                  </a:lnTo>
                  <a:lnTo>
                    <a:pt x="4914" y="2299"/>
                  </a:lnTo>
                  <a:lnTo>
                    <a:pt x="4881" y="2352"/>
                  </a:lnTo>
                  <a:lnTo>
                    <a:pt x="4844" y="2405"/>
                  </a:lnTo>
                  <a:lnTo>
                    <a:pt x="4806" y="2458"/>
                  </a:lnTo>
                  <a:lnTo>
                    <a:pt x="4766" y="2509"/>
                  </a:lnTo>
                  <a:lnTo>
                    <a:pt x="4725" y="2558"/>
                  </a:lnTo>
                  <a:lnTo>
                    <a:pt x="4683" y="2606"/>
                  </a:lnTo>
                  <a:lnTo>
                    <a:pt x="4639" y="2654"/>
                  </a:lnTo>
                  <a:lnTo>
                    <a:pt x="4594" y="2701"/>
                  </a:lnTo>
                  <a:lnTo>
                    <a:pt x="4550" y="2745"/>
                  </a:lnTo>
                  <a:lnTo>
                    <a:pt x="4506" y="2790"/>
                  </a:lnTo>
                  <a:lnTo>
                    <a:pt x="4437" y="2853"/>
                  </a:lnTo>
                  <a:lnTo>
                    <a:pt x="4364" y="2917"/>
                  </a:lnTo>
                  <a:lnTo>
                    <a:pt x="4291" y="2978"/>
                  </a:lnTo>
                  <a:lnTo>
                    <a:pt x="4218" y="3040"/>
                  </a:lnTo>
                  <a:lnTo>
                    <a:pt x="4145" y="3102"/>
                  </a:lnTo>
                  <a:lnTo>
                    <a:pt x="4072" y="3166"/>
                  </a:lnTo>
                  <a:lnTo>
                    <a:pt x="4002" y="3229"/>
                  </a:lnTo>
                  <a:lnTo>
                    <a:pt x="3935" y="3294"/>
                  </a:lnTo>
                  <a:lnTo>
                    <a:pt x="3929" y="3296"/>
                  </a:lnTo>
                  <a:lnTo>
                    <a:pt x="3923" y="3300"/>
                  </a:lnTo>
                  <a:close/>
                  <a:moveTo>
                    <a:pt x="3850" y="3522"/>
                  </a:moveTo>
                  <a:lnTo>
                    <a:pt x="3852" y="3503"/>
                  </a:lnTo>
                  <a:lnTo>
                    <a:pt x="3860" y="3482"/>
                  </a:lnTo>
                  <a:lnTo>
                    <a:pt x="3868" y="3462"/>
                  </a:lnTo>
                  <a:lnTo>
                    <a:pt x="3879" y="3441"/>
                  </a:lnTo>
                  <a:lnTo>
                    <a:pt x="3893" y="3420"/>
                  </a:lnTo>
                  <a:lnTo>
                    <a:pt x="3908" y="3399"/>
                  </a:lnTo>
                  <a:lnTo>
                    <a:pt x="3925" y="3377"/>
                  </a:lnTo>
                  <a:lnTo>
                    <a:pt x="3945" y="3358"/>
                  </a:lnTo>
                  <a:lnTo>
                    <a:pt x="3981" y="3317"/>
                  </a:lnTo>
                  <a:lnTo>
                    <a:pt x="4020" y="3282"/>
                  </a:lnTo>
                  <a:lnTo>
                    <a:pt x="4056" y="3250"/>
                  </a:lnTo>
                  <a:lnTo>
                    <a:pt x="4087" y="3226"/>
                  </a:lnTo>
                  <a:lnTo>
                    <a:pt x="4129" y="3192"/>
                  </a:lnTo>
                  <a:lnTo>
                    <a:pt x="4173" y="3155"/>
                  </a:lnTo>
                  <a:lnTo>
                    <a:pt x="4218" y="3118"/>
                  </a:lnTo>
                  <a:lnTo>
                    <a:pt x="4264" y="3081"/>
                  </a:lnTo>
                  <a:lnTo>
                    <a:pt x="4308" y="3042"/>
                  </a:lnTo>
                  <a:lnTo>
                    <a:pt x="4352" y="3003"/>
                  </a:lnTo>
                  <a:lnTo>
                    <a:pt x="4394" y="2964"/>
                  </a:lnTo>
                  <a:lnTo>
                    <a:pt x="4435" y="2927"/>
                  </a:lnTo>
                  <a:lnTo>
                    <a:pt x="4516" y="2850"/>
                  </a:lnTo>
                  <a:lnTo>
                    <a:pt x="4577" y="2791"/>
                  </a:lnTo>
                  <a:lnTo>
                    <a:pt x="4623" y="2745"/>
                  </a:lnTo>
                  <a:lnTo>
                    <a:pt x="4660" y="2710"/>
                  </a:lnTo>
                  <a:lnTo>
                    <a:pt x="4689" y="2682"/>
                  </a:lnTo>
                  <a:lnTo>
                    <a:pt x="4714" y="2654"/>
                  </a:lnTo>
                  <a:lnTo>
                    <a:pt x="4737" y="2627"/>
                  </a:lnTo>
                  <a:lnTo>
                    <a:pt x="4766" y="2594"/>
                  </a:lnTo>
                  <a:lnTo>
                    <a:pt x="4808" y="2541"/>
                  </a:lnTo>
                  <a:lnTo>
                    <a:pt x="4850" y="2486"/>
                  </a:lnTo>
                  <a:lnTo>
                    <a:pt x="4889" y="2429"/>
                  </a:lnTo>
                  <a:lnTo>
                    <a:pt x="4927" y="2373"/>
                  </a:lnTo>
                  <a:lnTo>
                    <a:pt x="4962" y="2315"/>
                  </a:lnTo>
                  <a:lnTo>
                    <a:pt x="4992" y="2255"/>
                  </a:lnTo>
                  <a:lnTo>
                    <a:pt x="5008" y="2225"/>
                  </a:lnTo>
                  <a:lnTo>
                    <a:pt x="5021" y="2195"/>
                  </a:lnTo>
                  <a:lnTo>
                    <a:pt x="5035" y="2163"/>
                  </a:lnTo>
                  <a:lnTo>
                    <a:pt x="5048" y="2131"/>
                  </a:lnTo>
                  <a:lnTo>
                    <a:pt x="5067" y="2076"/>
                  </a:lnTo>
                  <a:lnTo>
                    <a:pt x="5081" y="2036"/>
                  </a:lnTo>
                  <a:lnTo>
                    <a:pt x="5089" y="2006"/>
                  </a:lnTo>
                  <a:lnTo>
                    <a:pt x="5094" y="1984"/>
                  </a:lnTo>
                  <a:lnTo>
                    <a:pt x="5098" y="1965"/>
                  </a:lnTo>
                  <a:lnTo>
                    <a:pt x="5098" y="1962"/>
                  </a:lnTo>
                  <a:lnTo>
                    <a:pt x="5110" y="1988"/>
                  </a:lnTo>
                  <a:lnTo>
                    <a:pt x="5121" y="2014"/>
                  </a:lnTo>
                  <a:lnTo>
                    <a:pt x="5133" y="2043"/>
                  </a:lnTo>
                  <a:lnTo>
                    <a:pt x="5146" y="2069"/>
                  </a:lnTo>
                  <a:lnTo>
                    <a:pt x="5152" y="2103"/>
                  </a:lnTo>
                  <a:lnTo>
                    <a:pt x="5158" y="2138"/>
                  </a:lnTo>
                  <a:lnTo>
                    <a:pt x="5163" y="2172"/>
                  </a:lnTo>
                  <a:lnTo>
                    <a:pt x="5169" y="2207"/>
                  </a:lnTo>
                  <a:lnTo>
                    <a:pt x="5169" y="2248"/>
                  </a:lnTo>
                  <a:lnTo>
                    <a:pt x="5167" y="2288"/>
                  </a:lnTo>
                  <a:lnTo>
                    <a:pt x="5163" y="2327"/>
                  </a:lnTo>
                  <a:lnTo>
                    <a:pt x="5158" y="2364"/>
                  </a:lnTo>
                  <a:lnTo>
                    <a:pt x="5150" y="2403"/>
                  </a:lnTo>
                  <a:lnTo>
                    <a:pt x="5139" y="2442"/>
                  </a:lnTo>
                  <a:lnTo>
                    <a:pt x="5121" y="2481"/>
                  </a:lnTo>
                  <a:lnTo>
                    <a:pt x="5102" y="2521"/>
                  </a:lnTo>
                  <a:lnTo>
                    <a:pt x="5073" y="2565"/>
                  </a:lnTo>
                  <a:lnTo>
                    <a:pt x="5042" y="2608"/>
                  </a:lnTo>
                  <a:lnTo>
                    <a:pt x="5012" y="2650"/>
                  </a:lnTo>
                  <a:lnTo>
                    <a:pt x="4981" y="2691"/>
                  </a:lnTo>
                  <a:lnTo>
                    <a:pt x="4948" y="2731"/>
                  </a:lnTo>
                  <a:lnTo>
                    <a:pt x="4915" y="2770"/>
                  </a:lnTo>
                  <a:lnTo>
                    <a:pt x="4881" y="2809"/>
                  </a:lnTo>
                  <a:lnTo>
                    <a:pt x="4846" y="2846"/>
                  </a:lnTo>
                  <a:lnTo>
                    <a:pt x="4812" y="2881"/>
                  </a:lnTo>
                  <a:lnTo>
                    <a:pt x="4775" y="2917"/>
                  </a:lnTo>
                  <a:lnTo>
                    <a:pt x="4739" y="2950"/>
                  </a:lnTo>
                  <a:lnTo>
                    <a:pt x="4702" y="2982"/>
                  </a:lnTo>
                  <a:lnTo>
                    <a:pt x="4666" y="3014"/>
                  </a:lnTo>
                  <a:lnTo>
                    <a:pt x="4627" y="3044"/>
                  </a:lnTo>
                  <a:lnTo>
                    <a:pt x="4589" y="3072"/>
                  </a:lnTo>
                  <a:lnTo>
                    <a:pt x="4552" y="3099"/>
                  </a:lnTo>
                  <a:lnTo>
                    <a:pt x="4485" y="3141"/>
                  </a:lnTo>
                  <a:lnTo>
                    <a:pt x="4419" y="3181"/>
                  </a:lnTo>
                  <a:lnTo>
                    <a:pt x="4356" y="3220"/>
                  </a:lnTo>
                  <a:lnTo>
                    <a:pt x="4291" y="3256"/>
                  </a:lnTo>
                  <a:lnTo>
                    <a:pt x="4225" y="3293"/>
                  </a:lnTo>
                  <a:lnTo>
                    <a:pt x="4160" y="3328"/>
                  </a:lnTo>
                  <a:lnTo>
                    <a:pt x="4093" y="3365"/>
                  </a:lnTo>
                  <a:lnTo>
                    <a:pt x="4025" y="3402"/>
                  </a:lnTo>
                  <a:lnTo>
                    <a:pt x="3968" y="3436"/>
                  </a:lnTo>
                  <a:lnTo>
                    <a:pt x="3925" y="3464"/>
                  </a:lnTo>
                  <a:lnTo>
                    <a:pt x="3889" y="3490"/>
                  </a:lnTo>
                  <a:lnTo>
                    <a:pt x="3850" y="3522"/>
                  </a:lnTo>
                  <a:close/>
                  <a:moveTo>
                    <a:pt x="5110" y="3688"/>
                  </a:moveTo>
                  <a:lnTo>
                    <a:pt x="5115" y="3667"/>
                  </a:lnTo>
                  <a:lnTo>
                    <a:pt x="5123" y="3646"/>
                  </a:lnTo>
                  <a:lnTo>
                    <a:pt x="5135" y="3623"/>
                  </a:lnTo>
                  <a:lnTo>
                    <a:pt x="5148" y="3598"/>
                  </a:lnTo>
                  <a:lnTo>
                    <a:pt x="5165" y="3573"/>
                  </a:lnTo>
                  <a:lnTo>
                    <a:pt x="5183" y="3549"/>
                  </a:lnTo>
                  <a:lnTo>
                    <a:pt x="5202" y="3524"/>
                  </a:lnTo>
                  <a:lnTo>
                    <a:pt x="5223" y="3501"/>
                  </a:lnTo>
                  <a:lnTo>
                    <a:pt x="5265" y="3453"/>
                  </a:lnTo>
                  <a:lnTo>
                    <a:pt x="5308" y="3411"/>
                  </a:lnTo>
                  <a:lnTo>
                    <a:pt x="5348" y="3374"/>
                  </a:lnTo>
                  <a:lnTo>
                    <a:pt x="5381" y="3347"/>
                  </a:lnTo>
                  <a:lnTo>
                    <a:pt x="5435" y="3307"/>
                  </a:lnTo>
                  <a:lnTo>
                    <a:pt x="5479" y="3273"/>
                  </a:lnTo>
                  <a:lnTo>
                    <a:pt x="5515" y="3247"/>
                  </a:lnTo>
                  <a:lnTo>
                    <a:pt x="5548" y="3224"/>
                  </a:lnTo>
                  <a:lnTo>
                    <a:pt x="5585" y="3199"/>
                  </a:lnTo>
                  <a:lnTo>
                    <a:pt x="5629" y="3173"/>
                  </a:lnTo>
                  <a:lnTo>
                    <a:pt x="5683" y="3141"/>
                  </a:lnTo>
                  <a:lnTo>
                    <a:pt x="5752" y="3102"/>
                  </a:lnTo>
                  <a:lnTo>
                    <a:pt x="5836" y="3054"/>
                  </a:lnTo>
                  <a:lnTo>
                    <a:pt x="5921" y="3010"/>
                  </a:lnTo>
                  <a:lnTo>
                    <a:pt x="6006" y="2968"/>
                  </a:lnTo>
                  <a:lnTo>
                    <a:pt x="6090" y="2927"/>
                  </a:lnTo>
                  <a:lnTo>
                    <a:pt x="6175" y="2885"/>
                  </a:lnTo>
                  <a:lnTo>
                    <a:pt x="6259" y="2841"/>
                  </a:lnTo>
                  <a:lnTo>
                    <a:pt x="6300" y="2818"/>
                  </a:lnTo>
                  <a:lnTo>
                    <a:pt x="6342" y="2793"/>
                  </a:lnTo>
                  <a:lnTo>
                    <a:pt x="6382" y="2768"/>
                  </a:lnTo>
                  <a:lnTo>
                    <a:pt x="6425" y="2742"/>
                  </a:lnTo>
                  <a:lnTo>
                    <a:pt x="6477" y="2708"/>
                  </a:lnTo>
                  <a:lnTo>
                    <a:pt x="6538" y="2664"/>
                  </a:lnTo>
                  <a:lnTo>
                    <a:pt x="6571" y="2641"/>
                  </a:lnTo>
                  <a:lnTo>
                    <a:pt x="6602" y="2617"/>
                  </a:lnTo>
                  <a:lnTo>
                    <a:pt x="6628" y="2592"/>
                  </a:lnTo>
                  <a:lnTo>
                    <a:pt x="6652" y="2567"/>
                  </a:lnTo>
                  <a:lnTo>
                    <a:pt x="6648" y="2595"/>
                  </a:lnTo>
                  <a:lnTo>
                    <a:pt x="6640" y="2625"/>
                  </a:lnTo>
                  <a:lnTo>
                    <a:pt x="6632" y="2654"/>
                  </a:lnTo>
                  <a:lnTo>
                    <a:pt x="6621" y="2684"/>
                  </a:lnTo>
                  <a:lnTo>
                    <a:pt x="6609" y="2712"/>
                  </a:lnTo>
                  <a:lnTo>
                    <a:pt x="6594" y="2740"/>
                  </a:lnTo>
                  <a:lnTo>
                    <a:pt x="6578" y="2768"/>
                  </a:lnTo>
                  <a:lnTo>
                    <a:pt x="6563" y="2797"/>
                  </a:lnTo>
                  <a:lnTo>
                    <a:pt x="6544" y="2823"/>
                  </a:lnTo>
                  <a:lnTo>
                    <a:pt x="6525" y="2850"/>
                  </a:lnTo>
                  <a:lnTo>
                    <a:pt x="6505" y="2874"/>
                  </a:lnTo>
                  <a:lnTo>
                    <a:pt x="6484" y="2899"/>
                  </a:lnTo>
                  <a:lnTo>
                    <a:pt x="6463" y="2922"/>
                  </a:lnTo>
                  <a:lnTo>
                    <a:pt x="6440" y="2943"/>
                  </a:lnTo>
                  <a:lnTo>
                    <a:pt x="6417" y="2964"/>
                  </a:lnTo>
                  <a:lnTo>
                    <a:pt x="6394" y="2982"/>
                  </a:lnTo>
                  <a:lnTo>
                    <a:pt x="6367" y="3003"/>
                  </a:lnTo>
                  <a:lnTo>
                    <a:pt x="6338" y="3021"/>
                  </a:lnTo>
                  <a:lnTo>
                    <a:pt x="6311" y="3038"/>
                  </a:lnTo>
                  <a:lnTo>
                    <a:pt x="6282" y="3054"/>
                  </a:lnTo>
                  <a:lnTo>
                    <a:pt x="6223" y="3084"/>
                  </a:lnTo>
                  <a:lnTo>
                    <a:pt x="6161" y="3111"/>
                  </a:lnTo>
                  <a:lnTo>
                    <a:pt x="6057" y="3153"/>
                  </a:lnTo>
                  <a:lnTo>
                    <a:pt x="5954" y="3192"/>
                  </a:lnTo>
                  <a:lnTo>
                    <a:pt x="5848" y="3231"/>
                  </a:lnTo>
                  <a:lnTo>
                    <a:pt x="5742" y="3272"/>
                  </a:lnTo>
                  <a:lnTo>
                    <a:pt x="5690" y="3293"/>
                  </a:lnTo>
                  <a:lnTo>
                    <a:pt x="5636" y="3316"/>
                  </a:lnTo>
                  <a:lnTo>
                    <a:pt x="5585" y="3340"/>
                  </a:lnTo>
                  <a:lnTo>
                    <a:pt x="5533" y="3367"/>
                  </a:lnTo>
                  <a:lnTo>
                    <a:pt x="5481" y="3397"/>
                  </a:lnTo>
                  <a:lnTo>
                    <a:pt x="5427" y="3429"/>
                  </a:lnTo>
                  <a:lnTo>
                    <a:pt x="5375" y="3462"/>
                  </a:lnTo>
                  <a:lnTo>
                    <a:pt x="5323" y="3499"/>
                  </a:lnTo>
                  <a:lnTo>
                    <a:pt x="5269" y="3545"/>
                  </a:lnTo>
                  <a:lnTo>
                    <a:pt x="5215" y="3593"/>
                  </a:lnTo>
                  <a:lnTo>
                    <a:pt x="5163" y="3642"/>
                  </a:lnTo>
                  <a:lnTo>
                    <a:pt x="5110" y="3688"/>
                  </a:lnTo>
                  <a:close/>
                  <a:moveTo>
                    <a:pt x="3616" y="3706"/>
                  </a:moveTo>
                  <a:lnTo>
                    <a:pt x="3620" y="3699"/>
                  </a:lnTo>
                  <a:lnTo>
                    <a:pt x="3629" y="3688"/>
                  </a:lnTo>
                  <a:lnTo>
                    <a:pt x="3641" y="3676"/>
                  </a:lnTo>
                  <a:lnTo>
                    <a:pt x="3658" y="3663"/>
                  </a:lnTo>
                  <a:lnTo>
                    <a:pt x="3691" y="3637"/>
                  </a:lnTo>
                  <a:lnTo>
                    <a:pt x="3716" y="3621"/>
                  </a:lnTo>
                  <a:lnTo>
                    <a:pt x="3829" y="3559"/>
                  </a:lnTo>
                  <a:lnTo>
                    <a:pt x="3943" y="3498"/>
                  </a:lnTo>
                  <a:lnTo>
                    <a:pt x="4056" y="3437"/>
                  </a:lnTo>
                  <a:lnTo>
                    <a:pt x="4170" y="3376"/>
                  </a:lnTo>
                  <a:lnTo>
                    <a:pt x="4283" y="3314"/>
                  </a:lnTo>
                  <a:lnTo>
                    <a:pt x="4396" y="3250"/>
                  </a:lnTo>
                  <a:lnTo>
                    <a:pt x="4452" y="3217"/>
                  </a:lnTo>
                  <a:lnTo>
                    <a:pt x="4506" y="3183"/>
                  </a:lnTo>
                  <a:lnTo>
                    <a:pt x="4562" y="3148"/>
                  </a:lnTo>
                  <a:lnTo>
                    <a:pt x="4616" y="3113"/>
                  </a:lnTo>
                  <a:lnTo>
                    <a:pt x="4654" y="3086"/>
                  </a:lnTo>
                  <a:lnTo>
                    <a:pt x="4691" y="3058"/>
                  </a:lnTo>
                  <a:lnTo>
                    <a:pt x="4729" y="3028"/>
                  </a:lnTo>
                  <a:lnTo>
                    <a:pt x="4766" y="2998"/>
                  </a:lnTo>
                  <a:lnTo>
                    <a:pt x="4802" y="2966"/>
                  </a:lnTo>
                  <a:lnTo>
                    <a:pt x="4839" y="2934"/>
                  </a:lnTo>
                  <a:lnTo>
                    <a:pt x="4873" y="2903"/>
                  </a:lnTo>
                  <a:lnTo>
                    <a:pt x="4908" y="2871"/>
                  </a:lnTo>
                  <a:lnTo>
                    <a:pt x="4927" y="2851"/>
                  </a:lnTo>
                  <a:lnTo>
                    <a:pt x="4946" y="2830"/>
                  </a:lnTo>
                  <a:lnTo>
                    <a:pt x="4965" y="2809"/>
                  </a:lnTo>
                  <a:lnTo>
                    <a:pt x="4985" y="2788"/>
                  </a:lnTo>
                  <a:lnTo>
                    <a:pt x="5019" y="2744"/>
                  </a:lnTo>
                  <a:lnTo>
                    <a:pt x="5052" y="2698"/>
                  </a:lnTo>
                  <a:lnTo>
                    <a:pt x="5077" y="2657"/>
                  </a:lnTo>
                  <a:lnTo>
                    <a:pt x="5102" y="2615"/>
                  </a:lnTo>
                  <a:lnTo>
                    <a:pt x="5125" y="2572"/>
                  </a:lnTo>
                  <a:lnTo>
                    <a:pt x="5148" y="2530"/>
                  </a:lnTo>
                  <a:lnTo>
                    <a:pt x="5152" y="2530"/>
                  </a:lnTo>
                  <a:lnTo>
                    <a:pt x="5156" y="2530"/>
                  </a:lnTo>
                  <a:lnTo>
                    <a:pt x="5154" y="2588"/>
                  </a:lnTo>
                  <a:lnTo>
                    <a:pt x="5154" y="2648"/>
                  </a:lnTo>
                  <a:lnTo>
                    <a:pt x="5152" y="2678"/>
                  </a:lnTo>
                  <a:lnTo>
                    <a:pt x="5150" y="2708"/>
                  </a:lnTo>
                  <a:lnTo>
                    <a:pt x="5144" y="2740"/>
                  </a:lnTo>
                  <a:lnTo>
                    <a:pt x="5139" y="2770"/>
                  </a:lnTo>
                  <a:lnTo>
                    <a:pt x="5131" y="2802"/>
                  </a:lnTo>
                  <a:lnTo>
                    <a:pt x="5121" y="2832"/>
                  </a:lnTo>
                  <a:lnTo>
                    <a:pt x="5112" y="2864"/>
                  </a:lnTo>
                  <a:lnTo>
                    <a:pt x="5098" y="2894"/>
                  </a:lnTo>
                  <a:lnTo>
                    <a:pt x="5085" y="2922"/>
                  </a:lnTo>
                  <a:lnTo>
                    <a:pt x="5069" y="2952"/>
                  </a:lnTo>
                  <a:lnTo>
                    <a:pt x="5052" y="2982"/>
                  </a:lnTo>
                  <a:lnTo>
                    <a:pt x="5033" y="3012"/>
                  </a:lnTo>
                  <a:lnTo>
                    <a:pt x="5014" y="3040"/>
                  </a:lnTo>
                  <a:lnTo>
                    <a:pt x="4992" y="3068"/>
                  </a:lnTo>
                  <a:lnTo>
                    <a:pt x="4971" y="3095"/>
                  </a:lnTo>
                  <a:lnTo>
                    <a:pt x="4948" y="3118"/>
                  </a:lnTo>
                  <a:lnTo>
                    <a:pt x="4904" y="3157"/>
                  </a:lnTo>
                  <a:lnTo>
                    <a:pt x="4856" y="3194"/>
                  </a:lnTo>
                  <a:lnTo>
                    <a:pt x="4810" y="3231"/>
                  </a:lnTo>
                  <a:lnTo>
                    <a:pt x="4760" y="3268"/>
                  </a:lnTo>
                  <a:lnTo>
                    <a:pt x="4712" y="3302"/>
                  </a:lnTo>
                  <a:lnTo>
                    <a:pt x="4662" y="3337"/>
                  </a:lnTo>
                  <a:lnTo>
                    <a:pt x="4612" y="3370"/>
                  </a:lnTo>
                  <a:lnTo>
                    <a:pt x="4562" y="3404"/>
                  </a:lnTo>
                  <a:lnTo>
                    <a:pt x="4514" y="3436"/>
                  </a:lnTo>
                  <a:lnTo>
                    <a:pt x="4469" y="3464"/>
                  </a:lnTo>
                  <a:lnTo>
                    <a:pt x="4429" y="3487"/>
                  </a:lnTo>
                  <a:lnTo>
                    <a:pt x="4393" y="3508"/>
                  </a:lnTo>
                  <a:lnTo>
                    <a:pt x="4335" y="3536"/>
                  </a:lnTo>
                  <a:lnTo>
                    <a:pt x="4298" y="3552"/>
                  </a:lnTo>
                  <a:lnTo>
                    <a:pt x="4233" y="3577"/>
                  </a:lnTo>
                  <a:lnTo>
                    <a:pt x="4168" y="3600"/>
                  </a:lnTo>
                  <a:lnTo>
                    <a:pt x="4102" y="3621"/>
                  </a:lnTo>
                  <a:lnTo>
                    <a:pt x="4035" y="3641"/>
                  </a:lnTo>
                  <a:lnTo>
                    <a:pt x="3983" y="3653"/>
                  </a:lnTo>
                  <a:lnTo>
                    <a:pt x="3929" y="3663"/>
                  </a:lnTo>
                  <a:lnTo>
                    <a:pt x="3877" y="3674"/>
                  </a:lnTo>
                  <a:lnTo>
                    <a:pt x="3825" y="3681"/>
                  </a:lnTo>
                  <a:lnTo>
                    <a:pt x="3774" y="3688"/>
                  </a:lnTo>
                  <a:lnTo>
                    <a:pt x="3722" y="3695"/>
                  </a:lnTo>
                  <a:lnTo>
                    <a:pt x="3668" y="3701"/>
                  </a:lnTo>
                  <a:lnTo>
                    <a:pt x="3616" y="3706"/>
                  </a:lnTo>
                  <a:close/>
                  <a:moveTo>
                    <a:pt x="5256" y="3785"/>
                  </a:moveTo>
                  <a:lnTo>
                    <a:pt x="5260" y="3761"/>
                  </a:lnTo>
                  <a:lnTo>
                    <a:pt x="5267" y="3736"/>
                  </a:lnTo>
                  <a:lnTo>
                    <a:pt x="5275" y="3711"/>
                  </a:lnTo>
                  <a:lnTo>
                    <a:pt x="5287" y="3688"/>
                  </a:lnTo>
                  <a:lnTo>
                    <a:pt x="5298" y="3665"/>
                  </a:lnTo>
                  <a:lnTo>
                    <a:pt x="5312" y="3642"/>
                  </a:lnTo>
                  <a:lnTo>
                    <a:pt x="5327" y="3619"/>
                  </a:lnTo>
                  <a:lnTo>
                    <a:pt x="5342" y="3598"/>
                  </a:lnTo>
                  <a:lnTo>
                    <a:pt x="5362" y="3577"/>
                  </a:lnTo>
                  <a:lnTo>
                    <a:pt x="5381" y="3558"/>
                  </a:lnTo>
                  <a:lnTo>
                    <a:pt x="5402" y="3538"/>
                  </a:lnTo>
                  <a:lnTo>
                    <a:pt x="5425" y="3519"/>
                  </a:lnTo>
                  <a:lnTo>
                    <a:pt x="5448" y="3501"/>
                  </a:lnTo>
                  <a:lnTo>
                    <a:pt x="5473" y="3485"/>
                  </a:lnTo>
                  <a:lnTo>
                    <a:pt x="5500" y="3469"/>
                  </a:lnTo>
                  <a:lnTo>
                    <a:pt x="5527" y="3455"/>
                  </a:lnTo>
                  <a:lnTo>
                    <a:pt x="5602" y="3420"/>
                  </a:lnTo>
                  <a:lnTo>
                    <a:pt x="5677" y="3388"/>
                  </a:lnTo>
                  <a:lnTo>
                    <a:pt x="5754" y="3358"/>
                  </a:lnTo>
                  <a:lnTo>
                    <a:pt x="5829" y="3330"/>
                  </a:lnTo>
                  <a:lnTo>
                    <a:pt x="5904" y="3302"/>
                  </a:lnTo>
                  <a:lnTo>
                    <a:pt x="5973" y="3277"/>
                  </a:lnTo>
                  <a:lnTo>
                    <a:pt x="6040" y="3254"/>
                  </a:lnTo>
                  <a:lnTo>
                    <a:pt x="6102" y="3231"/>
                  </a:lnTo>
                  <a:lnTo>
                    <a:pt x="6161" y="3206"/>
                  </a:lnTo>
                  <a:lnTo>
                    <a:pt x="6221" y="3180"/>
                  </a:lnTo>
                  <a:lnTo>
                    <a:pt x="6275" y="3151"/>
                  </a:lnTo>
                  <a:lnTo>
                    <a:pt x="6329" y="3121"/>
                  </a:lnTo>
                  <a:lnTo>
                    <a:pt x="6380" y="3090"/>
                  </a:lnTo>
                  <a:lnTo>
                    <a:pt x="6429" y="3054"/>
                  </a:lnTo>
                  <a:lnTo>
                    <a:pt x="6478" y="3017"/>
                  </a:lnTo>
                  <a:lnTo>
                    <a:pt x="6527" y="2977"/>
                  </a:lnTo>
                  <a:lnTo>
                    <a:pt x="6553" y="2948"/>
                  </a:lnTo>
                  <a:lnTo>
                    <a:pt x="6580" y="2918"/>
                  </a:lnTo>
                  <a:lnTo>
                    <a:pt x="6603" y="2887"/>
                  </a:lnTo>
                  <a:lnTo>
                    <a:pt x="6625" y="2855"/>
                  </a:lnTo>
                  <a:lnTo>
                    <a:pt x="6627" y="2855"/>
                  </a:lnTo>
                  <a:lnTo>
                    <a:pt x="6630" y="2857"/>
                  </a:lnTo>
                  <a:lnTo>
                    <a:pt x="6625" y="2895"/>
                  </a:lnTo>
                  <a:lnTo>
                    <a:pt x="6619" y="2934"/>
                  </a:lnTo>
                  <a:lnTo>
                    <a:pt x="6613" y="2973"/>
                  </a:lnTo>
                  <a:lnTo>
                    <a:pt x="6605" y="3012"/>
                  </a:lnTo>
                  <a:lnTo>
                    <a:pt x="6594" y="3049"/>
                  </a:lnTo>
                  <a:lnTo>
                    <a:pt x="6580" y="3088"/>
                  </a:lnTo>
                  <a:lnTo>
                    <a:pt x="6565" y="3125"/>
                  </a:lnTo>
                  <a:lnTo>
                    <a:pt x="6544" y="3162"/>
                  </a:lnTo>
                  <a:lnTo>
                    <a:pt x="6534" y="3178"/>
                  </a:lnTo>
                  <a:lnTo>
                    <a:pt x="6523" y="3194"/>
                  </a:lnTo>
                  <a:lnTo>
                    <a:pt x="6507" y="3210"/>
                  </a:lnTo>
                  <a:lnTo>
                    <a:pt x="6492" y="3227"/>
                  </a:lnTo>
                  <a:lnTo>
                    <a:pt x="6457" y="3259"/>
                  </a:lnTo>
                  <a:lnTo>
                    <a:pt x="6419" y="3293"/>
                  </a:lnTo>
                  <a:lnTo>
                    <a:pt x="6377" y="3323"/>
                  </a:lnTo>
                  <a:lnTo>
                    <a:pt x="6336" y="3349"/>
                  </a:lnTo>
                  <a:lnTo>
                    <a:pt x="6315" y="3360"/>
                  </a:lnTo>
                  <a:lnTo>
                    <a:pt x="6296" y="3370"/>
                  </a:lnTo>
                  <a:lnTo>
                    <a:pt x="6277" y="3379"/>
                  </a:lnTo>
                  <a:lnTo>
                    <a:pt x="6259" y="3386"/>
                  </a:lnTo>
                  <a:lnTo>
                    <a:pt x="6217" y="3402"/>
                  </a:lnTo>
                  <a:lnTo>
                    <a:pt x="6175" y="3416"/>
                  </a:lnTo>
                  <a:lnTo>
                    <a:pt x="6132" y="3430"/>
                  </a:lnTo>
                  <a:lnTo>
                    <a:pt x="6090" y="3443"/>
                  </a:lnTo>
                  <a:lnTo>
                    <a:pt x="6004" y="3466"/>
                  </a:lnTo>
                  <a:lnTo>
                    <a:pt x="5917" y="3487"/>
                  </a:lnTo>
                  <a:lnTo>
                    <a:pt x="5831" y="3508"/>
                  </a:lnTo>
                  <a:lnTo>
                    <a:pt x="5746" y="3528"/>
                  </a:lnTo>
                  <a:lnTo>
                    <a:pt x="5660" y="3550"/>
                  </a:lnTo>
                  <a:lnTo>
                    <a:pt x="5575" y="3573"/>
                  </a:lnTo>
                  <a:lnTo>
                    <a:pt x="5548" y="3582"/>
                  </a:lnTo>
                  <a:lnTo>
                    <a:pt x="5523" y="3591"/>
                  </a:lnTo>
                  <a:lnTo>
                    <a:pt x="5500" y="3600"/>
                  </a:lnTo>
                  <a:lnTo>
                    <a:pt x="5479" y="3609"/>
                  </a:lnTo>
                  <a:lnTo>
                    <a:pt x="5458" y="3619"/>
                  </a:lnTo>
                  <a:lnTo>
                    <a:pt x="5436" y="3630"/>
                  </a:lnTo>
                  <a:lnTo>
                    <a:pt x="5419" y="3642"/>
                  </a:lnTo>
                  <a:lnTo>
                    <a:pt x="5400" y="3655"/>
                  </a:lnTo>
                  <a:lnTo>
                    <a:pt x="5363" y="3681"/>
                  </a:lnTo>
                  <a:lnTo>
                    <a:pt x="5329" y="3711"/>
                  </a:lnTo>
                  <a:lnTo>
                    <a:pt x="5292" y="3746"/>
                  </a:lnTo>
                  <a:lnTo>
                    <a:pt x="5256" y="3785"/>
                  </a:lnTo>
                  <a:close/>
                  <a:moveTo>
                    <a:pt x="4883" y="3785"/>
                  </a:moveTo>
                  <a:lnTo>
                    <a:pt x="4887" y="3762"/>
                  </a:lnTo>
                  <a:lnTo>
                    <a:pt x="4891" y="3738"/>
                  </a:lnTo>
                  <a:lnTo>
                    <a:pt x="4896" y="3715"/>
                  </a:lnTo>
                  <a:lnTo>
                    <a:pt x="4902" y="3690"/>
                  </a:lnTo>
                  <a:lnTo>
                    <a:pt x="4910" y="3665"/>
                  </a:lnTo>
                  <a:lnTo>
                    <a:pt x="4919" y="3642"/>
                  </a:lnTo>
                  <a:lnTo>
                    <a:pt x="4931" y="3618"/>
                  </a:lnTo>
                  <a:lnTo>
                    <a:pt x="4942" y="3593"/>
                  </a:lnTo>
                  <a:lnTo>
                    <a:pt x="4967" y="3547"/>
                  </a:lnTo>
                  <a:lnTo>
                    <a:pt x="4994" y="3503"/>
                  </a:lnTo>
                  <a:lnTo>
                    <a:pt x="5023" y="3460"/>
                  </a:lnTo>
                  <a:lnTo>
                    <a:pt x="5052" y="3423"/>
                  </a:lnTo>
                  <a:lnTo>
                    <a:pt x="5085" y="3388"/>
                  </a:lnTo>
                  <a:lnTo>
                    <a:pt x="5117" y="3355"/>
                  </a:lnTo>
                  <a:lnTo>
                    <a:pt x="5150" y="3319"/>
                  </a:lnTo>
                  <a:lnTo>
                    <a:pt x="5185" y="3287"/>
                  </a:lnTo>
                  <a:lnTo>
                    <a:pt x="5256" y="3224"/>
                  </a:lnTo>
                  <a:lnTo>
                    <a:pt x="5331" y="3162"/>
                  </a:lnTo>
                  <a:lnTo>
                    <a:pt x="5406" y="3102"/>
                  </a:lnTo>
                  <a:lnTo>
                    <a:pt x="5483" y="3044"/>
                  </a:lnTo>
                  <a:lnTo>
                    <a:pt x="5561" y="2986"/>
                  </a:lnTo>
                  <a:lnTo>
                    <a:pt x="5638" y="2927"/>
                  </a:lnTo>
                  <a:lnTo>
                    <a:pt x="5644" y="2924"/>
                  </a:lnTo>
                  <a:lnTo>
                    <a:pt x="5656" y="2913"/>
                  </a:lnTo>
                  <a:lnTo>
                    <a:pt x="5686" y="2890"/>
                  </a:lnTo>
                  <a:lnTo>
                    <a:pt x="5742" y="2850"/>
                  </a:lnTo>
                  <a:lnTo>
                    <a:pt x="5834" y="2781"/>
                  </a:lnTo>
                  <a:lnTo>
                    <a:pt x="5969" y="2680"/>
                  </a:lnTo>
                  <a:lnTo>
                    <a:pt x="6159" y="2541"/>
                  </a:lnTo>
                  <a:lnTo>
                    <a:pt x="6411" y="2353"/>
                  </a:lnTo>
                  <a:lnTo>
                    <a:pt x="6571" y="2210"/>
                  </a:lnTo>
                  <a:lnTo>
                    <a:pt x="6655" y="2136"/>
                  </a:lnTo>
                  <a:lnTo>
                    <a:pt x="6688" y="2108"/>
                  </a:lnTo>
                  <a:lnTo>
                    <a:pt x="6700" y="2101"/>
                  </a:lnTo>
                  <a:lnTo>
                    <a:pt x="6696" y="2133"/>
                  </a:lnTo>
                  <a:lnTo>
                    <a:pt x="6692" y="2165"/>
                  </a:lnTo>
                  <a:lnTo>
                    <a:pt x="6688" y="2198"/>
                  </a:lnTo>
                  <a:lnTo>
                    <a:pt x="6680" y="2232"/>
                  </a:lnTo>
                  <a:lnTo>
                    <a:pt x="6673" y="2265"/>
                  </a:lnTo>
                  <a:lnTo>
                    <a:pt x="6663" y="2299"/>
                  </a:lnTo>
                  <a:lnTo>
                    <a:pt x="6652" y="2332"/>
                  </a:lnTo>
                  <a:lnTo>
                    <a:pt x="6640" y="2366"/>
                  </a:lnTo>
                  <a:lnTo>
                    <a:pt x="6625" y="2399"/>
                  </a:lnTo>
                  <a:lnTo>
                    <a:pt x="6609" y="2431"/>
                  </a:lnTo>
                  <a:lnTo>
                    <a:pt x="6594" y="2463"/>
                  </a:lnTo>
                  <a:lnTo>
                    <a:pt x="6575" y="2493"/>
                  </a:lnTo>
                  <a:lnTo>
                    <a:pt x="6555" y="2521"/>
                  </a:lnTo>
                  <a:lnTo>
                    <a:pt x="6534" y="2548"/>
                  </a:lnTo>
                  <a:lnTo>
                    <a:pt x="6511" y="2572"/>
                  </a:lnTo>
                  <a:lnTo>
                    <a:pt x="6486" y="2597"/>
                  </a:lnTo>
                  <a:lnTo>
                    <a:pt x="6452" y="2625"/>
                  </a:lnTo>
                  <a:lnTo>
                    <a:pt x="6417" y="2654"/>
                  </a:lnTo>
                  <a:lnTo>
                    <a:pt x="6382" y="2682"/>
                  </a:lnTo>
                  <a:lnTo>
                    <a:pt x="6346" y="2708"/>
                  </a:lnTo>
                  <a:lnTo>
                    <a:pt x="6273" y="2758"/>
                  </a:lnTo>
                  <a:lnTo>
                    <a:pt x="6198" y="2805"/>
                  </a:lnTo>
                  <a:lnTo>
                    <a:pt x="6121" y="2851"/>
                  </a:lnTo>
                  <a:lnTo>
                    <a:pt x="6044" y="2895"/>
                  </a:lnTo>
                  <a:lnTo>
                    <a:pt x="5965" y="2936"/>
                  </a:lnTo>
                  <a:lnTo>
                    <a:pt x="5886" y="2978"/>
                  </a:lnTo>
                  <a:lnTo>
                    <a:pt x="5806" y="3019"/>
                  </a:lnTo>
                  <a:lnTo>
                    <a:pt x="5727" y="3061"/>
                  </a:lnTo>
                  <a:lnTo>
                    <a:pt x="5650" y="3104"/>
                  </a:lnTo>
                  <a:lnTo>
                    <a:pt x="5571" y="3148"/>
                  </a:lnTo>
                  <a:lnTo>
                    <a:pt x="5496" y="3194"/>
                  </a:lnTo>
                  <a:lnTo>
                    <a:pt x="5421" y="3242"/>
                  </a:lnTo>
                  <a:lnTo>
                    <a:pt x="5385" y="3266"/>
                  </a:lnTo>
                  <a:lnTo>
                    <a:pt x="5348" y="3293"/>
                  </a:lnTo>
                  <a:lnTo>
                    <a:pt x="5312" y="3319"/>
                  </a:lnTo>
                  <a:lnTo>
                    <a:pt x="5277" y="3347"/>
                  </a:lnTo>
                  <a:lnTo>
                    <a:pt x="5231" y="3385"/>
                  </a:lnTo>
                  <a:lnTo>
                    <a:pt x="5187" y="3422"/>
                  </a:lnTo>
                  <a:lnTo>
                    <a:pt x="5144" y="3459"/>
                  </a:lnTo>
                  <a:lnTo>
                    <a:pt x="5102" y="3498"/>
                  </a:lnTo>
                  <a:lnTo>
                    <a:pt x="5062" y="3538"/>
                  </a:lnTo>
                  <a:lnTo>
                    <a:pt x="5023" y="3579"/>
                  </a:lnTo>
                  <a:lnTo>
                    <a:pt x="4987" y="3623"/>
                  </a:lnTo>
                  <a:lnTo>
                    <a:pt x="4952" y="3669"/>
                  </a:lnTo>
                  <a:lnTo>
                    <a:pt x="4933" y="3701"/>
                  </a:lnTo>
                  <a:lnTo>
                    <a:pt x="4915" y="3729"/>
                  </a:lnTo>
                  <a:lnTo>
                    <a:pt x="4900" y="3757"/>
                  </a:lnTo>
                  <a:lnTo>
                    <a:pt x="4883" y="3785"/>
                  </a:lnTo>
                  <a:close/>
                  <a:moveTo>
                    <a:pt x="4081" y="3847"/>
                  </a:moveTo>
                  <a:lnTo>
                    <a:pt x="4010" y="3842"/>
                  </a:lnTo>
                  <a:lnTo>
                    <a:pt x="3939" y="3835"/>
                  </a:lnTo>
                  <a:lnTo>
                    <a:pt x="3870" y="3828"/>
                  </a:lnTo>
                  <a:lnTo>
                    <a:pt x="3799" y="3819"/>
                  </a:lnTo>
                  <a:lnTo>
                    <a:pt x="3727" y="3814"/>
                  </a:lnTo>
                  <a:lnTo>
                    <a:pt x="3656" y="3808"/>
                  </a:lnTo>
                  <a:lnTo>
                    <a:pt x="3620" y="3808"/>
                  </a:lnTo>
                  <a:lnTo>
                    <a:pt x="3581" y="3808"/>
                  </a:lnTo>
                  <a:lnTo>
                    <a:pt x="3545" y="3810"/>
                  </a:lnTo>
                  <a:lnTo>
                    <a:pt x="3504" y="3812"/>
                  </a:lnTo>
                  <a:lnTo>
                    <a:pt x="3522" y="3796"/>
                  </a:lnTo>
                  <a:lnTo>
                    <a:pt x="3539" y="3782"/>
                  </a:lnTo>
                  <a:lnTo>
                    <a:pt x="3554" y="3771"/>
                  </a:lnTo>
                  <a:lnTo>
                    <a:pt x="3570" y="3762"/>
                  </a:lnTo>
                  <a:lnTo>
                    <a:pt x="3585" y="3755"/>
                  </a:lnTo>
                  <a:lnTo>
                    <a:pt x="3602" y="3750"/>
                  </a:lnTo>
                  <a:lnTo>
                    <a:pt x="3620" y="3745"/>
                  </a:lnTo>
                  <a:lnTo>
                    <a:pt x="3639" y="3741"/>
                  </a:lnTo>
                  <a:lnTo>
                    <a:pt x="3691" y="3732"/>
                  </a:lnTo>
                  <a:lnTo>
                    <a:pt x="3743" y="3725"/>
                  </a:lnTo>
                  <a:lnTo>
                    <a:pt x="3795" y="3718"/>
                  </a:lnTo>
                  <a:lnTo>
                    <a:pt x="3849" y="3711"/>
                  </a:lnTo>
                  <a:lnTo>
                    <a:pt x="3900" y="3704"/>
                  </a:lnTo>
                  <a:lnTo>
                    <a:pt x="3954" y="3697"/>
                  </a:lnTo>
                  <a:lnTo>
                    <a:pt x="4008" y="3686"/>
                  </a:lnTo>
                  <a:lnTo>
                    <a:pt x="4064" y="3674"/>
                  </a:lnTo>
                  <a:lnTo>
                    <a:pt x="4156" y="3649"/>
                  </a:lnTo>
                  <a:lnTo>
                    <a:pt x="4220" y="3630"/>
                  </a:lnTo>
                  <a:lnTo>
                    <a:pt x="4246" y="3621"/>
                  </a:lnTo>
                  <a:lnTo>
                    <a:pt x="4270" y="3614"/>
                  </a:lnTo>
                  <a:lnTo>
                    <a:pt x="4291" y="3603"/>
                  </a:lnTo>
                  <a:lnTo>
                    <a:pt x="4314" y="3595"/>
                  </a:lnTo>
                  <a:lnTo>
                    <a:pt x="4387" y="3558"/>
                  </a:lnTo>
                  <a:lnTo>
                    <a:pt x="4454" y="3522"/>
                  </a:lnTo>
                  <a:lnTo>
                    <a:pt x="4519" y="3483"/>
                  </a:lnTo>
                  <a:lnTo>
                    <a:pt x="4583" y="3443"/>
                  </a:lnTo>
                  <a:lnTo>
                    <a:pt x="4644" y="3400"/>
                  </a:lnTo>
                  <a:lnTo>
                    <a:pt x="4708" y="3356"/>
                  </a:lnTo>
                  <a:lnTo>
                    <a:pt x="4769" y="3309"/>
                  </a:lnTo>
                  <a:lnTo>
                    <a:pt x="4835" y="3261"/>
                  </a:lnTo>
                  <a:lnTo>
                    <a:pt x="4871" y="3231"/>
                  </a:lnTo>
                  <a:lnTo>
                    <a:pt x="4914" y="3196"/>
                  </a:lnTo>
                  <a:lnTo>
                    <a:pt x="4954" y="3159"/>
                  </a:lnTo>
                  <a:lnTo>
                    <a:pt x="4990" y="3127"/>
                  </a:lnTo>
                  <a:lnTo>
                    <a:pt x="4971" y="3180"/>
                  </a:lnTo>
                  <a:lnTo>
                    <a:pt x="4948" y="3229"/>
                  </a:lnTo>
                  <a:lnTo>
                    <a:pt x="4927" y="3277"/>
                  </a:lnTo>
                  <a:lnTo>
                    <a:pt x="4904" y="3321"/>
                  </a:lnTo>
                  <a:lnTo>
                    <a:pt x="4879" y="3365"/>
                  </a:lnTo>
                  <a:lnTo>
                    <a:pt x="4852" y="3406"/>
                  </a:lnTo>
                  <a:lnTo>
                    <a:pt x="4825" y="3446"/>
                  </a:lnTo>
                  <a:lnTo>
                    <a:pt x="4796" y="3483"/>
                  </a:lnTo>
                  <a:lnTo>
                    <a:pt x="4766" y="3520"/>
                  </a:lnTo>
                  <a:lnTo>
                    <a:pt x="4731" y="3556"/>
                  </a:lnTo>
                  <a:lnTo>
                    <a:pt x="4696" y="3589"/>
                  </a:lnTo>
                  <a:lnTo>
                    <a:pt x="4658" y="3623"/>
                  </a:lnTo>
                  <a:lnTo>
                    <a:pt x="4616" y="3655"/>
                  </a:lnTo>
                  <a:lnTo>
                    <a:pt x="4571" y="3686"/>
                  </a:lnTo>
                  <a:lnTo>
                    <a:pt x="4525" y="3718"/>
                  </a:lnTo>
                  <a:lnTo>
                    <a:pt x="4473" y="3748"/>
                  </a:lnTo>
                  <a:lnTo>
                    <a:pt x="4454" y="3759"/>
                  </a:lnTo>
                  <a:lnTo>
                    <a:pt x="4433" y="3769"/>
                  </a:lnTo>
                  <a:lnTo>
                    <a:pt x="4410" y="3778"/>
                  </a:lnTo>
                  <a:lnTo>
                    <a:pt x="4387" y="3789"/>
                  </a:lnTo>
                  <a:lnTo>
                    <a:pt x="4335" y="3806"/>
                  </a:lnTo>
                  <a:lnTo>
                    <a:pt x="4281" y="3821"/>
                  </a:lnTo>
                  <a:lnTo>
                    <a:pt x="4227" y="3833"/>
                  </a:lnTo>
                  <a:lnTo>
                    <a:pt x="4175" y="3842"/>
                  </a:lnTo>
                  <a:lnTo>
                    <a:pt x="4150" y="3845"/>
                  </a:lnTo>
                  <a:lnTo>
                    <a:pt x="4125" y="3847"/>
                  </a:lnTo>
                  <a:lnTo>
                    <a:pt x="4102" y="3847"/>
                  </a:lnTo>
                  <a:lnTo>
                    <a:pt x="4081" y="3847"/>
                  </a:lnTo>
                  <a:close/>
                  <a:moveTo>
                    <a:pt x="5415" y="3877"/>
                  </a:moveTo>
                  <a:lnTo>
                    <a:pt x="5419" y="3865"/>
                  </a:lnTo>
                  <a:lnTo>
                    <a:pt x="5425" y="3851"/>
                  </a:lnTo>
                  <a:lnTo>
                    <a:pt x="5433" y="3836"/>
                  </a:lnTo>
                  <a:lnTo>
                    <a:pt x="5440" y="3822"/>
                  </a:lnTo>
                  <a:lnTo>
                    <a:pt x="5461" y="3794"/>
                  </a:lnTo>
                  <a:lnTo>
                    <a:pt x="5486" y="3768"/>
                  </a:lnTo>
                  <a:lnTo>
                    <a:pt x="5513" y="3741"/>
                  </a:lnTo>
                  <a:lnTo>
                    <a:pt x="5540" y="3718"/>
                  </a:lnTo>
                  <a:lnTo>
                    <a:pt x="5567" y="3697"/>
                  </a:lnTo>
                  <a:lnTo>
                    <a:pt x="5592" y="3678"/>
                  </a:lnTo>
                  <a:lnTo>
                    <a:pt x="5623" y="3656"/>
                  </a:lnTo>
                  <a:lnTo>
                    <a:pt x="5656" y="3637"/>
                  </a:lnTo>
                  <a:lnTo>
                    <a:pt x="5690" y="3618"/>
                  </a:lnTo>
                  <a:lnTo>
                    <a:pt x="5725" y="3602"/>
                  </a:lnTo>
                  <a:lnTo>
                    <a:pt x="5759" y="3588"/>
                  </a:lnTo>
                  <a:lnTo>
                    <a:pt x="5796" y="3575"/>
                  </a:lnTo>
                  <a:lnTo>
                    <a:pt x="5833" y="3565"/>
                  </a:lnTo>
                  <a:lnTo>
                    <a:pt x="5871" y="3556"/>
                  </a:lnTo>
                  <a:lnTo>
                    <a:pt x="5938" y="3543"/>
                  </a:lnTo>
                  <a:lnTo>
                    <a:pt x="6004" y="3533"/>
                  </a:lnTo>
                  <a:lnTo>
                    <a:pt x="6036" y="3526"/>
                  </a:lnTo>
                  <a:lnTo>
                    <a:pt x="6071" y="3517"/>
                  </a:lnTo>
                  <a:lnTo>
                    <a:pt x="6107" y="3506"/>
                  </a:lnTo>
                  <a:lnTo>
                    <a:pt x="6148" y="3494"/>
                  </a:lnTo>
                  <a:lnTo>
                    <a:pt x="6192" y="3476"/>
                  </a:lnTo>
                  <a:lnTo>
                    <a:pt x="6240" y="3457"/>
                  </a:lnTo>
                  <a:lnTo>
                    <a:pt x="6290" y="3434"/>
                  </a:lnTo>
                  <a:lnTo>
                    <a:pt x="6344" y="3409"/>
                  </a:lnTo>
                  <a:lnTo>
                    <a:pt x="6396" y="3383"/>
                  </a:lnTo>
                  <a:lnTo>
                    <a:pt x="6448" y="3355"/>
                  </a:lnTo>
                  <a:lnTo>
                    <a:pt x="6496" y="3326"/>
                  </a:lnTo>
                  <a:lnTo>
                    <a:pt x="6540" y="3296"/>
                  </a:lnTo>
                  <a:lnTo>
                    <a:pt x="6532" y="3323"/>
                  </a:lnTo>
                  <a:lnTo>
                    <a:pt x="6523" y="3351"/>
                  </a:lnTo>
                  <a:lnTo>
                    <a:pt x="6513" y="3379"/>
                  </a:lnTo>
                  <a:lnTo>
                    <a:pt x="6502" y="3406"/>
                  </a:lnTo>
                  <a:lnTo>
                    <a:pt x="6482" y="3436"/>
                  </a:lnTo>
                  <a:lnTo>
                    <a:pt x="6463" y="3462"/>
                  </a:lnTo>
                  <a:lnTo>
                    <a:pt x="6444" y="3489"/>
                  </a:lnTo>
                  <a:lnTo>
                    <a:pt x="6425" y="3513"/>
                  </a:lnTo>
                  <a:lnTo>
                    <a:pt x="6402" y="3536"/>
                  </a:lnTo>
                  <a:lnTo>
                    <a:pt x="6379" y="3559"/>
                  </a:lnTo>
                  <a:lnTo>
                    <a:pt x="6354" y="3582"/>
                  </a:lnTo>
                  <a:lnTo>
                    <a:pt x="6329" y="3605"/>
                  </a:lnTo>
                  <a:lnTo>
                    <a:pt x="6307" y="3619"/>
                  </a:lnTo>
                  <a:lnTo>
                    <a:pt x="6288" y="3633"/>
                  </a:lnTo>
                  <a:lnTo>
                    <a:pt x="6267" y="3646"/>
                  </a:lnTo>
                  <a:lnTo>
                    <a:pt x="6244" y="3658"/>
                  </a:lnTo>
                  <a:lnTo>
                    <a:pt x="6223" y="3669"/>
                  </a:lnTo>
                  <a:lnTo>
                    <a:pt x="6200" y="3679"/>
                  </a:lnTo>
                  <a:lnTo>
                    <a:pt x="6177" y="3688"/>
                  </a:lnTo>
                  <a:lnTo>
                    <a:pt x="6154" y="3697"/>
                  </a:lnTo>
                  <a:lnTo>
                    <a:pt x="6106" y="3713"/>
                  </a:lnTo>
                  <a:lnTo>
                    <a:pt x="6056" y="3727"/>
                  </a:lnTo>
                  <a:lnTo>
                    <a:pt x="6006" y="3738"/>
                  </a:lnTo>
                  <a:lnTo>
                    <a:pt x="5957" y="3748"/>
                  </a:lnTo>
                  <a:lnTo>
                    <a:pt x="5888" y="3761"/>
                  </a:lnTo>
                  <a:lnTo>
                    <a:pt x="5819" y="3773"/>
                  </a:lnTo>
                  <a:lnTo>
                    <a:pt x="5748" y="3784"/>
                  </a:lnTo>
                  <a:lnTo>
                    <a:pt x="5677" y="3798"/>
                  </a:lnTo>
                  <a:lnTo>
                    <a:pt x="5608" y="3812"/>
                  </a:lnTo>
                  <a:lnTo>
                    <a:pt x="5540" y="3829"/>
                  </a:lnTo>
                  <a:lnTo>
                    <a:pt x="5508" y="3840"/>
                  </a:lnTo>
                  <a:lnTo>
                    <a:pt x="5475" y="3851"/>
                  </a:lnTo>
                  <a:lnTo>
                    <a:pt x="5444" y="3865"/>
                  </a:lnTo>
                  <a:lnTo>
                    <a:pt x="5415" y="3877"/>
                  </a:lnTo>
                  <a:close/>
                  <a:moveTo>
                    <a:pt x="3420" y="3928"/>
                  </a:moveTo>
                  <a:lnTo>
                    <a:pt x="3397" y="3925"/>
                  </a:lnTo>
                  <a:lnTo>
                    <a:pt x="3374" y="3921"/>
                  </a:lnTo>
                  <a:lnTo>
                    <a:pt x="3353" y="3919"/>
                  </a:lnTo>
                  <a:lnTo>
                    <a:pt x="3329" y="3921"/>
                  </a:lnTo>
                  <a:lnTo>
                    <a:pt x="3341" y="3909"/>
                  </a:lnTo>
                  <a:lnTo>
                    <a:pt x="3358" y="3897"/>
                  </a:lnTo>
                  <a:lnTo>
                    <a:pt x="3377" y="3886"/>
                  </a:lnTo>
                  <a:lnTo>
                    <a:pt x="3399" y="3877"/>
                  </a:lnTo>
                  <a:lnTo>
                    <a:pt x="3441" y="3861"/>
                  </a:lnTo>
                  <a:lnTo>
                    <a:pt x="3474" y="3854"/>
                  </a:lnTo>
                  <a:lnTo>
                    <a:pt x="3518" y="3847"/>
                  </a:lnTo>
                  <a:lnTo>
                    <a:pt x="3562" y="3844"/>
                  </a:lnTo>
                  <a:lnTo>
                    <a:pt x="3604" y="3842"/>
                  </a:lnTo>
                  <a:lnTo>
                    <a:pt x="3649" y="3844"/>
                  </a:lnTo>
                  <a:lnTo>
                    <a:pt x="3693" y="3847"/>
                  </a:lnTo>
                  <a:lnTo>
                    <a:pt x="3737" y="3852"/>
                  </a:lnTo>
                  <a:lnTo>
                    <a:pt x="3781" y="3858"/>
                  </a:lnTo>
                  <a:lnTo>
                    <a:pt x="3827" y="3865"/>
                  </a:lnTo>
                  <a:lnTo>
                    <a:pt x="3916" y="3877"/>
                  </a:lnTo>
                  <a:lnTo>
                    <a:pt x="4006" y="3886"/>
                  </a:lnTo>
                  <a:lnTo>
                    <a:pt x="4052" y="3888"/>
                  </a:lnTo>
                  <a:lnTo>
                    <a:pt x="4097" y="3888"/>
                  </a:lnTo>
                  <a:lnTo>
                    <a:pt x="4143" y="3884"/>
                  </a:lnTo>
                  <a:lnTo>
                    <a:pt x="4189" y="3879"/>
                  </a:lnTo>
                  <a:lnTo>
                    <a:pt x="4231" y="3870"/>
                  </a:lnTo>
                  <a:lnTo>
                    <a:pt x="4273" y="3861"/>
                  </a:lnTo>
                  <a:lnTo>
                    <a:pt x="4316" y="3851"/>
                  </a:lnTo>
                  <a:lnTo>
                    <a:pt x="4356" y="3838"/>
                  </a:lnTo>
                  <a:lnTo>
                    <a:pt x="4398" y="3826"/>
                  </a:lnTo>
                  <a:lnTo>
                    <a:pt x="4439" y="3812"/>
                  </a:lnTo>
                  <a:lnTo>
                    <a:pt x="4481" y="3796"/>
                  </a:lnTo>
                  <a:lnTo>
                    <a:pt x="4523" y="3780"/>
                  </a:lnTo>
                  <a:lnTo>
                    <a:pt x="4483" y="3831"/>
                  </a:lnTo>
                  <a:lnTo>
                    <a:pt x="4444" y="3877"/>
                  </a:lnTo>
                  <a:lnTo>
                    <a:pt x="4425" y="3898"/>
                  </a:lnTo>
                  <a:lnTo>
                    <a:pt x="4406" y="3919"/>
                  </a:lnTo>
                  <a:lnTo>
                    <a:pt x="4387" y="3939"/>
                  </a:lnTo>
                  <a:lnTo>
                    <a:pt x="4366" y="3957"/>
                  </a:lnTo>
                  <a:lnTo>
                    <a:pt x="4345" y="3974"/>
                  </a:lnTo>
                  <a:lnTo>
                    <a:pt x="4321" y="3990"/>
                  </a:lnTo>
                  <a:lnTo>
                    <a:pt x="4296" y="4004"/>
                  </a:lnTo>
                  <a:lnTo>
                    <a:pt x="4271" y="4018"/>
                  </a:lnTo>
                  <a:lnTo>
                    <a:pt x="4245" y="4031"/>
                  </a:lnTo>
                  <a:lnTo>
                    <a:pt x="4216" y="4043"/>
                  </a:lnTo>
                  <a:lnTo>
                    <a:pt x="4185" y="4054"/>
                  </a:lnTo>
                  <a:lnTo>
                    <a:pt x="4152" y="4062"/>
                  </a:lnTo>
                  <a:lnTo>
                    <a:pt x="4127" y="4068"/>
                  </a:lnTo>
                  <a:lnTo>
                    <a:pt x="4104" y="4073"/>
                  </a:lnTo>
                  <a:lnTo>
                    <a:pt x="4079" y="4077"/>
                  </a:lnTo>
                  <a:lnTo>
                    <a:pt x="4056" y="4078"/>
                  </a:lnTo>
                  <a:lnTo>
                    <a:pt x="4033" y="4080"/>
                  </a:lnTo>
                  <a:lnTo>
                    <a:pt x="4010" y="4080"/>
                  </a:lnTo>
                  <a:lnTo>
                    <a:pt x="3987" y="4080"/>
                  </a:lnTo>
                  <a:lnTo>
                    <a:pt x="3964" y="4078"/>
                  </a:lnTo>
                  <a:lnTo>
                    <a:pt x="3918" y="4073"/>
                  </a:lnTo>
                  <a:lnTo>
                    <a:pt x="3873" y="4064"/>
                  </a:lnTo>
                  <a:lnTo>
                    <a:pt x="3829" y="4054"/>
                  </a:lnTo>
                  <a:lnTo>
                    <a:pt x="3785" y="4041"/>
                  </a:lnTo>
                  <a:lnTo>
                    <a:pt x="3695" y="4011"/>
                  </a:lnTo>
                  <a:lnTo>
                    <a:pt x="3606" y="3981"/>
                  </a:lnTo>
                  <a:lnTo>
                    <a:pt x="3560" y="3965"/>
                  </a:lnTo>
                  <a:lnTo>
                    <a:pt x="3514" y="3951"/>
                  </a:lnTo>
                  <a:lnTo>
                    <a:pt x="3468" y="3939"/>
                  </a:lnTo>
                  <a:lnTo>
                    <a:pt x="3420" y="3928"/>
                  </a:lnTo>
                  <a:close/>
                  <a:moveTo>
                    <a:pt x="3639" y="4285"/>
                  </a:moveTo>
                  <a:lnTo>
                    <a:pt x="3610" y="4278"/>
                  </a:lnTo>
                  <a:lnTo>
                    <a:pt x="3581" y="4269"/>
                  </a:lnTo>
                  <a:lnTo>
                    <a:pt x="3551" y="4257"/>
                  </a:lnTo>
                  <a:lnTo>
                    <a:pt x="3520" y="4244"/>
                  </a:lnTo>
                  <a:lnTo>
                    <a:pt x="3460" y="4214"/>
                  </a:lnTo>
                  <a:lnTo>
                    <a:pt x="3401" y="4183"/>
                  </a:lnTo>
                  <a:lnTo>
                    <a:pt x="3341" y="4149"/>
                  </a:lnTo>
                  <a:lnTo>
                    <a:pt x="3281" y="4117"/>
                  </a:lnTo>
                  <a:lnTo>
                    <a:pt x="3254" y="4103"/>
                  </a:lnTo>
                  <a:lnTo>
                    <a:pt x="3226" y="4091"/>
                  </a:lnTo>
                  <a:lnTo>
                    <a:pt x="3199" y="4080"/>
                  </a:lnTo>
                  <a:lnTo>
                    <a:pt x="3172" y="4071"/>
                  </a:lnTo>
                  <a:lnTo>
                    <a:pt x="3149" y="4066"/>
                  </a:lnTo>
                  <a:lnTo>
                    <a:pt x="3131" y="4062"/>
                  </a:lnTo>
                  <a:lnTo>
                    <a:pt x="3118" y="4061"/>
                  </a:lnTo>
                  <a:lnTo>
                    <a:pt x="3108" y="4061"/>
                  </a:lnTo>
                  <a:lnTo>
                    <a:pt x="3097" y="4062"/>
                  </a:lnTo>
                  <a:lnTo>
                    <a:pt x="3091" y="4062"/>
                  </a:lnTo>
                  <a:lnTo>
                    <a:pt x="3108" y="4048"/>
                  </a:lnTo>
                  <a:lnTo>
                    <a:pt x="3147" y="4024"/>
                  </a:lnTo>
                  <a:lnTo>
                    <a:pt x="3172" y="4010"/>
                  </a:lnTo>
                  <a:lnTo>
                    <a:pt x="3204" y="3997"/>
                  </a:lnTo>
                  <a:lnTo>
                    <a:pt x="3222" y="3990"/>
                  </a:lnTo>
                  <a:lnTo>
                    <a:pt x="3239" y="3985"/>
                  </a:lnTo>
                  <a:lnTo>
                    <a:pt x="3258" y="3980"/>
                  </a:lnTo>
                  <a:lnTo>
                    <a:pt x="3279" y="3974"/>
                  </a:lnTo>
                  <a:lnTo>
                    <a:pt x="3316" y="3969"/>
                  </a:lnTo>
                  <a:lnTo>
                    <a:pt x="3354" y="3967"/>
                  </a:lnTo>
                  <a:lnTo>
                    <a:pt x="3391" y="3967"/>
                  </a:lnTo>
                  <a:lnTo>
                    <a:pt x="3429" y="3969"/>
                  </a:lnTo>
                  <a:lnTo>
                    <a:pt x="3466" y="3972"/>
                  </a:lnTo>
                  <a:lnTo>
                    <a:pt x="3504" y="3981"/>
                  </a:lnTo>
                  <a:lnTo>
                    <a:pt x="3543" y="3990"/>
                  </a:lnTo>
                  <a:lnTo>
                    <a:pt x="3583" y="4002"/>
                  </a:lnTo>
                  <a:lnTo>
                    <a:pt x="3652" y="4027"/>
                  </a:lnTo>
                  <a:lnTo>
                    <a:pt x="3712" y="4052"/>
                  </a:lnTo>
                  <a:lnTo>
                    <a:pt x="3766" y="4075"/>
                  </a:lnTo>
                  <a:lnTo>
                    <a:pt x="3818" y="4092"/>
                  </a:lnTo>
                  <a:lnTo>
                    <a:pt x="3845" y="4101"/>
                  </a:lnTo>
                  <a:lnTo>
                    <a:pt x="3873" y="4108"/>
                  </a:lnTo>
                  <a:lnTo>
                    <a:pt x="3904" y="4114"/>
                  </a:lnTo>
                  <a:lnTo>
                    <a:pt x="3937" y="4117"/>
                  </a:lnTo>
                  <a:lnTo>
                    <a:pt x="3975" y="4121"/>
                  </a:lnTo>
                  <a:lnTo>
                    <a:pt x="4016" y="4123"/>
                  </a:lnTo>
                  <a:lnTo>
                    <a:pt x="4062" y="4121"/>
                  </a:lnTo>
                  <a:lnTo>
                    <a:pt x="4114" y="4119"/>
                  </a:lnTo>
                  <a:lnTo>
                    <a:pt x="4133" y="4117"/>
                  </a:lnTo>
                  <a:lnTo>
                    <a:pt x="4154" y="4115"/>
                  </a:lnTo>
                  <a:lnTo>
                    <a:pt x="4175" y="4112"/>
                  </a:lnTo>
                  <a:lnTo>
                    <a:pt x="4200" y="4107"/>
                  </a:lnTo>
                  <a:lnTo>
                    <a:pt x="4193" y="4114"/>
                  </a:lnTo>
                  <a:lnTo>
                    <a:pt x="4173" y="4130"/>
                  </a:lnTo>
                  <a:lnTo>
                    <a:pt x="4137" y="4156"/>
                  </a:lnTo>
                  <a:lnTo>
                    <a:pt x="4075" y="4193"/>
                  </a:lnTo>
                  <a:lnTo>
                    <a:pt x="4050" y="4205"/>
                  </a:lnTo>
                  <a:lnTo>
                    <a:pt x="4023" y="4220"/>
                  </a:lnTo>
                  <a:lnTo>
                    <a:pt x="3997" y="4230"/>
                  </a:lnTo>
                  <a:lnTo>
                    <a:pt x="3970" y="4241"/>
                  </a:lnTo>
                  <a:lnTo>
                    <a:pt x="3943" y="4251"/>
                  </a:lnTo>
                  <a:lnTo>
                    <a:pt x="3914" y="4260"/>
                  </a:lnTo>
                  <a:lnTo>
                    <a:pt x="3885" y="4267"/>
                  </a:lnTo>
                  <a:lnTo>
                    <a:pt x="3856" y="4274"/>
                  </a:lnTo>
                  <a:lnTo>
                    <a:pt x="3829" y="4280"/>
                  </a:lnTo>
                  <a:lnTo>
                    <a:pt x="3802" y="4283"/>
                  </a:lnTo>
                  <a:lnTo>
                    <a:pt x="3774" y="4287"/>
                  </a:lnTo>
                  <a:lnTo>
                    <a:pt x="3747" y="4290"/>
                  </a:lnTo>
                  <a:lnTo>
                    <a:pt x="3718" y="4290"/>
                  </a:lnTo>
                  <a:lnTo>
                    <a:pt x="3691" y="4290"/>
                  </a:lnTo>
                  <a:lnTo>
                    <a:pt x="3666" y="4288"/>
                  </a:lnTo>
                  <a:lnTo>
                    <a:pt x="3639" y="4285"/>
                  </a:lnTo>
                  <a:close/>
                  <a:moveTo>
                    <a:pt x="534" y="934"/>
                  </a:moveTo>
                  <a:lnTo>
                    <a:pt x="574" y="888"/>
                  </a:lnTo>
                  <a:lnTo>
                    <a:pt x="615" y="849"/>
                  </a:lnTo>
                  <a:lnTo>
                    <a:pt x="634" y="832"/>
                  </a:lnTo>
                  <a:lnTo>
                    <a:pt x="655" y="816"/>
                  </a:lnTo>
                  <a:lnTo>
                    <a:pt x="676" y="800"/>
                  </a:lnTo>
                  <a:lnTo>
                    <a:pt x="698" y="786"/>
                  </a:lnTo>
                  <a:lnTo>
                    <a:pt x="742" y="756"/>
                  </a:lnTo>
                  <a:lnTo>
                    <a:pt x="794" y="726"/>
                  </a:lnTo>
                  <a:lnTo>
                    <a:pt x="851" y="696"/>
                  </a:lnTo>
                  <a:lnTo>
                    <a:pt x="917" y="660"/>
                  </a:lnTo>
                  <a:lnTo>
                    <a:pt x="944" y="646"/>
                  </a:lnTo>
                  <a:lnTo>
                    <a:pt x="974" y="634"/>
                  </a:lnTo>
                  <a:lnTo>
                    <a:pt x="1009" y="620"/>
                  </a:lnTo>
                  <a:lnTo>
                    <a:pt x="1044" y="606"/>
                  </a:lnTo>
                  <a:lnTo>
                    <a:pt x="1080" y="593"/>
                  </a:lnTo>
                  <a:lnTo>
                    <a:pt x="1115" y="583"/>
                  </a:lnTo>
                  <a:lnTo>
                    <a:pt x="1147" y="572"/>
                  </a:lnTo>
                  <a:lnTo>
                    <a:pt x="1176" y="565"/>
                  </a:lnTo>
                  <a:lnTo>
                    <a:pt x="1220" y="558"/>
                  </a:lnTo>
                  <a:lnTo>
                    <a:pt x="1265" y="551"/>
                  </a:lnTo>
                  <a:lnTo>
                    <a:pt x="1309" y="547"/>
                  </a:lnTo>
                  <a:lnTo>
                    <a:pt x="1353" y="544"/>
                  </a:lnTo>
                  <a:lnTo>
                    <a:pt x="1397" y="542"/>
                  </a:lnTo>
                  <a:lnTo>
                    <a:pt x="1443" y="542"/>
                  </a:lnTo>
                  <a:lnTo>
                    <a:pt x="1490" y="544"/>
                  </a:lnTo>
                  <a:lnTo>
                    <a:pt x="1536" y="547"/>
                  </a:lnTo>
                  <a:lnTo>
                    <a:pt x="1593" y="551"/>
                  </a:lnTo>
                  <a:lnTo>
                    <a:pt x="1649" y="558"/>
                  </a:lnTo>
                  <a:lnTo>
                    <a:pt x="1707" y="565"/>
                  </a:lnTo>
                  <a:lnTo>
                    <a:pt x="1765" y="572"/>
                  </a:lnTo>
                  <a:lnTo>
                    <a:pt x="1822" y="583"/>
                  </a:lnTo>
                  <a:lnTo>
                    <a:pt x="1882" y="595"/>
                  </a:lnTo>
                  <a:lnTo>
                    <a:pt x="1939" y="607"/>
                  </a:lnTo>
                  <a:lnTo>
                    <a:pt x="1997" y="621"/>
                  </a:lnTo>
                  <a:lnTo>
                    <a:pt x="2047" y="636"/>
                  </a:lnTo>
                  <a:lnTo>
                    <a:pt x="2095" y="651"/>
                  </a:lnTo>
                  <a:lnTo>
                    <a:pt x="2147" y="671"/>
                  </a:lnTo>
                  <a:lnTo>
                    <a:pt x="2197" y="690"/>
                  </a:lnTo>
                  <a:lnTo>
                    <a:pt x="2247" y="713"/>
                  </a:lnTo>
                  <a:lnTo>
                    <a:pt x="2297" y="738"/>
                  </a:lnTo>
                  <a:lnTo>
                    <a:pt x="2347" y="763"/>
                  </a:lnTo>
                  <a:lnTo>
                    <a:pt x="2397" y="791"/>
                  </a:lnTo>
                  <a:lnTo>
                    <a:pt x="2445" y="819"/>
                  </a:lnTo>
                  <a:lnTo>
                    <a:pt x="2493" y="847"/>
                  </a:lnTo>
                  <a:lnTo>
                    <a:pt x="2539" y="879"/>
                  </a:lnTo>
                  <a:lnTo>
                    <a:pt x="2584" y="909"/>
                  </a:lnTo>
                  <a:lnTo>
                    <a:pt x="2628" y="943"/>
                  </a:lnTo>
                  <a:lnTo>
                    <a:pt x="2668" y="975"/>
                  </a:lnTo>
                  <a:lnTo>
                    <a:pt x="2708" y="1008"/>
                  </a:lnTo>
                  <a:lnTo>
                    <a:pt x="2745" y="1040"/>
                  </a:lnTo>
                  <a:lnTo>
                    <a:pt x="2745" y="1043"/>
                  </a:lnTo>
                  <a:lnTo>
                    <a:pt x="2745" y="1047"/>
                  </a:lnTo>
                  <a:lnTo>
                    <a:pt x="2766" y="1065"/>
                  </a:lnTo>
                  <a:lnTo>
                    <a:pt x="2787" y="1084"/>
                  </a:lnTo>
                  <a:lnTo>
                    <a:pt x="2807" y="1103"/>
                  </a:lnTo>
                  <a:lnTo>
                    <a:pt x="2826" y="1125"/>
                  </a:lnTo>
                  <a:lnTo>
                    <a:pt x="2843" y="1146"/>
                  </a:lnTo>
                  <a:lnTo>
                    <a:pt x="2860" y="1167"/>
                  </a:lnTo>
                  <a:lnTo>
                    <a:pt x="2878" y="1190"/>
                  </a:lnTo>
                  <a:lnTo>
                    <a:pt x="2893" y="1215"/>
                  </a:lnTo>
                  <a:lnTo>
                    <a:pt x="2922" y="1262"/>
                  </a:lnTo>
                  <a:lnTo>
                    <a:pt x="2949" y="1312"/>
                  </a:lnTo>
                  <a:lnTo>
                    <a:pt x="2974" y="1365"/>
                  </a:lnTo>
                  <a:lnTo>
                    <a:pt x="2997" y="1416"/>
                  </a:lnTo>
                  <a:lnTo>
                    <a:pt x="3014" y="1457"/>
                  </a:lnTo>
                  <a:lnTo>
                    <a:pt x="3030" y="1499"/>
                  </a:lnTo>
                  <a:lnTo>
                    <a:pt x="3043" y="1541"/>
                  </a:lnTo>
                  <a:lnTo>
                    <a:pt x="3055" y="1584"/>
                  </a:lnTo>
                  <a:lnTo>
                    <a:pt x="3066" y="1628"/>
                  </a:lnTo>
                  <a:lnTo>
                    <a:pt x="3074" y="1672"/>
                  </a:lnTo>
                  <a:lnTo>
                    <a:pt x="3081" y="1716"/>
                  </a:lnTo>
                  <a:lnTo>
                    <a:pt x="3089" y="1760"/>
                  </a:lnTo>
                  <a:lnTo>
                    <a:pt x="3093" y="1806"/>
                  </a:lnTo>
                  <a:lnTo>
                    <a:pt x="3097" y="1850"/>
                  </a:lnTo>
                  <a:lnTo>
                    <a:pt x="3099" y="1896"/>
                  </a:lnTo>
                  <a:lnTo>
                    <a:pt x="3099" y="1940"/>
                  </a:lnTo>
                  <a:lnTo>
                    <a:pt x="3099" y="1984"/>
                  </a:lnTo>
                  <a:lnTo>
                    <a:pt x="3095" y="2029"/>
                  </a:lnTo>
                  <a:lnTo>
                    <a:pt x="3091" y="2073"/>
                  </a:lnTo>
                  <a:lnTo>
                    <a:pt x="3085" y="2117"/>
                  </a:lnTo>
                  <a:lnTo>
                    <a:pt x="3081" y="2145"/>
                  </a:lnTo>
                  <a:lnTo>
                    <a:pt x="3076" y="2173"/>
                  </a:lnTo>
                  <a:lnTo>
                    <a:pt x="3070" y="2202"/>
                  </a:lnTo>
                  <a:lnTo>
                    <a:pt x="3062" y="2228"/>
                  </a:lnTo>
                  <a:lnTo>
                    <a:pt x="3043" y="2283"/>
                  </a:lnTo>
                  <a:lnTo>
                    <a:pt x="3022" y="2338"/>
                  </a:lnTo>
                  <a:lnTo>
                    <a:pt x="2997" y="2391"/>
                  </a:lnTo>
                  <a:lnTo>
                    <a:pt x="2970" y="2443"/>
                  </a:lnTo>
                  <a:lnTo>
                    <a:pt x="2939" y="2495"/>
                  </a:lnTo>
                  <a:lnTo>
                    <a:pt x="2906" y="2546"/>
                  </a:lnTo>
                  <a:lnTo>
                    <a:pt x="2860" y="2609"/>
                  </a:lnTo>
                  <a:lnTo>
                    <a:pt x="2808" y="2677"/>
                  </a:lnTo>
                  <a:lnTo>
                    <a:pt x="2780" y="2710"/>
                  </a:lnTo>
                  <a:lnTo>
                    <a:pt x="2751" y="2744"/>
                  </a:lnTo>
                  <a:lnTo>
                    <a:pt x="2718" y="2777"/>
                  </a:lnTo>
                  <a:lnTo>
                    <a:pt x="2687" y="2809"/>
                  </a:lnTo>
                  <a:lnTo>
                    <a:pt x="2653" y="2839"/>
                  </a:lnTo>
                  <a:lnTo>
                    <a:pt x="2618" y="2869"/>
                  </a:lnTo>
                  <a:lnTo>
                    <a:pt x="2584" y="2897"/>
                  </a:lnTo>
                  <a:lnTo>
                    <a:pt x="2547" y="2924"/>
                  </a:lnTo>
                  <a:lnTo>
                    <a:pt x="2510" y="2947"/>
                  </a:lnTo>
                  <a:lnTo>
                    <a:pt x="2474" y="2966"/>
                  </a:lnTo>
                  <a:lnTo>
                    <a:pt x="2435" y="2984"/>
                  </a:lnTo>
                  <a:lnTo>
                    <a:pt x="2397" y="2998"/>
                  </a:lnTo>
                  <a:lnTo>
                    <a:pt x="2337" y="3017"/>
                  </a:lnTo>
                  <a:lnTo>
                    <a:pt x="2297" y="3028"/>
                  </a:lnTo>
                  <a:lnTo>
                    <a:pt x="2255" y="3035"/>
                  </a:lnTo>
                  <a:lnTo>
                    <a:pt x="2193" y="3042"/>
                  </a:lnTo>
                  <a:lnTo>
                    <a:pt x="2136" y="3046"/>
                  </a:lnTo>
                  <a:lnTo>
                    <a:pt x="2076" y="3047"/>
                  </a:lnTo>
                  <a:lnTo>
                    <a:pt x="2018" y="3046"/>
                  </a:lnTo>
                  <a:lnTo>
                    <a:pt x="1961" y="3042"/>
                  </a:lnTo>
                  <a:lnTo>
                    <a:pt x="1911" y="3037"/>
                  </a:lnTo>
                  <a:lnTo>
                    <a:pt x="1861" y="3030"/>
                  </a:lnTo>
                  <a:lnTo>
                    <a:pt x="1811" y="3021"/>
                  </a:lnTo>
                  <a:lnTo>
                    <a:pt x="1761" y="3008"/>
                  </a:lnTo>
                  <a:lnTo>
                    <a:pt x="1713" y="2996"/>
                  </a:lnTo>
                  <a:lnTo>
                    <a:pt x="1666" y="2980"/>
                  </a:lnTo>
                  <a:lnTo>
                    <a:pt x="1622" y="2963"/>
                  </a:lnTo>
                  <a:lnTo>
                    <a:pt x="1580" y="2943"/>
                  </a:lnTo>
                  <a:lnTo>
                    <a:pt x="1530" y="2917"/>
                  </a:lnTo>
                  <a:lnTo>
                    <a:pt x="1476" y="2890"/>
                  </a:lnTo>
                  <a:lnTo>
                    <a:pt x="1422" y="2862"/>
                  </a:lnTo>
                  <a:lnTo>
                    <a:pt x="1367" y="2835"/>
                  </a:lnTo>
                  <a:lnTo>
                    <a:pt x="1311" y="2809"/>
                  </a:lnTo>
                  <a:lnTo>
                    <a:pt x="1255" y="2781"/>
                  </a:lnTo>
                  <a:lnTo>
                    <a:pt x="1197" y="2756"/>
                  </a:lnTo>
                  <a:lnTo>
                    <a:pt x="1142" y="2730"/>
                  </a:lnTo>
                  <a:lnTo>
                    <a:pt x="1092" y="2708"/>
                  </a:lnTo>
                  <a:lnTo>
                    <a:pt x="1040" y="2689"/>
                  </a:lnTo>
                  <a:lnTo>
                    <a:pt x="988" y="2671"/>
                  </a:lnTo>
                  <a:lnTo>
                    <a:pt x="934" y="2657"/>
                  </a:lnTo>
                  <a:lnTo>
                    <a:pt x="894" y="2648"/>
                  </a:lnTo>
                  <a:lnTo>
                    <a:pt x="855" y="2641"/>
                  </a:lnTo>
                  <a:lnTo>
                    <a:pt x="815" y="2636"/>
                  </a:lnTo>
                  <a:lnTo>
                    <a:pt x="776" y="2634"/>
                  </a:lnTo>
                  <a:lnTo>
                    <a:pt x="740" y="2634"/>
                  </a:lnTo>
                  <a:lnTo>
                    <a:pt x="701" y="2636"/>
                  </a:lnTo>
                  <a:lnTo>
                    <a:pt x="665" y="2639"/>
                  </a:lnTo>
                  <a:lnTo>
                    <a:pt x="626" y="2645"/>
                  </a:lnTo>
                  <a:lnTo>
                    <a:pt x="569" y="2657"/>
                  </a:lnTo>
                  <a:lnTo>
                    <a:pt x="486" y="2678"/>
                  </a:lnTo>
                  <a:lnTo>
                    <a:pt x="446" y="2692"/>
                  </a:lnTo>
                  <a:lnTo>
                    <a:pt x="409" y="2707"/>
                  </a:lnTo>
                  <a:lnTo>
                    <a:pt x="394" y="2714"/>
                  </a:lnTo>
                  <a:lnTo>
                    <a:pt x="382" y="2721"/>
                  </a:lnTo>
                  <a:lnTo>
                    <a:pt x="371" y="2728"/>
                  </a:lnTo>
                  <a:lnTo>
                    <a:pt x="365" y="2735"/>
                  </a:lnTo>
                  <a:lnTo>
                    <a:pt x="421" y="2742"/>
                  </a:lnTo>
                  <a:lnTo>
                    <a:pt x="473" y="2751"/>
                  </a:lnTo>
                  <a:lnTo>
                    <a:pt x="523" y="2760"/>
                  </a:lnTo>
                  <a:lnTo>
                    <a:pt x="569" y="2768"/>
                  </a:lnTo>
                  <a:lnTo>
                    <a:pt x="611" y="2779"/>
                  </a:lnTo>
                  <a:lnTo>
                    <a:pt x="646" y="2788"/>
                  </a:lnTo>
                  <a:lnTo>
                    <a:pt x="674" y="2797"/>
                  </a:lnTo>
                  <a:lnTo>
                    <a:pt x="696" y="2805"/>
                  </a:lnTo>
                  <a:lnTo>
                    <a:pt x="753" y="2828"/>
                  </a:lnTo>
                  <a:lnTo>
                    <a:pt x="805" y="2851"/>
                  </a:lnTo>
                  <a:lnTo>
                    <a:pt x="853" y="2874"/>
                  </a:lnTo>
                  <a:lnTo>
                    <a:pt x="897" y="2901"/>
                  </a:lnTo>
                  <a:lnTo>
                    <a:pt x="942" y="2927"/>
                  </a:lnTo>
                  <a:lnTo>
                    <a:pt x="986" y="2957"/>
                  </a:lnTo>
                  <a:lnTo>
                    <a:pt x="1032" y="2989"/>
                  </a:lnTo>
                  <a:lnTo>
                    <a:pt x="1078" y="3023"/>
                  </a:lnTo>
                  <a:lnTo>
                    <a:pt x="1113" y="3051"/>
                  </a:lnTo>
                  <a:lnTo>
                    <a:pt x="1145" y="3081"/>
                  </a:lnTo>
                  <a:lnTo>
                    <a:pt x="1178" y="3114"/>
                  </a:lnTo>
                  <a:lnTo>
                    <a:pt x="1211" y="3148"/>
                  </a:lnTo>
                  <a:lnTo>
                    <a:pt x="1240" y="3181"/>
                  </a:lnTo>
                  <a:lnTo>
                    <a:pt x="1267" y="3217"/>
                  </a:lnTo>
                  <a:lnTo>
                    <a:pt x="1292" y="3249"/>
                  </a:lnTo>
                  <a:lnTo>
                    <a:pt x="1313" y="3279"/>
                  </a:lnTo>
                  <a:lnTo>
                    <a:pt x="1353" y="3339"/>
                  </a:lnTo>
                  <a:lnTo>
                    <a:pt x="1393" y="3397"/>
                  </a:lnTo>
                  <a:lnTo>
                    <a:pt x="1436" y="3457"/>
                  </a:lnTo>
                  <a:lnTo>
                    <a:pt x="1478" y="3517"/>
                  </a:lnTo>
                  <a:lnTo>
                    <a:pt x="1518" y="3575"/>
                  </a:lnTo>
                  <a:lnTo>
                    <a:pt x="1561" y="3635"/>
                  </a:lnTo>
                  <a:lnTo>
                    <a:pt x="1601" y="3695"/>
                  </a:lnTo>
                  <a:lnTo>
                    <a:pt x="1641" y="3755"/>
                  </a:lnTo>
                  <a:lnTo>
                    <a:pt x="1676" y="3808"/>
                  </a:lnTo>
                  <a:lnTo>
                    <a:pt x="1713" y="3861"/>
                  </a:lnTo>
                  <a:lnTo>
                    <a:pt x="1749" y="3911"/>
                  </a:lnTo>
                  <a:lnTo>
                    <a:pt x="1786" y="3958"/>
                  </a:lnTo>
                  <a:lnTo>
                    <a:pt x="1824" y="4004"/>
                  </a:lnTo>
                  <a:lnTo>
                    <a:pt x="1863" y="4048"/>
                  </a:lnTo>
                  <a:lnTo>
                    <a:pt x="1903" y="4091"/>
                  </a:lnTo>
                  <a:lnTo>
                    <a:pt x="1943" y="4131"/>
                  </a:lnTo>
                  <a:lnTo>
                    <a:pt x="1986" y="4172"/>
                  </a:lnTo>
                  <a:lnTo>
                    <a:pt x="2028" y="4211"/>
                  </a:lnTo>
                  <a:lnTo>
                    <a:pt x="2074" y="4248"/>
                  </a:lnTo>
                  <a:lnTo>
                    <a:pt x="2122" y="4285"/>
                  </a:lnTo>
                  <a:lnTo>
                    <a:pt x="2170" y="4320"/>
                  </a:lnTo>
                  <a:lnTo>
                    <a:pt x="2222" y="4357"/>
                  </a:lnTo>
                  <a:lnTo>
                    <a:pt x="2276" y="4393"/>
                  </a:lnTo>
                  <a:lnTo>
                    <a:pt x="2334" y="4428"/>
                  </a:lnTo>
                  <a:lnTo>
                    <a:pt x="2382" y="4454"/>
                  </a:lnTo>
                  <a:lnTo>
                    <a:pt x="2432" y="4483"/>
                  </a:lnTo>
                  <a:lnTo>
                    <a:pt x="2485" y="4509"/>
                  </a:lnTo>
                  <a:lnTo>
                    <a:pt x="2539" y="4536"/>
                  </a:lnTo>
                  <a:lnTo>
                    <a:pt x="2593" y="4560"/>
                  </a:lnTo>
                  <a:lnTo>
                    <a:pt x="2647" y="4582"/>
                  </a:lnTo>
                  <a:lnTo>
                    <a:pt x="2697" y="4603"/>
                  </a:lnTo>
                  <a:lnTo>
                    <a:pt x="2743" y="4619"/>
                  </a:lnTo>
                  <a:lnTo>
                    <a:pt x="2783" y="4633"/>
                  </a:lnTo>
                  <a:lnTo>
                    <a:pt x="2818" y="4643"/>
                  </a:lnTo>
                  <a:lnTo>
                    <a:pt x="2851" y="4652"/>
                  </a:lnTo>
                  <a:lnTo>
                    <a:pt x="2880" y="4659"/>
                  </a:lnTo>
                  <a:lnTo>
                    <a:pt x="2933" y="4672"/>
                  </a:lnTo>
                  <a:lnTo>
                    <a:pt x="2989" y="4682"/>
                  </a:lnTo>
                  <a:lnTo>
                    <a:pt x="3053" y="4691"/>
                  </a:lnTo>
                  <a:lnTo>
                    <a:pt x="3116" y="4700"/>
                  </a:lnTo>
                  <a:lnTo>
                    <a:pt x="3181" y="4705"/>
                  </a:lnTo>
                  <a:lnTo>
                    <a:pt x="3245" y="4709"/>
                  </a:lnTo>
                  <a:lnTo>
                    <a:pt x="3310" y="4710"/>
                  </a:lnTo>
                  <a:lnTo>
                    <a:pt x="3376" y="4709"/>
                  </a:lnTo>
                  <a:lnTo>
                    <a:pt x="3441" y="4705"/>
                  </a:lnTo>
                  <a:lnTo>
                    <a:pt x="3508" y="4698"/>
                  </a:lnTo>
                  <a:lnTo>
                    <a:pt x="3560" y="4689"/>
                  </a:lnTo>
                  <a:lnTo>
                    <a:pt x="3620" y="4677"/>
                  </a:lnTo>
                  <a:lnTo>
                    <a:pt x="3685" y="4661"/>
                  </a:lnTo>
                  <a:lnTo>
                    <a:pt x="3756" y="4642"/>
                  </a:lnTo>
                  <a:lnTo>
                    <a:pt x="3831" y="4620"/>
                  </a:lnTo>
                  <a:lnTo>
                    <a:pt x="3908" y="4596"/>
                  </a:lnTo>
                  <a:lnTo>
                    <a:pt x="3989" y="4569"/>
                  </a:lnTo>
                  <a:lnTo>
                    <a:pt x="4073" y="4543"/>
                  </a:lnTo>
                  <a:lnTo>
                    <a:pt x="4245" y="4483"/>
                  </a:lnTo>
                  <a:lnTo>
                    <a:pt x="4416" y="4421"/>
                  </a:lnTo>
                  <a:lnTo>
                    <a:pt x="4585" y="4357"/>
                  </a:lnTo>
                  <a:lnTo>
                    <a:pt x="4744" y="4299"/>
                  </a:lnTo>
                  <a:lnTo>
                    <a:pt x="4846" y="4253"/>
                  </a:lnTo>
                  <a:lnTo>
                    <a:pt x="4950" y="4205"/>
                  </a:lnTo>
                  <a:lnTo>
                    <a:pt x="5052" y="4156"/>
                  </a:lnTo>
                  <a:lnTo>
                    <a:pt x="5154" y="4107"/>
                  </a:lnTo>
                  <a:lnTo>
                    <a:pt x="5256" y="4055"/>
                  </a:lnTo>
                  <a:lnTo>
                    <a:pt x="5360" y="4004"/>
                  </a:lnTo>
                  <a:lnTo>
                    <a:pt x="5461" y="3955"/>
                  </a:lnTo>
                  <a:lnTo>
                    <a:pt x="5565" y="3907"/>
                  </a:lnTo>
                  <a:lnTo>
                    <a:pt x="5596" y="3893"/>
                  </a:lnTo>
                  <a:lnTo>
                    <a:pt x="5629" y="3881"/>
                  </a:lnTo>
                  <a:lnTo>
                    <a:pt x="5663" y="3870"/>
                  </a:lnTo>
                  <a:lnTo>
                    <a:pt x="5696" y="3861"/>
                  </a:lnTo>
                  <a:lnTo>
                    <a:pt x="5765" y="3845"/>
                  </a:lnTo>
                  <a:lnTo>
                    <a:pt x="5834" y="3831"/>
                  </a:lnTo>
                  <a:lnTo>
                    <a:pt x="5904" y="3821"/>
                  </a:lnTo>
                  <a:lnTo>
                    <a:pt x="5975" y="3808"/>
                  </a:lnTo>
                  <a:lnTo>
                    <a:pt x="6044" y="3798"/>
                  </a:lnTo>
                  <a:lnTo>
                    <a:pt x="6113" y="3782"/>
                  </a:lnTo>
                  <a:lnTo>
                    <a:pt x="6150" y="3773"/>
                  </a:lnTo>
                  <a:lnTo>
                    <a:pt x="6186" y="3762"/>
                  </a:lnTo>
                  <a:lnTo>
                    <a:pt x="6223" y="3750"/>
                  </a:lnTo>
                  <a:lnTo>
                    <a:pt x="6259" y="3736"/>
                  </a:lnTo>
                  <a:lnTo>
                    <a:pt x="6296" y="3720"/>
                  </a:lnTo>
                  <a:lnTo>
                    <a:pt x="6330" y="3702"/>
                  </a:lnTo>
                  <a:lnTo>
                    <a:pt x="6365" y="3683"/>
                  </a:lnTo>
                  <a:lnTo>
                    <a:pt x="6396" y="3662"/>
                  </a:lnTo>
                  <a:lnTo>
                    <a:pt x="6423" y="3642"/>
                  </a:lnTo>
                  <a:lnTo>
                    <a:pt x="6453" y="3616"/>
                  </a:lnTo>
                  <a:lnTo>
                    <a:pt x="6484" y="3588"/>
                  </a:lnTo>
                  <a:lnTo>
                    <a:pt x="6511" y="3559"/>
                  </a:lnTo>
                  <a:lnTo>
                    <a:pt x="6498" y="3618"/>
                  </a:lnTo>
                  <a:lnTo>
                    <a:pt x="6484" y="3669"/>
                  </a:lnTo>
                  <a:lnTo>
                    <a:pt x="6475" y="3693"/>
                  </a:lnTo>
                  <a:lnTo>
                    <a:pt x="6467" y="3718"/>
                  </a:lnTo>
                  <a:lnTo>
                    <a:pt x="6455" y="3739"/>
                  </a:lnTo>
                  <a:lnTo>
                    <a:pt x="6444" y="3762"/>
                  </a:lnTo>
                  <a:lnTo>
                    <a:pt x="6430" y="3784"/>
                  </a:lnTo>
                  <a:lnTo>
                    <a:pt x="6415" y="3803"/>
                  </a:lnTo>
                  <a:lnTo>
                    <a:pt x="6400" y="3822"/>
                  </a:lnTo>
                  <a:lnTo>
                    <a:pt x="6380" y="3842"/>
                  </a:lnTo>
                  <a:lnTo>
                    <a:pt x="6361" y="3859"/>
                  </a:lnTo>
                  <a:lnTo>
                    <a:pt x="6338" y="3879"/>
                  </a:lnTo>
                  <a:lnTo>
                    <a:pt x="6313" y="3897"/>
                  </a:lnTo>
                  <a:lnTo>
                    <a:pt x="6286" y="3912"/>
                  </a:lnTo>
                  <a:lnTo>
                    <a:pt x="6257" y="3928"/>
                  </a:lnTo>
                  <a:lnTo>
                    <a:pt x="6229" y="3942"/>
                  </a:lnTo>
                  <a:lnTo>
                    <a:pt x="6200" y="3953"/>
                  </a:lnTo>
                  <a:lnTo>
                    <a:pt x="6169" y="3964"/>
                  </a:lnTo>
                  <a:lnTo>
                    <a:pt x="6138" y="3971"/>
                  </a:lnTo>
                  <a:lnTo>
                    <a:pt x="6106" y="3976"/>
                  </a:lnTo>
                  <a:lnTo>
                    <a:pt x="6073" y="3981"/>
                  </a:lnTo>
                  <a:lnTo>
                    <a:pt x="6040" y="3987"/>
                  </a:lnTo>
                  <a:lnTo>
                    <a:pt x="5975" y="3992"/>
                  </a:lnTo>
                  <a:lnTo>
                    <a:pt x="5909" y="3997"/>
                  </a:lnTo>
                  <a:lnTo>
                    <a:pt x="5844" y="4004"/>
                  </a:lnTo>
                  <a:lnTo>
                    <a:pt x="5781" y="4013"/>
                  </a:lnTo>
                  <a:lnTo>
                    <a:pt x="5708" y="4025"/>
                  </a:lnTo>
                  <a:lnTo>
                    <a:pt x="5635" y="4043"/>
                  </a:lnTo>
                  <a:lnTo>
                    <a:pt x="5600" y="4052"/>
                  </a:lnTo>
                  <a:lnTo>
                    <a:pt x="5563" y="4062"/>
                  </a:lnTo>
                  <a:lnTo>
                    <a:pt x="5529" y="4075"/>
                  </a:lnTo>
                  <a:lnTo>
                    <a:pt x="5494" y="4087"/>
                  </a:lnTo>
                  <a:lnTo>
                    <a:pt x="5392" y="4124"/>
                  </a:lnTo>
                  <a:lnTo>
                    <a:pt x="5288" y="4165"/>
                  </a:lnTo>
                  <a:lnTo>
                    <a:pt x="5181" y="4205"/>
                  </a:lnTo>
                  <a:lnTo>
                    <a:pt x="5071" y="4248"/>
                  </a:lnTo>
                  <a:lnTo>
                    <a:pt x="4962" y="4290"/>
                  </a:lnTo>
                  <a:lnTo>
                    <a:pt x="4850" y="4334"/>
                  </a:lnTo>
                  <a:lnTo>
                    <a:pt x="4741" y="4377"/>
                  </a:lnTo>
                  <a:lnTo>
                    <a:pt x="4633" y="4419"/>
                  </a:lnTo>
                  <a:lnTo>
                    <a:pt x="4525" y="4461"/>
                  </a:lnTo>
                  <a:lnTo>
                    <a:pt x="4423" y="4502"/>
                  </a:lnTo>
                  <a:lnTo>
                    <a:pt x="4323" y="4539"/>
                  </a:lnTo>
                  <a:lnTo>
                    <a:pt x="4229" y="4576"/>
                  </a:lnTo>
                  <a:lnTo>
                    <a:pt x="4141" y="4608"/>
                  </a:lnTo>
                  <a:lnTo>
                    <a:pt x="4058" y="4638"/>
                  </a:lnTo>
                  <a:lnTo>
                    <a:pt x="3985" y="4666"/>
                  </a:lnTo>
                  <a:lnTo>
                    <a:pt x="3918" y="4687"/>
                  </a:lnTo>
                  <a:lnTo>
                    <a:pt x="3841" y="4712"/>
                  </a:lnTo>
                  <a:lnTo>
                    <a:pt x="3764" y="4735"/>
                  </a:lnTo>
                  <a:lnTo>
                    <a:pt x="3689" y="4755"/>
                  </a:lnTo>
                  <a:lnTo>
                    <a:pt x="3614" y="4770"/>
                  </a:lnTo>
                  <a:lnTo>
                    <a:pt x="3539" y="4785"/>
                  </a:lnTo>
                  <a:lnTo>
                    <a:pt x="3464" y="4795"/>
                  </a:lnTo>
                  <a:lnTo>
                    <a:pt x="3385" y="4804"/>
                  </a:lnTo>
                  <a:lnTo>
                    <a:pt x="3304" y="4809"/>
                  </a:lnTo>
                  <a:lnTo>
                    <a:pt x="3249" y="4813"/>
                  </a:lnTo>
                  <a:lnTo>
                    <a:pt x="3193" y="4815"/>
                  </a:lnTo>
                  <a:lnTo>
                    <a:pt x="3135" y="4816"/>
                  </a:lnTo>
                  <a:lnTo>
                    <a:pt x="3074" y="4816"/>
                  </a:lnTo>
                  <a:lnTo>
                    <a:pt x="3026" y="4813"/>
                  </a:lnTo>
                  <a:lnTo>
                    <a:pt x="2981" y="4809"/>
                  </a:lnTo>
                  <a:lnTo>
                    <a:pt x="2920" y="4800"/>
                  </a:lnTo>
                  <a:lnTo>
                    <a:pt x="2816" y="4785"/>
                  </a:lnTo>
                  <a:lnTo>
                    <a:pt x="2741" y="4770"/>
                  </a:lnTo>
                  <a:lnTo>
                    <a:pt x="2655" y="4753"/>
                  </a:lnTo>
                  <a:lnTo>
                    <a:pt x="2559" y="4728"/>
                  </a:lnTo>
                  <a:lnTo>
                    <a:pt x="2457" y="4702"/>
                  </a:lnTo>
                  <a:lnTo>
                    <a:pt x="2405" y="4686"/>
                  </a:lnTo>
                  <a:lnTo>
                    <a:pt x="2353" y="4670"/>
                  </a:lnTo>
                  <a:lnTo>
                    <a:pt x="2301" y="4652"/>
                  </a:lnTo>
                  <a:lnTo>
                    <a:pt x="2249" y="4635"/>
                  </a:lnTo>
                  <a:lnTo>
                    <a:pt x="2199" y="4615"/>
                  </a:lnTo>
                  <a:lnTo>
                    <a:pt x="2151" y="4594"/>
                  </a:lnTo>
                  <a:lnTo>
                    <a:pt x="2103" y="4573"/>
                  </a:lnTo>
                  <a:lnTo>
                    <a:pt x="2059" y="4552"/>
                  </a:lnTo>
                  <a:lnTo>
                    <a:pt x="2014" y="4529"/>
                  </a:lnTo>
                  <a:lnTo>
                    <a:pt x="1966" y="4504"/>
                  </a:lnTo>
                  <a:lnTo>
                    <a:pt x="1918" y="4479"/>
                  </a:lnTo>
                  <a:lnTo>
                    <a:pt x="1870" y="4453"/>
                  </a:lnTo>
                  <a:lnTo>
                    <a:pt x="1822" y="4426"/>
                  </a:lnTo>
                  <a:lnTo>
                    <a:pt x="1774" y="4398"/>
                  </a:lnTo>
                  <a:lnTo>
                    <a:pt x="1732" y="4371"/>
                  </a:lnTo>
                  <a:lnTo>
                    <a:pt x="1690" y="4343"/>
                  </a:lnTo>
                  <a:lnTo>
                    <a:pt x="1630" y="4299"/>
                  </a:lnTo>
                  <a:lnTo>
                    <a:pt x="1570" y="4253"/>
                  </a:lnTo>
                  <a:lnTo>
                    <a:pt x="1515" y="4204"/>
                  </a:lnTo>
                  <a:lnTo>
                    <a:pt x="1459" y="4154"/>
                  </a:lnTo>
                  <a:lnTo>
                    <a:pt x="1407" y="4103"/>
                  </a:lnTo>
                  <a:lnTo>
                    <a:pt x="1357" y="4050"/>
                  </a:lnTo>
                  <a:lnTo>
                    <a:pt x="1334" y="4022"/>
                  </a:lnTo>
                  <a:lnTo>
                    <a:pt x="1311" y="3995"/>
                  </a:lnTo>
                  <a:lnTo>
                    <a:pt x="1288" y="3967"/>
                  </a:lnTo>
                  <a:lnTo>
                    <a:pt x="1267" y="3937"/>
                  </a:lnTo>
                  <a:lnTo>
                    <a:pt x="1226" y="3879"/>
                  </a:lnTo>
                  <a:lnTo>
                    <a:pt x="1190" y="3824"/>
                  </a:lnTo>
                  <a:lnTo>
                    <a:pt x="1157" y="3775"/>
                  </a:lnTo>
                  <a:lnTo>
                    <a:pt x="1128" y="3727"/>
                  </a:lnTo>
                  <a:lnTo>
                    <a:pt x="1078" y="3642"/>
                  </a:lnTo>
                  <a:lnTo>
                    <a:pt x="1036" y="3566"/>
                  </a:lnTo>
                  <a:lnTo>
                    <a:pt x="994" y="3492"/>
                  </a:lnTo>
                  <a:lnTo>
                    <a:pt x="947" y="3416"/>
                  </a:lnTo>
                  <a:lnTo>
                    <a:pt x="921" y="3377"/>
                  </a:lnTo>
                  <a:lnTo>
                    <a:pt x="892" y="3335"/>
                  </a:lnTo>
                  <a:lnTo>
                    <a:pt x="859" y="3291"/>
                  </a:lnTo>
                  <a:lnTo>
                    <a:pt x="822" y="3243"/>
                  </a:lnTo>
                  <a:lnTo>
                    <a:pt x="786" y="3197"/>
                  </a:lnTo>
                  <a:lnTo>
                    <a:pt x="744" y="3151"/>
                  </a:lnTo>
                  <a:lnTo>
                    <a:pt x="698" y="3104"/>
                  </a:lnTo>
                  <a:lnTo>
                    <a:pt x="649" y="3056"/>
                  </a:lnTo>
                  <a:lnTo>
                    <a:pt x="598" y="3012"/>
                  </a:lnTo>
                  <a:lnTo>
                    <a:pt x="546" y="2970"/>
                  </a:lnTo>
                  <a:lnTo>
                    <a:pt x="521" y="2950"/>
                  </a:lnTo>
                  <a:lnTo>
                    <a:pt x="494" y="2933"/>
                  </a:lnTo>
                  <a:lnTo>
                    <a:pt x="469" y="2915"/>
                  </a:lnTo>
                  <a:lnTo>
                    <a:pt x="442" y="2899"/>
                  </a:lnTo>
                  <a:lnTo>
                    <a:pt x="413" y="2885"/>
                  </a:lnTo>
                  <a:lnTo>
                    <a:pt x="378" y="2869"/>
                  </a:lnTo>
                  <a:lnTo>
                    <a:pt x="342" y="2857"/>
                  </a:lnTo>
                  <a:lnTo>
                    <a:pt x="303" y="2844"/>
                  </a:lnTo>
                  <a:lnTo>
                    <a:pt x="227" y="2821"/>
                  </a:lnTo>
                  <a:lnTo>
                    <a:pt x="161" y="2805"/>
                  </a:lnTo>
                  <a:lnTo>
                    <a:pt x="123" y="2798"/>
                  </a:lnTo>
                  <a:lnTo>
                    <a:pt x="82" y="2793"/>
                  </a:lnTo>
                  <a:lnTo>
                    <a:pt x="40" y="2790"/>
                  </a:lnTo>
                  <a:lnTo>
                    <a:pt x="0" y="2786"/>
                  </a:lnTo>
                  <a:lnTo>
                    <a:pt x="5" y="2777"/>
                  </a:lnTo>
                  <a:lnTo>
                    <a:pt x="15" y="2768"/>
                  </a:lnTo>
                  <a:lnTo>
                    <a:pt x="28" y="2758"/>
                  </a:lnTo>
                  <a:lnTo>
                    <a:pt x="44" y="2747"/>
                  </a:lnTo>
                  <a:lnTo>
                    <a:pt x="80" y="2726"/>
                  </a:lnTo>
                  <a:lnTo>
                    <a:pt x="123" y="2703"/>
                  </a:lnTo>
                  <a:lnTo>
                    <a:pt x="209" y="2659"/>
                  </a:lnTo>
                  <a:lnTo>
                    <a:pt x="273" y="2631"/>
                  </a:lnTo>
                  <a:lnTo>
                    <a:pt x="313" y="2615"/>
                  </a:lnTo>
                  <a:lnTo>
                    <a:pt x="355" y="2599"/>
                  </a:lnTo>
                  <a:lnTo>
                    <a:pt x="400" y="2585"/>
                  </a:lnTo>
                  <a:lnTo>
                    <a:pt x="444" y="2571"/>
                  </a:lnTo>
                  <a:lnTo>
                    <a:pt x="490" y="2560"/>
                  </a:lnTo>
                  <a:lnTo>
                    <a:pt x="536" y="2549"/>
                  </a:lnTo>
                  <a:lnTo>
                    <a:pt x="580" y="2542"/>
                  </a:lnTo>
                  <a:lnTo>
                    <a:pt x="624" y="2537"/>
                  </a:lnTo>
                  <a:lnTo>
                    <a:pt x="669" y="2535"/>
                  </a:lnTo>
                  <a:lnTo>
                    <a:pt x="711" y="2534"/>
                  </a:lnTo>
                  <a:lnTo>
                    <a:pt x="755" y="2534"/>
                  </a:lnTo>
                  <a:lnTo>
                    <a:pt x="799" y="2535"/>
                  </a:lnTo>
                  <a:lnTo>
                    <a:pt x="844" y="2537"/>
                  </a:lnTo>
                  <a:lnTo>
                    <a:pt x="890" y="2539"/>
                  </a:lnTo>
                  <a:lnTo>
                    <a:pt x="936" y="2542"/>
                  </a:lnTo>
                  <a:lnTo>
                    <a:pt x="984" y="2548"/>
                  </a:lnTo>
                  <a:lnTo>
                    <a:pt x="1040" y="2553"/>
                  </a:lnTo>
                  <a:lnTo>
                    <a:pt x="1095" y="2562"/>
                  </a:lnTo>
                  <a:lnTo>
                    <a:pt x="1155" y="2572"/>
                  </a:lnTo>
                  <a:lnTo>
                    <a:pt x="1213" y="2585"/>
                  </a:lnTo>
                  <a:lnTo>
                    <a:pt x="1272" y="2597"/>
                  </a:lnTo>
                  <a:lnTo>
                    <a:pt x="1332" y="2613"/>
                  </a:lnTo>
                  <a:lnTo>
                    <a:pt x="1392" y="2629"/>
                  </a:lnTo>
                  <a:lnTo>
                    <a:pt x="1451" y="2645"/>
                  </a:lnTo>
                  <a:lnTo>
                    <a:pt x="1568" y="2680"/>
                  </a:lnTo>
                  <a:lnTo>
                    <a:pt x="1680" y="2715"/>
                  </a:lnTo>
                  <a:lnTo>
                    <a:pt x="1788" y="2751"/>
                  </a:lnTo>
                  <a:lnTo>
                    <a:pt x="1886" y="2784"/>
                  </a:lnTo>
                  <a:lnTo>
                    <a:pt x="1932" y="2798"/>
                  </a:lnTo>
                  <a:lnTo>
                    <a:pt x="1978" y="2811"/>
                  </a:lnTo>
                  <a:lnTo>
                    <a:pt x="2024" y="2821"/>
                  </a:lnTo>
                  <a:lnTo>
                    <a:pt x="2072" y="2830"/>
                  </a:lnTo>
                  <a:lnTo>
                    <a:pt x="2120" y="2837"/>
                  </a:lnTo>
                  <a:lnTo>
                    <a:pt x="2168" y="2843"/>
                  </a:lnTo>
                  <a:lnTo>
                    <a:pt x="2220" y="2844"/>
                  </a:lnTo>
                  <a:lnTo>
                    <a:pt x="2272" y="2843"/>
                  </a:lnTo>
                  <a:lnTo>
                    <a:pt x="2307" y="2841"/>
                  </a:lnTo>
                  <a:lnTo>
                    <a:pt x="2341" y="2835"/>
                  </a:lnTo>
                  <a:lnTo>
                    <a:pt x="2374" y="2828"/>
                  </a:lnTo>
                  <a:lnTo>
                    <a:pt x="2407" y="2820"/>
                  </a:lnTo>
                  <a:lnTo>
                    <a:pt x="2437" y="2807"/>
                  </a:lnTo>
                  <a:lnTo>
                    <a:pt x="2468" y="2795"/>
                  </a:lnTo>
                  <a:lnTo>
                    <a:pt x="2497" y="2781"/>
                  </a:lnTo>
                  <a:lnTo>
                    <a:pt x="2526" y="2765"/>
                  </a:lnTo>
                  <a:lnTo>
                    <a:pt x="2553" y="2747"/>
                  </a:lnTo>
                  <a:lnTo>
                    <a:pt x="2580" y="2728"/>
                  </a:lnTo>
                  <a:lnTo>
                    <a:pt x="2607" y="2708"/>
                  </a:lnTo>
                  <a:lnTo>
                    <a:pt x="2632" y="2689"/>
                  </a:lnTo>
                  <a:lnTo>
                    <a:pt x="2682" y="2645"/>
                  </a:lnTo>
                  <a:lnTo>
                    <a:pt x="2730" y="2599"/>
                  </a:lnTo>
                  <a:lnTo>
                    <a:pt x="2762" y="2567"/>
                  </a:lnTo>
                  <a:lnTo>
                    <a:pt x="2787" y="2539"/>
                  </a:lnTo>
                  <a:lnTo>
                    <a:pt x="2803" y="2519"/>
                  </a:lnTo>
                  <a:lnTo>
                    <a:pt x="2820" y="2495"/>
                  </a:lnTo>
                  <a:lnTo>
                    <a:pt x="2843" y="2461"/>
                  </a:lnTo>
                  <a:lnTo>
                    <a:pt x="2872" y="2415"/>
                  </a:lnTo>
                  <a:lnTo>
                    <a:pt x="2897" y="2375"/>
                  </a:lnTo>
                  <a:lnTo>
                    <a:pt x="2920" y="2332"/>
                  </a:lnTo>
                  <a:lnTo>
                    <a:pt x="2939" y="2290"/>
                  </a:lnTo>
                  <a:lnTo>
                    <a:pt x="2956" y="2246"/>
                  </a:lnTo>
                  <a:lnTo>
                    <a:pt x="2972" y="2200"/>
                  </a:lnTo>
                  <a:lnTo>
                    <a:pt x="2985" y="2156"/>
                  </a:lnTo>
                  <a:lnTo>
                    <a:pt x="2995" y="2110"/>
                  </a:lnTo>
                  <a:lnTo>
                    <a:pt x="3003" y="2062"/>
                  </a:lnTo>
                  <a:lnTo>
                    <a:pt x="3008" y="2016"/>
                  </a:lnTo>
                  <a:lnTo>
                    <a:pt x="3010" y="1969"/>
                  </a:lnTo>
                  <a:lnTo>
                    <a:pt x="3010" y="1923"/>
                  </a:lnTo>
                  <a:lnTo>
                    <a:pt x="3008" y="1875"/>
                  </a:lnTo>
                  <a:lnTo>
                    <a:pt x="3003" y="1829"/>
                  </a:lnTo>
                  <a:lnTo>
                    <a:pt x="2995" y="1781"/>
                  </a:lnTo>
                  <a:lnTo>
                    <a:pt x="2983" y="1736"/>
                  </a:lnTo>
                  <a:lnTo>
                    <a:pt x="2972" y="1690"/>
                  </a:lnTo>
                  <a:lnTo>
                    <a:pt x="2958" y="1654"/>
                  </a:lnTo>
                  <a:lnTo>
                    <a:pt x="2945" y="1617"/>
                  </a:lnTo>
                  <a:lnTo>
                    <a:pt x="2930" y="1584"/>
                  </a:lnTo>
                  <a:lnTo>
                    <a:pt x="2914" y="1550"/>
                  </a:lnTo>
                  <a:lnTo>
                    <a:pt x="2897" y="1517"/>
                  </a:lnTo>
                  <a:lnTo>
                    <a:pt x="2878" y="1485"/>
                  </a:lnTo>
                  <a:lnTo>
                    <a:pt x="2858" y="1453"/>
                  </a:lnTo>
                  <a:lnTo>
                    <a:pt x="2839" y="1423"/>
                  </a:lnTo>
                  <a:lnTo>
                    <a:pt x="2818" y="1395"/>
                  </a:lnTo>
                  <a:lnTo>
                    <a:pt x="2797" y="1368"/>
                  </a:lnTo>
                  <a:lnTo>
                    <a:pt x="2776" y="1344"/>
                  </a:lnTo>
                  <a:lnTo>
                    <a:pt x="2755" y="1319"/>
                  </a:lnTo>
                  <a:lnTo>
                    <a:pt x="2732" y="1296"/>
                  </a:lnTo>
                  <a:lnTo>
                    <a:pt x="2708" y="1275"/>
                  </a:lnTo>
                  <a:lnTo>
                    <a:pt x="2685" y="1254"/>
                  </a:lnTo>
                  <a:lnTo>
                    <a:pt x="2660" y="1232"/>
                  </a:lnTo>
                  <a:lnTo>
                    <a:pt x="2610" y="1193"/>
                  </a:lnTo>
                  <a:lnTo>
                    <a:pt x="2559" y="1158"/>
                  </a:lnTo>
                  <a:lnTo>
                    <a:pt x="2503" y="1123"/>
                  </a:lnTo>
                  <a:lnTo>
                    <a:pt x="2445" y="1088"/>
                  </a:lnTo>
                  <a:lnTo>
                    <a:pt x="2401" y="1065"/>
                  </a:lnTo>
                  <a:lnTo>
                    <a:pt x="2355" y="1040"/>
                  </a:lnTo>
                  <a:lnTo>
                    <a:pt x="2309" y="1019"/>
                  </a:lnTo>
                  <a:lnTo>
                    <a:pt x="2261" y="998"/>
                  </a:lnTo>
                  <a:lnTo>
                    <a:pt x="2212" y="976"/>
                  </a:lnTo>
                  <a:lnTo>
                    <a:pt x="2162" y="957"/>
                  </a:lnTo>
                  <a:lnTo>
                    <a:pt x="2112" y="939"/>
                  </a:lnTo>
                  <a:lnTo>
                    <a:pt x="2063" y="922"/>
                  </a:lnTo>
                  <a:lnTo>
                    <a:pt x="2013" y="906"/>
                  </a:lnTo>
                  <a:lnTo>
                    <a:pt x="1961" y="892"/>
                  </a:lnTo>
                  <a:lnTo>
                    <a:pt x="1909" y="877"/>
                  </a:lnTo>
                  <a:lnTo>
                    <a:pt x="1859" y="865"/>
                  </a:lnTo>
                  <a:lnTo>
                    <a:pt x="1807" y="855"/>
                  </a:lnTo>
                  <a:lnTo>
                    <a:pt x="1755" y="846"/>
                  </a:lnTo>
                  <a:lnTo>
                    <a:pt x="1705" y="837"/>
                  </a:lnTo>
                  <a:lnTo>
                    <a:pt x="1655" y="830"/>
                  </a:lnTo>
                  <a:lnTo>
                    <a:pt x="1590" y="821"/>
                  </a:lnTo>
                  <a:lnTo>
                    <a:pt x="1526" y="812"/>
                  </a:lnTo>
                  <a:lnTo>
                    <a:pt x="1463" y="805"/>
                  </a:lnTo>
                  <a:lnTo>
                    <a:pt x="1399" y="798"/>
                  </a:lnTo>
                  <a:lnTo>
                    <a:pt x="1336" y="793"/>
                  </a:lnTo>
                  <a:lnTo>
                    <a:pt x="1272" y="789"/>
                  </a:lnTo>
                  <a:lnTo>
                    <a:pt x="1242" y="789"/>
                  </a:lnTo>
                  <a:lnTo>
                    <a:pt x="1209" y="791"/>
                  </a:lnTo>
                  <a:lnTo>
                    <a:pt x="1178" y="791"/>
                  </a:lnTo>
                  <a:lnTo>
                    <a:pt x="1147" y="794"/>
                  </a:lnTo>
                  <a:lnTo>
                    <a:pt x="1057" y="805"/>
                  </a:lnTo>
                  <a:lnTo>
                    <a:pt x="969" y="817"/>
                  </a:lnTo>
                  <a:lnTo>
                    <a:pt x="882" y="832"/>
                  </a:lnTo>
                  <a:lnTo>
                    <a:pt x="799" y="849"/>
                  </a:lnTo>
                  <a:lnTo>
                    <a:pt x="723" y="867"/>
                  </a:lnTo>
                  <a:lnTo>
                    <a:pt x="651" y="888"/>
                  </a:lnTo>
                  <a:lnTo>
                    <a:pt x="619" y="899"/>
                  </a:lnTo>
                  <a:lnTo>
                    <a:pt x="588" y="911"/>
                  </a:lnTo>
                  <a:lnTo>
                    <a:pt x="561" y="922"/>
                  </a:lnTo>
                  <a:lnTo>
                    <a:pt x="534" y="93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032" y="9619"/>
              <a:ext cx="2877" cy="695"/>
              <a:chOff x="4032" y="9413"/>
              <a:chExt cx="2877" cy="695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4032" y="9630"/>
                <a:ext cx="2877" cy="478"/>
              </a:xfrm>
              <a:custGeom>
                <a:avLst/>
                <a:gdLst>
                  <a:gd name="T0" fmla="*/ 1 w 5754"/>
                  <a:gd name="T1" fmla="*/ 1 h 955"/>
                  <a:gd name="T2" fmla="*/ 1 w 5754"/>
                  <a:gd name="T3" fmla="*/ 1 h 955"/>
                  <a:gd name="T4" fmla="*/ 1 w 5754"/>
                  <a:gd name="T5" fmla="*/ 1 h 955"/>
                  <a:gd name="T6" fmla="*/ 1 w 5754"/>
                  <a:gd name="T7" fmla="*/ 1 h 955"/>
                  <a:gd name="T8" fmla="*/ 1 w 5754"/>
                  <a:gd name="T9" fmla="*/ 1 h 955"/>
                  <a:gd name="T10" fmla="*/ 1 w 5754"/>
                  <a:gd name="T11" fmla="*/ 1 h 955"/>
                  <a:gd name="T12" fmla="*/ 1 w 5754"/>
                  <a:gd name="T13" fmla="*/ 1 h 955"/>
                  <a:gd name="T14" fmla="*/ 1 w 5754"/>
                  <a:gd name="T15" fmla="*/ 1 h 955"/>
                  <a:gd name="T16" fmla="*/ 1 w 5754"/>
                  <a:gd name="T17" fmla="*/ 1 h 955"/>
                  <a:gd name="T18" fmla="*/ 1 w 5754"/>
                  <a:gd name="T19" fmla="*/ 1 h 955"/>
                  <a:gd name="T20" fmla="*/ 1 w 5754"/>
                  <a:gd name="T21" fmla="*/ 1 h 955"/>
                  <a:gd name="T22" fmla="*/ 1 w 5754"/>
                  <a:gd name="T23" fmla="*/ 1 h 955"/>
                  <a:gd name="T24" fmla="*/ 1 w 5754"/>
                  <a:gd name="T25" fmla="*/ 1 h 955"/>
                  <a:gd name="T26" fmla="*/ 1 w 5754"/>
                  <a:gd name="T27" fmla="*/ 1 h 955"/>
                  <a:gd name="T28" fmla="*/ 1 w 5754"/>
                  <a:gd name="T29" fmla="*/ 1 h 955"/>
                  <a:gd name="T30" fmla="*/ 1 w 5754"/>
                  <a:gd name="T31" fmla="*/ 1 h 955"/>
                  <a:gd name="T32" fmla="*/ 1 w 5754"/>
                  <a:gd name="T33" fmla="*/ 1 h 955"/>
                  <a:gd name="T34" fmla="*/ 1 w 5754"/>
                  <a:gd name="T35" fmla="*/ 1 h 955"/>
                  <a:gd name="T36" fmla="*/ 1 w 5754"/>
                  <a:gd name="T37" fmla="*/ 1 h 955"/>
                  <a:gd name="T38" fmla="*/ 1 w 5754"/>
                  <a:gd name="T39" fmla="*/ 1 h 955"/>
                  <a:gd name="T40" fmla="*/ 1 w 5754"/>
                  <a:gd name="T41" fmla="*/ 1 h 955"/>
                  <a:gd name="T42" fmla="*/ 1 w 5754"/>
                  <a:gd name="T43" fmla="*/ 1 h 955"/>
                  <a:gd name="T44" fmla="*/ 1 w 5754"/>
                  <a:gd name="T45" fmla="*/ 1 h 955"/>
                  <a:gd name="T46" fmla="*/ 1 w 5754"/>
                  <a:gd name="T47" fmla="*/ 1 h 955"/>
                  <a:gd name="T48" fmla="*/ 1 w 5754"/>
                  <a:gd name="T49" fmla="*/ 1 h 955"/>
                  <a:gd name="T50" fmla="*/ 1 w 5754"/>
                  <a:gd name="T51" fmla="*/ 1 h 955"/>
                  <a:gd name="T52" fmla="*/ 1 w 5754"/>
                  <a:gd name="T53" fmla="*/ 1 h 955"/>
                  <a:gd name="T54" fmla="*/ 1 w 5754"/>
                  <a:gd name="T55" fmla="*/ 1 h 955"/>
                  <a:gd name="T56" fmla="*/ 1 w 5754"/>
                  <a:gd name="T57" fmla="*/ 1 h 955"/>
                  <a:gd name="T58" fmla="*/ 1 w 5754"/>
                  <a:gd name="T59" fmla="*/ 1 h 955"/>
                  <a:gd name="T60" fmla="*/ 1 w 5754"/>
                  <a:gd name="T61" fmla="*/ 1 h 955"/>
                  <a:gd name="T62" fmla="*/ 1 w 5754"/>
                  <a:gd name="T63" fmla="*/ 1 h 955"/>
                  <a:gd name="T64" fmla="*/ 1 w 5754"/>
                  <a:gd name="T65" fmla="*/ 1 h 955"/>
                  <a:gd name="T66" fmla="*/ 1 w 5754"/>
                  <a:gd name="T67" fmla="*/ 1 h 955"/>
                  <a:gd name="T68" fmla="*/ 1 w 5754"/>
                  <a:gd name="T69" fmla="*/ 1 h 955"/>
                  <a:gd name="T70" fmla="*/ 1 w 5754"/>
                  <a:gd name="T71" fmla="*/ 1 h 955"/>
                  <a:gd name="T72" fmla="*/ 1 w 5754"/>
                  <a:gd name="T73" fmla="*/ 1 h 955"/>
                  <a:gd name="T74" fmla="*/ 1 w 5754"/>
                  <a:gd name="T75" fmla="*/ 1 h 955"/>
                  <a:gd name="T76" fmla="*/ 1 w 5754"/>
                  <a:gd name="T77" fmla="*/ 1 h 955"/>
                  <a:gd name="T78" fmla="*/ 1 w 5754"/>
                  <a:gd name="T79" fmla="*/ 1 h 955"/>
                  <a:gd name="T80" fmla="*/ 1 w 5754"/>
                  <a:gd name="T81" fmla="*/ 1 h 955"/>
                  <a:gd name="T82" fmla="*/ 1 w 5754"/>
                  <a:gd name="T83" fmla="*/ 1 h 955"/>
                  <a:gd name="T84" fmla="*/ 1 w 5754"/>
                  <a:gd name="T85" fmla="*/ 1 h 955"/>
                  <a:gd name="T86" fmla="*/ 1 w 5754"/>
                  <a:gd name="T87" fmla="*/ 1 h 955"/>
                  <a:gd name="T88" fmla="*/ 1 w 5754"/>
                  <a:gd name="T89" fmla="*/ 1 h 955"/>
                  <a:gd name="T90" fmla="*/ 1 w 5754"/>
                  <a:gd name="T91" fmla="*/ 1 h 955"/>
                  <a:gd name="T92" fmla="*/ 1 w 5754"/>
                  <a:gd name="T93" fmla="*/ 1 h 955"/>
                  <a:gd name="T94" fmla="*/ 1 w 5754"/>
                  <a:gd name="T95" fmla="*/ 1 h 955"/>
                  <a:gd name="T96" fmla="*/ 1 w 5754"/>
                  <a:gd name="T97" fmla="*/ 1 h 955"/>
                  <a:gd name="T98" fmla="*/ 1 w 5754"/>
                  <a:gd name="T99" fmla="*/ 1 h 955"/>
                  <a:gd name="T100" fmla="*/ 1 w 5754"/>
                  <a:gd name="T101" fmla="*/ 1 h 955"/>
                  <a:gd name="T102" fmla="*/ 1 w 5754"/>
                  <a:gd name="T103" fmla="*/ 1 h 955"/>
                  <a:gd name="T104" fmla="*/ 1 w 5754"/>
                  <a:gd name="T105" fmla="*/ 1 h 955"/>
                  <a:gd name="T106" fmla="*/ 1 w 5754"/>
                  <a:gd name="T107" fmla="*/ 1 h 955"/>
                  <a:gd name="T108" fmla="*/ 1 w 5754"/>
                  <a:gd name="T109" fmla="*/ 1 h 955"/>
                  <a:gd name="T110" fmla="*/ 1 w 5754"/>
                  <a:gd name="T111" fmla="*/ 1 h 955"/>
                  <a:gd name="T112" fmla="*/ 1 w 5754"/>
                  <a:gd name="T113" fmla="*/ 1 h 955"/>
                  <a:gd name="T114" fmla="*/ 1 w 5754"/>
                  <a:gd name="T115" fmla="*/ 1 h 955"/>
                  <a:gd name="T116" fmla="*/ 1 w 5754"/>
                  <a:gd name="T117" fmla="*/ 1 h 955"/>
                  <a:gd name="T118" fmla="*/ 1 w 5754"/>
                  <a:gd name="T119" fmla="*/ 1 h 955"/>
                  <a:gd name="T120" fmla="*/ 1 w 5754"/>
                  <a:gd name="T121" fmla="*/ 1 h 955"/>
                  <a:gd name="T122" fmla="*/ 1 w 5754"/>
                  <a:gd name="T123" fmla="*/ 1 h 9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54"/>
                  <a:gd name="T187" fmla="*/ 0 h 955"/>
                  <a:gd name="T188" fmla="*/ 5754 w 5754"/>
                  <a:gd name="T189" fmla="*/ 955 h 95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54" h="955">
                    <a:moveTo>
                      <a:pt x="19" y="244"/>
                    </a:moveTo>
                    <a:lnTo>
                      <a:pt x="27" y="235"/>
                    </a:lnTo>
                    <a:lnTo>
                      <a:pt x="33" y="228"/>
                    </a:lnTo>
                    <a:lnTo>
                      <a:pt x="40" y="221"/>
                    </a:lnTo>
                    <a:lnTo>
                      <a:pt x="48" y="215"/>
                    </a:lnTo>
                    <a:lnTo>
                      <a:pt x="61" y="210"/>
                    </a:lnTo>
                    <a:lnTo>
                      <a:pt x="73" y="207"/>
                    </a:lnTo>
                    <a:lnTo>
                      <a:pt x="86" y="207"/>
                    </a:lnTo>
                    <a:lnTo>
                      <a:pt x="100" y="207"/>
                    </a:lnTo>
                    <a:lnTo>
                      <a:pt x="115" y="212"/>
                    </a:lnTo>
                    <a:lnTo>
                      <a:pt x="131" y="221"/>
                    </a:lnTo>
                    <a:lnTo>
                      <a:pt x="144" y="231"/>
                    </a:lnTo>
                    <a:lnTo>
                      <a:pt x="154" y="242"/>
                    </a:lnTo>
                    <a:lnTo>
                      <a:pt x="161" y="254"/>
                    </a:lnTo>
                    <a:lnTo>
                      <a:pt x="165" y="268"/>
                    </a:lnTo>
                    <a:lnTo>
                      <a:pt x="167" y="283"/>
                    </a:lnTo>
                    <a:lnTo>
                      <a:pt x="163" y="297"/>
                    </a:lnTo>
                    <a:lnTo>
                      <a:pt x="158" y="311"/>
                    </a:lnTo>
                    <a:lnTo>
                      <a:pt x="148" y="325"/>
                    </a:lnTo>
                    <a:lnTo>
                      <a:pt x="136" y="339"/>
                    </a:lnTo>
                    <a:lnTo>
                      <a:pt x="123" y="350"/>
                    </a:lnTo>
                    <a:lnTo>
                      <a:pt x="110" y="357"/>
                    </a:lnTo>
                    <a:lnTo>
                      <a:pt x="96" y="360"/>
                    </a:lnTo>
                    <a:lnTo>
                      <a:pt x="81" y="362"/>
                    </a:lnTo>
                    <a:lnTo>
                      <a:pt x="65" y="360"/>
                    </a:lnTo>
                    <a:lnTo>
                      <a:pt x="50" y="355"/>
                    </a:lnTo>
                    <a:lnTo>
                      <a:pt x="36" y="346"/>
                    </a:lnTo>
                    <a:lnTo>
                      <a:pt x="23" y="337"/>
                    </a:lnTo>
                    <a:lnTo>
                      <a:pt x="13" y="325"/>
                    </a:lnTo>
                    <a:lnTo>
                      <a:pt x="6" y="314"/>
                    </a:lnTo>
                    <a:lnTo>
                      <a:pt x="2" y="300"/>
                    </a:lnTo>
                    <a:lnTo>
                      <a:pt x="0" y="286"/>
                    </a:lnTo>
                    <a:lnTo>
                      <a:pt x="4" y="272"/>
                    </a:lnTo>
                    <a:lnTo>
                      <a:pt x="10" y="258"/>
                    </a:lnTo>
                    <a:lnTo>
                      <a:pt x="19" y="244"/>
                    </a:lnTo>
                    <a:close/>
                    <a:moveTo>
                      <a:pt x="48" y="260"/>
                    </a:moveTo>
                    <a:lnTo>
                      <a:pt x="40" y="270"/>
                    </a:lnTo>
                    <a:lnTo>
                      <a:pt x="36" y="281"/>
                    </a:lnTo>
                    <a:lnTo>
                      <a:pt x="33" y="290"/>
                    </a:lnTo>
                    <a:lnTo>
                      <a:pt x="33" y="298"/>
                    </a:lnTo>
                    <a:lnTo>
                      <a:pt x="36" y="307"/>
                    </a:lnTo>
                    <a:lnTo>
                      <a:pt x="38" y="314"/>
                    </a:lnTo>
                    <a:lnTo>
                      <a:pt x="44" y="320"/>
                    </a:lnTo>
                    <a:lnTo>
                      <a:pt x="52" y="327"/>
                    </a:lnTo>
                    <a:lnTo>
                      <a:pt x="60" y="330"/>
                    </a:lnTo>
                    <a:lnTo>
                      <a:pt x="69" y="332"/>
                    </a:lnTo>
                    <a:lnTo>
                      <a:pt x="77" y="334"/>
                    </a:lnTo>
                    <a:lnTo>
                      <a:pt x="86" y="332"/>
                    </a:lnTo>
                    <a:lnTo>
                      <a:pt x="96" y="328"/>
                    </a:lnTo>
                    <a:lnTo>
                      <a:pt x="104" y="323"/>
                    </a:lnTo>
                    <a:lnTo>
                      <a:pt x="111" y="316"/>
                    </a:lnTo>
                    <a:lnTo>
                      <a:pt x="121" y="307"/>
                    </a:lnTo>
                    <a:lnTo>
                      <a:pt x="127" y="297"/>
                    </a:lnTo>
                    <a:lnTo>
                      <a:pt x="133" y="288"/>
                    </a:lnTo>
                    <a:lnTo>
                      <a:pt x="135" y="277"/>
                    </a:lnTo>
                    <a:lnTo>
                      <a:pt x="135" y="270"/>
                    </a:lnTo>
                    <a:lnTo>
                      <a:pt x="133" y="261"/>
                    </a:lnTo>
                    <a:lnTo>
                      <a:pt x="129" y="254"/>
                    </a:lnTo>
                    <a:lnTo>
                      <a:pt x="123" y="247"/>
                    </a:lnTo>
                    <a:lnTo>
                      <a:pt x="115" y="242"/>
                    </a:lnTo>
                    <a:lnTo>
                      <a:pt x="108" y="238"/>
                    </a:lnTo>
                    <a:lnTo>
                      <a:pt x="98" y="235"/>
                    </a:lnTo>
                    <a:lnTo>
                      <a:pt x="90" y="235"/>
                    </a:lnTo>
                    <a:lnTo>
                      <a:pt x="81" y="235"/>
                    </a:lnTo>
                    <a:lnTo>
                      <a:pt x="73" y="238"/>
                    </a:lnTo>
                    <a:lnTo>
                      <a:pt x="63" y="244"/>
                    </a:lnTo>
                    <a:lnTo>
                      <a:pt x="56" y="251"/>
                    </a:lnTo>
                    <a:lnTo>
                      <a:pt x="48" y="260"/>
                    </a:lnTo>
                    <a:close/>
                    <a:moveTo>
                      <a:pt x="223" y="283"/>
                    </a:moveTo>
                    <a:lnTo>
                      <a:pt x="325" y="343"/>
                    </a:lnTo>
                    <a:lnTo>
                      <a:pt x="309" y="364"/>
                    </a:lnTo>
                    <a:lnTo>
                      <a:pt x="235" y="320"/>
                    </a:lnTo>
                    <a:lnTo>
                      <a:pt x="215" y="348"/>
                    </a:lnTo>
                    <a:lnTo>
                      <a:pt x="252" y="369"/>
                    </a:lnTo>
                    <a:lnTo>
                      <a:pt x="265" y="380"/>
                    </a:lnTo>
                    <a:lnTo>
                      <a:pt x="275" y="389"/>
                    </a:lnTo>
                    <a:lnTo>
                      <a:pt x="277" y="394"/>
                    </a:lnTo>
                    <a:lnTo>
                      <a:pt x="281" y="399"/>
                    </a:lnTo>
                    <a:lnTo>
                      <a:pt x="283" y="404"/>
                    </a:lnTo>
                    <a:lnTo>
                      <a:pt x="283" y="411"/>
                    </a:lnTo>
                    <a:lnTo>
                      <a:pt x="283" y="419"/>
                    </a:lnTo>
                    <a:lnTo>
                      <a:pt x="281" y="424"/>
                    </a:lnTo>
                    <a:lnTo>
                      <a:pt x="279" y="431"/>
                    </a:lnTo>
                    <a:lnTo>
                      <a:pt x="275" y="436"/>
                    </a:lnTo>
                    <a:lnTo>
                      <a:pt x="269" y="443"/>
                    </a:lnTo>
                    <a:lnTo>
                      <a:pt x="263" y="447"/>
                    </a:lnTo>
                    <a:lnTo>
                      <a:pt x="258" y="452"/>
                    </a:lnTo>
                    <a:lnTo>
                      <a:pt x="252" y="454"/>
                    </a:lnTo>
                    <a:lnTo>
                      <a:pt x="238" y="457"/>
                    </a:lnTo>
                    <a:lnTo>
                      <a:pt x="227" y="457"/>
                    </a:lnTo>
                    <a:lnTo>
                      <a:pt x="213" y="452"/>
                    </a:lnTo>
                    <a:lnTo>
                      <a:pt x="198" y="445"/>
                    </a:lnTo>
                    <a:lnTo>
                      <a:pt x="135" y="406"/>
                    </a:lnTo>
                    <a:lnTo>
                      <a:pt x="223" y="283"/>
                    </a:lnTo>
                    <a:close/>
                    <a:moveTo>
                      <a:pt x="177" y="403"/>
                    </a:moveTo>
                    <a:lnTo>
                      <a:pt x="204" y="419"/>
                    </a:lnTo>
                    <a:lnTo>
                      <a:pt x="215" y="424"/>
                    </a:lnTo>
                    <a:lnTo>
                      <a:pt x="223" y="427"/>
                    </a:lnTo>
                    <a:lnTo>
                      <a:pt x="229" y="429"/>
                    </a:lnTo>
                    <a:lnTo>
                      <a:pt x="235" y="427"/>
                    </a:lnTo>
                    <a:lnTo>
                      <a:pt x="240" y="424"/>
                    </a:lnTo>
                    <a:lnTo>
                      <a:pt x="246" y="420"/>
                    </a:lnTo>
                    <a:lnTo>
                      <a:pt x="248" y="415"/>
                    </a:lnTo>
                    <a:lnTo>
                      <a:pt x="250" y="411"/>
                    </a:lnTo>
                    <a:lnTo>
                      <a:pt x="250" y="408"/>
                    </a:lnTo>
                    <a:lnTo>
                      <a:pt x="248" y="403"/>
                    </a:lnTo>
                    <a:lnTo>
                      <a:pt x="240" y="396"/>
                    </a:lnTo>
                    <a:lnTo>
                      <a:pt x="229" y="385"/>
                    </a:lnTo>
                    <a:lnTo>
                      <a:pt x="200" y="369"/>
                    </a:lnTo>
                    <a:lnTo>
                      <a:pt x="177" y="403"/>
                    </a:lnTo>
                    <a:close/>
                    <a:moveTo>
                      <a:pt x="363" y="537"/>
                    </a:moveTo>
                    <a:lnTo>
                      <a:pt x="398" y="484"/>
                    </a:lnTo>
                    <a:lnTo>
                      <a:pt x="392" y="480"/>
                    </a:lnTo>
                    <a:lnTo>
                      <a:pt x="379" y="475"/>
                    </a:lnTo>
                    <a:lnTo>
                      <a:pt x="371" y="473"/>
                    </a:lnTo>
                    <a:lnTo>
                      <a:pt x="358" y="477"/>
                    </a:lnTo>
                    <a:lnTo>
                      <a:pt x="338" y="486"/>
                    </a:lnTo>
                    <a:lnTo>
                      <a:pt x="300" y="503"/>
                    </a:lnTo>
                    <a:lnTo>
                      <a:pt x="265" y="486"/>
                    </a:lnTo>
                    <a:lnTo>
                      <a:pt x="298" y="470"/>
                    </a:lnTo>
                    <a:lnTo>
                      <a:pt x="315" y="461"/>
                    </a:lnTo>
                    <a:lnTo>
                      <a:pt x="329" y="457"/>
                    </a:lnTo>
                    <a:lnTo>
                      <a:pt x="338" y="454"/>
                    </a:lnTo>
                    <a:lnTo>
                      <a:pt x="350" y="454"/>
                    </a:lnTo>
                    <a:lnTo>
                      <a:pt x="342" y="447"/>
                    </a:lnTo>
                    <a:lnTo>
                      <a:pt x="336" y="441"/>
                    </a:lnTo>
                    <a:lnTo>
                      <a:pt x="333" y="434"/>
                    </a:lnTo>
                    <a:lnTo>
                      <a:pt x="329" y="427"/>
                    </a:lnTo>
                    <a:lnTo>
                      <a:pt x="329" y="420"/>
                    </a:lnTo>
                    <a:lnTo>
                      <a:pt x="331" y="413"/>
                    </a:lnTo>
                    <a:lnTo>
                      <a:pt x="333" y="406"/>
                    </a:lnTo>
                    <a:lnTo>
                      <a:pt x="336" y="399"/>
                    </a:lnTo>
                    <a:lnTo>
                      <a:pt x="340" y="394"/>
                    </a:lnTo>
                    <a:lnTo>
                      <a:pt x="344" y="389"/>
                    </a:lnTo>
                    <a:lnTo>
                      <a:pt x="350" y="385"/>
                    </a:lnTo>
                    <a:lnTo>
                      <a:pt x="356" y="381"/>
                    </a:lnTo>
                    <a:lnTo>
                      <a:pt x="361" y="380"/>
                    </a:lnTo>
                    <a:lnTo>
                      <a:pt x="367" y="378"/>
                    </a:lnTo>
                    <a:lnTo>
                      <a:pt x="373" y="378"/>
                    </a:lnTo>
                    <a:lnTo>
                      <a:pt x="381" y="378"/>
                    </a:lnTo>
                    <a:lnTo>
                      <a:pt x="394" y="383"/>
                    </a:lnTo>
                    <a:lnTo>
                      <a:pt x="413" y="392"/>
                    </a:lnTo>
                    <a:lnTo>
                      <a:pt x="473" y="424"/>
                    </a:lnTo>
                    <a:lnTo>
                      <a:pt x="392" y="553"/>
                    </a:lnTo>
                    <a:lnTo>
                      <a:pt x="363" y="537"/>
                    </a:lnTo>
                    <a:close/>
                    <a:moveTo>
                      <a:pt x="431" y="431"/>
                    </a:moveTo>
                    <a:lnTo>
                      <a:pt x="409" y="419"/>
                    </a:lnTo>
                    <a:lnTo>
                      <a:pt x="394" y="411"/>
                    </a:lnTo>
                    <a:lnTo>
                      <a:pt x="386" y="408"/>
                    </a:lnTo>
                    <a:lnTo>
                      <a:pt x="381" y="406"/>
                    </a:lnTo>
                    <a:lnTo>
                      <a:pt x="375" y="408"/>
                    </a:lnTo>
                    <a:lnTo>
                      <a:pt x="369" y="410"/>
                    </a:lnTo>
                    <a:lnTo>
                      <a:pt x="363" y="415"/>
                    </a:lnTo>
                    <a:lnTo>
                      <a:pt x="361" y="422"/>
                    </a:lnTo>
                    <a:lnTo>
                      <a:pt x="361" y="429"/>
                    </a:lnTo>
                    <a:lnTo>
                      <a:pt x="363" y="434"/>
                    </a:lnTo>
                    <a:lnTo>
                      <a:pt x="367" y="438"/>
                    </a:lnTo>
                    <a:lnTo>
                      <a:pt x="375" y="443"/>
                    </a:lnTo>
                    <a:lnTo>
                      <a:pt x="390" y="452"/>
                    </a:lnTo>
                    <a:lnTo>
                      <a:pt x="409" y="463"/>
                    </a:lnTo>
                    <a:lnTo>
                      <a:pt x="431" y="431"/>
                    </a:lnTo>
                    <a:close/>
                    <a:moveTo>
                      <a:pt x="511" y="487"/>
                    </a:moveTo>
                    <a:lnTo>
                      <a:pt x="486" y="468"/>
                    </a:lnTo>
                    <a:lnTo>
                      <a:pt x="494" y="461"/>
                    </a:lnTo>
                    <a:lnTo>
                      <a:pt x="502" y="457"/>
                    </a:lnTo>
                    <a:lnTo>
                      <a:pt x="509" y="454"/>
                    </a:lnTo>
                    <a:lnTo>
                      <a:pt x="517" y="452"/>
                    </a:lnTo>
                    <a:lnTo>
                      <a:pt x="527" y="452"/>
                    </a:lnTo>
                    <a:lnTo>
                      <a:pt x="536" y="454"/>
                    </a:lnTo>
                    <a:lnTo>
                      <a:pt x="546" y="457"/>
                    </a:lnTo>
                    <a:lnTo>
                      <a:pt x="557" y="461"/>
                    </a:lnTo>
                    <a:lnTo>
                      <a:pt x="567" y="468"/>
                    </a:lnTo>
                    <a:lnTo>
                      <a:pt x="577" y="475"/>
                    </a:lnTo>
                    <a:lnTo>
                      <a:pt x="584" y="482"/>
                    </a:lnTo>
                    <a:lnTo>
                      <a:pt x="588" y="489"/>
                    </a:lnTo>
                    <a:lnTo>
                      <a:pt x="592" y="498"/>
                    </a:lnTo>
                    <a:lnTo>
                      <a:pt x="592" y="505"/>
                    </a:lnTo>
                    <a:lnTo>
                      <a:pt x="590" y="512"/>
                    </a:lnTo>
                    <a:lnTo>
                      <a:pt x="588" y="519"/>
                    </a:lnTo>
                    <a:lnTo>
                      <a:pt x="581" y="528"/>
                    </a:lnTo>
                    <a:lnTo>
                      <a:pt x="573" y="533"/>
                    </a:lnTo>
                    <a:lnTo>
                      <a:pt x="561" y="537"/>
                    </a:lnTo>
                    <a:lnTo>
                      <a:pt x="546" y="539"/>
                    </a:lnTo>
                    <a:lnTo>
                      <a:pt x="552" y="544"/>
                    </a:lnTo>
                    <a:lnTo>
                      <a:pt x="556" y="549"/>
                    </a:lnTo>
                    <a:lnTo>
                      <a:pt x="559" y="556"/>
                    </a:lnTo>
                    <a:lnTo>
                      <a:pt x="561" y="562"/>
                    </a:lnTo>
                    <a:lnTo>
                      <a:pt x="561" y="567"/>
                    </a:lnTo>
                    <a:lnTo>
                      <a:pt x="561" y="574"/>
                    </a:lnTo>
                    <a:lnTo>
                      <a:pt x="559" y="579"/>
                    </a:lnTo>
                    <a:lnTo>
                      <a:pt x="556" y="584"/>
                    </a:lnTo>
                    <a:lnTo>
                      <a:pt x="550" y="593"/>
                    </a:lnTo>
                    <a:lnTo>
                      <a:pt x="544" y="599"/>
                    </a:lnTo>
                    <a:lnTo>
                      <a:pt x="536" y="604"/>
                    </a:lnTo>
                    <a:lnTo>
                      <a:pt x="527" y="606"/>
                    </a:lnTo>
                    <a:lnTo>
                      <a:pt x="515" y="607"/>
                    </a:lnTo>
                    <a:lnTo>
                      <a:pt x="504" y="606"/>
                    </a:lnTo>
                    <a:lnTo>
                      <a:pt x="492" y="602"/>
                    </a:lnTo>
                    <a:lnTo>
                      <a:pt x="479" y="597"/>
                    </a:lnTo>
                    <a:lnTo>
                      <a:pt x="469" y="592"/>
                    </a:lnTo>
                    <a:lnTo>
                      <a:pt x="459" y="586"/>
                    </a:lnTo>
                    <a:lnTo>
                      <a:pt x="454" y="579"/>
                    </a:lnTo>
                    <a:lnTo>
                      <a:pt x="448" y="572"/>
                    </a:lnTo>
                    <a:lnTo>
                      <a:pt x="444" y="565"/>
                    </a:lnTo>
                    <a:lnTo>
                      <a:pt x="442" y="558"/>
                    </a:lnTo>
                    <a:lnTo>
                      <a:pt x="442" y="547"/>
                    </a:lnTo>
                    <a:lnTo>
                      <a:pt x="442" y="539"/>
                    </a:lnTo>
                    <a:lnTo>
                      <a:pt x="473" y="542"/>
                    </a:lnTo>
                    <a:lnTo>
                      <a:pt x="473" y="549"/>
                    </a:lnTo>
                    <a:lnTo>
                      <a:pt x="473" y="554"/>
                    </a:lnTo>
                    <a:lnTo>
                      <a:pt x="475" y="560"/>
                    </a:lnTo>
                    <a:lnTo>
                      <a:pt x="477" y="563"/>
                    </a:lnTo>
                    <a:lnTo>
                      <a:pt x="483" y="570"/>
                    </a:lnTo>
                    <a:lnTo>
                      <a:pt x="490" y="576"/>
                    </a:lnTo>
                    <a:lnTo>
                      <a:pt x="498" y="577"/>
                    </a:lnTo>
                    <a:lnTo>
                      <a:pt x="504" y="579"/>
                    </a:lnTo>
                    <a:lnTo>
                      <a:pt x="509" y="579"/>
                    </a:lnTo>
                    <a:lnTo>
                      <a:pt x="513" y="579"/>
                    </a:lnTo>
                    <a:lnTo>
                      <a:pt x="521" y="576"/>
                    </a:lnTo>
                    <a:lnTo>
                      <a:pt x="527" y="570"/>
                    </a:lnTo>
                    <a:lnTo>
                      <a:pt x="529" y="565"/>
                    </a:lnTo>
                    <a:lnTo>
                      <a:pt x="529" y="562"/>
                    </a:lnTo>
                    <a:lnTo>
                      <a:pt x="529" y="558"/>
                    </a:lnTo>
                    <a:lnTo>
                      <a:pt x="527" y="553"/>
                    </a:lnTo>
                    <a:lnTo>
                      <a:pt x="525" y="549"/>
                    </a:lnTo>
                    <a:lnTo>
                      <a:pt x="521" y="546"/>
                    </a:lnTo>
                    <a:lnTo>
                      <a:pt x="515" y="542"/>
                    </a:lnTo>
                    <a:lnTo>
                      <a:pt x="509" y="539"/>
                    </a:lnTo>
                    <a:lnTo>
                      <a:pt x="502" y="535"/>
                    </a:lnTo>
                    <a:lnTo>
                      <a:pt x="513" y="516"/>
                    </a:lnTo>
                    <a:lnTo>
                      <a:pt x="517" y="517"/>
                    </a:lnTo>
                    <a:lnTo>
                      <a:pt x="523" y="519"/>
                    </a:lnTo>
                    <a:lnTo>
                      <a:pt x="531" y="521"/>
                    </a:lnTo>
                    <a:lnTo>
                      <a:pt x="534" y="521"/>
                    </a:lnTo>
                    <a:lnTo>
                      <a:pt x="540" y="521"/>
                    </a:lnTo>
                    <a:lnTo>
                      <a:pt x="546" y="519"/>
                    </a:lnTo>
                    <a:lnTo>
                      <a:pt x="550" y="517"/>
                    </a:lnTo>
                    <a:lnTo>
                      <a:pt x="554" y="514"/>
                    </a:lnTo>
                    <a:lnTo>
                      <a:pt x="556" y="510"/>
                    </a:lnTo>
                    <a:lnTo>
                      <a:pt x="557" y="503"/>
                    </a:lnTo>
                    <a:lnTo>
                      <a:pt x="557" y="494"/>
                    </a:lnTo>
                    <a:lnTo>
                      <a:pt x="552" y="487"/>
                    </a:lnTo>
                    <a:lnTo>
                      <a:pt x="544" y="482"/>
                    </a:lnTo>
                    <a:lnTo>
                      <a:pt x="534" y="480"/>
                    </a:lnTo>
                    <a:lnTo>
                      <a:pt x="527" y="479"/>
                    </a:lnTo>
                    <a:lnTo>
                      <a:pt x="519" y="482"/>
                    </a:lnTo>
                    <a:lnTo>
                      <a:pt x="511" y="487"/>
                    </a:lnTo>
                    <a:close/>
                    <a:moveTo>
                      <a:pt x="707" y="692"/>
                    </a:moveTo>
                    <a:lnTo>
                      <a:pt x="675" y="680"/>
                    </a:lnTo>
                    <a:lnTo>
                      <a:pt x="677" y="645"/>
                    </a:lnTo>
                    <a:lnTo>
                      <a:pt x="617" y="620"/>
                    </a:lnTo>
                    <a:lnTo>
                      <a:pt x="590" y="646"/>
                    </a:lnTo>
                    <a:lnTo>
                      <a:pt x="557" y="634"/>
                    </a:lnTo>
                    <a:lnTo>
                      <a:pt x="679" y="521"/>
                    </a:lnTo>
                    <a:lnTo>
                      <a:pt x="711" y="533"/>
                    </a:lnTo>
                    <a:lnTo>
                      <a:pt x="707" y="692"/>
                    </a:lnTo>
                    <a:close/>
                    <a:moveTo>
                      <a:pt x="677" y="616"/>
                    </a:moveTo>
                    <a:lnTo>
                      <a:pt x="681" y="558"/>
                    </a:lnTo>
                    <a:lnTo>
                      <a:pt x="636" y="600"/>
                    </a:lnTo>
                    <a:lnTo>
                      <a:pt x="677" y="616"/>
                    </a:lnTo>
                    <a:close/>
                    <a:moveTo>
                      <a:pt x="761" y="715"/>
                    </a:moveTo>
                    <a:lnTo>
                      <a:pt x="809" y="600"/>
                    </a:lnTo>
                    <a:lnTo>
                      <a:pt x="765" y="584"/>
                    </a:lnTo>
                    <a:lnTo>
                      <a:pt x="775" y="562"/>
                    </a:lnTo>
                    <a:lnTo>
                      <a:pt x="894" y="604"/>
                    </a:lnTo>
                    <a:lnTo>
                      <a:pt x="884" y="627"/>
                    </a:lnTo>
                    <a:lnTo>
                      <a:pt x="840" y="611"/>
                    </a:lnTo>
                    <a:lnTo>
                      <a:pt x="792" y="727"/>
                    </a:lnTo>
                    <a:lnTo>
                      <a:pt x="761" y="715"/>
                    </a:lnTo>
                    <a:close/>
                    <a:moveTo>
                      <a:pt x="869" y="756"/>
                    </a:moveTo>
                    <a:lnTo>
                      <a:pt x="919" y="615"/>
                    </a:lnTo>
                    <a:lnTo>
                      <a:pt x="1034" y="648"/>
                    </a:lnTo>
                    <a:lnTo>
                      <a:pt x="1025" y="671"/>
                    </a:lnTo>
                    <a:lnTo>
                      <a:pt x="942" y="646"/>
                    </a:lnTo>
                    <a:lnTo>
                      <a:pt x="930" y="678"/>
                    </a:lnTo>
                    <a:lnTo>
                      <a:pt x="1009" y="701"/>
                    </a:lnTo>
                    <a:lnTo>
                      <a:pt x="1000" y="726"/>
                    </a:lnTo>
                    <a:lnTo>
                      <a:pt x="923" y="703"/>
                    </a:lnTo>
                    <a:lnTo>
                      <a:pt x="909" y="740"/>
                    </a:lnTo>
                    <a:lnTo>
                      <a:pt x="996" y="766"/>
                    </a:lnTo>
                    <a:lnTo>
                      <a:pt x="986" y="789"/>
                    </a:lnTo>
                    <a:lnTo>
                      <a:pt x="869" y="756"/>
                    </a:lnTo>
                    <a:close/>
                    <a:moveTo>
                      <a:pt x="1082" y="664"/>
                    </a:moveTo>
                    <a:lnTo>
                      <a:pt x="1192" y="694"/>
                    </a:lnTo>
                    <a:lnTo>
                      <a:pt x="1148" y="835"/>
                    </a:lnTo>
                    <a:lnTo>
                      <a:pt x="1115" y="828"/>
                    </a:lnTo>
                    <a:lnTo>
                      <a:pt x="1153" y="710"/>
                    </a:lnTo>
                    <a:lnTo>
                      <a:pt x="1105" y="697"/>
                    </a:lnTo>
                    <a:lnTo>
                      <a:pt x="1088" y="758"/>
                    </a:lnTo>
                    <a:lnTo>
                      <a:pt x="1080" y="780"/>
                    </a:lnTo>
                    <a:lnTo>
                      <a:pt x="1075" y="795"/>
                    </a:lnTo>
                    <a:lnTo>
                      <a:pt x="1067" y="802"/>
                    </a:lnTo>
                    <a:lnTo>
                      <a:pt x="1059" y="807"/>
                    </a:lnTo>
                    <a:lnTo>
                      <a:pt x="1055" y="809"/>
                    </a:lnTo>
                    <a:lnTo>
                      <a:pt x="1050" y="809"/>
                    </a:lnTo>
                    <a:lnTo>
                      <a:pt x="1042" y="809"/>
                    </a:lnTo>
                    <a:lnTo>
                      <a:pt x="1034" y="807"/>
                    </a:lnTo>
                    <a:lnTo>
                      <a:pt x="1027" y="805"/>
                    </a:lnTo>
                    <a:lnTo>
                      <a:pt x="1015" y="802"/>
                    </a:lnTo>
                    <a:lnTo>
                      <a:pt x="1023" y="779"/>
                    </a:lnTo>
                    <a:lnTo>
                      <a:pt x="1028" y="780"/>
                    </a:lnTo>
                    <a:lnTo>
                      <a:pt x="1038" y="782"/>
                    </a:lnTo>
                    <a:lnTo>
                      <a:pt x="1042" y="782"/>
                    </a:lnTo>
                    <a:lnTo>
                      <a:pt x="1046" y="779"/>
                    </a:lnTo>
                    <a:lnTo>
                      <a:pt x="1050" y="770"/>
                    </a:lnTo>
                    <a:lnTo>
                      <a:pt x="1057" y="747"/>
                    </a:lnTo>
                    <a:lnTo>
                      <a:pt x="1082" y="664"/>
                    </a:lnTo>
                    <a:close/>
                    <a:moveTo>
                      <a:pt x="1232" y="703"/>
                    </a:moveTo>
                    <a:lnTo>
                      <a:pt x="1263" y="710"/>
                    </a:lnTo>
                    <a:lnTo>
                      <a:pt x="1250" y="766"/>
                    </a:lnTo>
                    <a:lnTo>
                      <a:pt x="1292" y="777"/>
                    </a:lnTo>
                    <a:lnTo>
                      <a:pt x="1305" y="780"/>
                    </a:lnTo>
                    <a:lnTo>
                      <a:pt x="1317" y="786"/>
                    </a:lnTo>
                    <a:lnTo>
                      <a:pt x="1326" y="791"/>
                    </a:lnTo>
                    <a:lnTo>
                      <a:pt x="1332" y="798"/>
                    </a:lnTo>
                    <a:lnTo>
                      <a:pt x="1336" y="807"/>
                    </a:lnTo>
                    <a:lnTo>
                      <a:pt x="1338" y="814"/>
                    </a:lnTo>
                    <a:lnTo>
                      <a:pt x="1340" y="823"/>
                    </a:lnTo>
                    <a:lnTo>
                      <a:pt x="1338" y="832"/>
                    </a:lnTo>
                    <a:lnTo>
                      <a:pt x="1336" y="839"/>
                    </a:lnTo>
                    <a:lnTo>
                      <a:pt x="1332" y="846"/>
                    </a:lnTo>
                    <a:lnTo>
                      <a:pt x="1328" y="851"/>
                    </a:lnTo>
                    <a:lnTo>
                      <a:pt x="1323" y="856"/>
                    </a:lnTo>
                    <a:lnTo>
                      <a:pt x="1313" y="862"/>
                    </a:lnTo>
                    <a:lnTo>
                      <a:pt x="1301" y="865"/>
                    </a:lnTo>
                    <a:lnTo>
                      <a:pt x="1288" y="865"/>
                    </a:lnTo>
                    <a:lnTo>
                      <a:pt x="1271" y="863"/>
                    </a:lnTo>
                    <a:lnTo>
                      <a:pt x="1196" y="848"/>
                    </a:lnTo>
                    <a:lnTo>
                      <a:pt x="1232" y="703"/>
                    </a:lnTo>
                    <a:close/>
                    <a:moveTo>
                      <a:pt x="1234" y="830"/>
                    </a:moveTo>
                    <a:lnTo>
                      <a:pt x="1265" y="837"/>
                    </a:lnTo>
                    <a:lnTo>
                      <a:pt x="1276" y="839"/>
                    </a:lnTo>
                    <a:lnTo>
                      <a:pt x="1286" y="839"/>
                    </a:lnTo>
                    <a:lnTo>
                      <a:pt x="1292" y="839"/>
                    </a:lnTo>
                    <a:lnTo>
                      <a:pt x="1298" y="835"/>
                    </a:lnTo>
                    <a:lnTo>
                      <a:pt x="1301" y="832"/>
                    </a:lnTo>
                    <a:lnTo>
                      <a:pt x="1305" y="825"/>
                    </a:lnTo>
                    <a:lnTo>
                      <a:pt x="1305" y="819"/>
                    </a:lnTo>
                    <a:lnTo>
                      <a:pt x="1305" y="816"/>
                    </a:lnTo>
                    <a:lnTo>
                      <a:pt x="1303" y="812"/>
                    </a:lnTo>
                    <a:lnTo>
                      <a:pt x="1301" y="809"/>
                    </a:lnTo>
                    <a:lnTo>
                      <a:pt x="1292" y="803"/>
                    </a:lnTo>
                    <a:lnTo>
                      <a:pt x="1275" y="798"/>
                    </a:lnTo>
                    <a:lnTo>
                      <a:pt x="1244" y="791"/>
                    </a:lnTo>
                    <a:lnTo>
                      <a:pt x="1234" y="830"/>
                    </a:lnTo>
                    <a:close/>
                    <a:moveTo>
                      <a:pt x="1369" y="885"/>
                    </a:moveTo>
                    <a:lnTo>
                      <a:pt x="1392" y="738"/>
                    </a:lnTo>
                    <a:lnTo>
                      <a:pt x="1425" y="742"/>
                    </a:lnTo>
                    <a:lnTo>
                      <a:pt x="1415" y="800"/>
                    </a:lnTo>
                    <a:lnTo>
                      <a:pt x="1478" y="809"/>
                    </a:lnTo>
                    <a:lnTo>
                      <a:pt x="1486" y="750"/>
                    </a:lnTo>
                    <a:lnTo>
                      <a:pt x="1519" y="754"/>
                    </a:lnTo>
                    <a:lnTo>
                      <a:pt x="1498" y="902"/>
                    </a:lnTo>
                    <a:lnTo>
                      <a:pt x="1465" y="897"/>
                    </a:lnTo>
                    <a:lnTo>
                      <a:pt x="1475" y="833"/>
                    </a:lnTo>
                    <a:lnTo>
                      <a:pt x="1411" y="825"/>
                    </a:lnTo>
                    <a:lnTo>
                      <a:pt x="1401" y="890"/>
                    </a:lnTo>
                    <a:lnTo>
                      <a:pt x="1369" y="885"/>
                    </a:lnTo>
                    <a:close/>
                    <a:moveTo>
                      <a:pt x="1548" y="837"/>
                    </a:moveTo>
                    <a:lnTo>
                      <a:pt x="1549" y="825"/>
                    </a:lnTo>
                    <a:lnTo>
                      <a:pt x="1551" y="816"/>
                    </a:lnTo>
                    <a:lnTo>
                      <a:pt x="1555" y="807"/>
                    </a:lnTo>
                    <a:lnTo>
                      <a:pt x="1559" y="798"/>
                    </a:lnTo>
                    <a:lnTo>
                      <a:pt x="1567" y="789"/>
                    </a:lnTo>
                    <a:lnTo>
                      <a:pt x="1576" y="780"/>
                    </a:lnTo>
                    <a:lnTo>
                      <a:pt x="1586" y="773"/>
                    </a:lnTo>
                    <a:lnTo>
                      <a:pt x="1598" y="768"/>
                    </a:lnTo>
                    <a:lnTo>
                      <a:pt x="1615" y="766"/>
                    </a:lnTo>
                    <a:lnTo>
                      <a:pt x="1634" y="766"/>
                    </a:lnTo>
                    <a:lnTo>
                      <a:pt x="1649" y="770"/>
                    </a:lnTo>
                    <a:lnTo>
                      <a:pt x="1665" y="775"/>
                    </a:lnTo>
                    <a:lnTo>
                      <a:pt x="1678" y="782"/>
                    </a:lnTo>
                    <a:lnTo>
                      <a:pt x="1688" y="793"/>
                    </a:lnTo>
                    <a:lnTo>
                      <a:pt x="1696" y="803"/>
                    </a:lnTo>
                    <a:lnTo>
                      <a:pt x="1701" y="818"/>
                    </a:lnTo>
                    <a:lnTo>
                      <a:pt x="1703" y="833"/>
                    </a:lnTo>
                    <a:lnTo>
                      <a:pt x="1703" y="851"/>
                    </a:lnTo>
                    <a:lnTo>
                      <a:pt x="1699" y="867"/>
                    </a:lnTo>
                    <a:lnTo>
                      <a:pt x="1694" y="881"/>
                    </a:lnTo>
                    <a:lnTo>
                      <a:pt x="1686" y="893"/>
                    </a:lnTo>
                    <a:lnTo>
                      <a:pt x="1676" y="904"/>
                    </a:lnTo>
                    <a:lnTo>
                      <a:pt x="1663" y="913"/>
                    </a:lnTo>
                    <a:lnTo>
                      <a:pt x="1649" y="916"/>
                    </a:lnTo>
                    <a:lnTo>
                      <a:pt x="1634" y="920"/>
                    </a:lnTo>
                    <a:lnTo>
                      <a:pt x="1617" y="920"/>
                    </a:lnTo>
                    <a:lnTo>
                      <a:pt x="1599" y="916"/>
                    </a:lnTo>
                    <a:lnTo>
                      <a:pt x="1584" y="911"/>
                    </a:lnTo>
                    <a:lnTo>
                      <a:pt x="1573" y="904"/>
                    </a:lnTo>
                    <a:lnTo>
                      <a:pt x="1561" y="893"/>
                    </a:lnTo>
                    <a:lnTo>
                      <a:pt x="1553" y="881"/>
                    </a:lnTo>
                    <a:lnTo>
                      <a:pt x="1549" y="869"/>
                    </a:lnTo>
                    <a:lnTo>
                      <a:pt x="1546" y="853"/>
                    </a:lnTo>
                    <a:lnTo>
                      <a:pt x="1548" y="837"/>
                    </a:lnTo>
                    <a:close/>
                    <a:moveTo>
                      <a:pt x="1580" y="839"/>
                    </a:moveTo>
                    <a:lnTo>
                      <a:pt x="1580" y="851"/>
                    </a:lnTo>
                    <a:lnTo>
                      <a:pt x="1582" y="860"/>
                    </a:lnTo>
                    <a:lnTo>
                      <a:pt x="1584" y="871"/>
                    </a:lnTo>
                    <a:lnTo>
                      <a:pt x="1588" y="878"/>
                    </a:lnTo>
                    <a:lnTo>
                      <a:pt x="1596" y="885"/>
                    </a:lnTo>
                    <a:lnTo>
                      <a:pt x="1601" y="888"/>
                    </a:lnTo>
                    <a:lnTo>
                      <a:pt x="1611" y="892"/>
                    </a:lnTo>
                    <a:lnTo>
                      <a:pt x="1619" y="893"/>
                    </a:lnTo>
                    <a:lnTo>
                      <a:pt x="1628" y="893"/>
                    </a:lnTo>
                    <a:lnTo>
                      <a:pt x="1638" y="892"/>
                    </a:lnTo>
                    <a:lnTo>
                      <a:pt x="1646" y="888"/>
                    </a:lnTo>
                    <a:lnTo>
                      <a:pt x="1653" y="885"/>
                    </a:lnTo>
                    <a:lnTo>
                      <a:pt x="1659" y="878"/>
                    </a:lnTo>
                    <a:lnTo>
                      <a:pt x="1665" y="869"/>
                    </a:lnTo>
                    <a:lnTo>
                      <a:pt x="1667" y="858"/>
                    </a:lnTo>
                    <a:lnTo>
                      <a:pt x="1669" y="846"/>
                    </a:lnTo>
                    <a:lnTo>
                      <a:pt x="1671" y="835"/>
                    </a:lnTo>
                    <a:lnTo>
                      <a:pt x="1669" y="825"/>
                    </a:lnTo>
                    <a:lnTo>
                      <a:pt x="1667" y="816"/>
                    </a:lnTo>
                    <a:lnTo>
                      <a:pt x="1661" y="807"/>
                    </a:lnTo>
                    <a:lnTo>
                      <a:pt x="1655" y="802"/>
                    </a:lnTo>
                    <a:lnTo>
                      <a:pt x="1649" y="796"/>
                    </a:lnTo>
                    <a:lnTo>
                      <a:pt x="1640" y="793"/>
                    </a:lnTo>
                    <a:lnTo>
                      <a:pt x="1630" y="791"/>
                    </a:lnTo>
                    <a:lnTo>
                      <a:pt x="1621" y="791"/>
                    </a:lnTo>
                    <a:lnTo>
                      <a:pt x="1613" y="793"/>
                    </a:lnTo>
                    <a:lnTo>
                      <a:pt x="1605" y="796"/>
                    </a:lnTo>
                    <a:lnTo>
                      <a:pt x="1598" y="802"/>
                    </a:lnTo>
                    <a:lnTo>
                      <a:pt x="1592" y="809"/>
                    </a:lnTo>
                    <a:lnTo>
                      <a:pt x="1586" y="816"/>
                    </a:lnTo>
                    <a:lnTo>
                      <a:pt x="1582" y="826"/>
                    </a:lnTo>
                    <a:lnTo>
                      <a:pt x="1580" y="839"/>
                    </a:lnTo>
                    <a:close/>
                    <a:moveTo>
                      <a:pt x="1734" y="927"/>
                    </a:moveTo>
                    <a:lnTo>
                      <a:pt x="1746" y="780"/>
                    </a:lnTo>
                    <a:lnTo>
                      <a:pt x="1865" y="788"/>
                    </a:lnTo>
                    <a:lnTo>
                      <a:pt x="1863" y="812"/>
                    </a:lnTo>
                    <a:lnTo>
                      <a:pt x="1776" y="807"/>
                    </a:lnTo>
                    <a:lnTo>
                      <a:pt x="1774" y="840"/>
                    </a:lnTo>
                    <a:lnTo>
                      <a:pt x="1855" y="844"/>
                    </a:lnTo>
                    <a:lnTo>
                      <a:pt x="1853" y="871"/>
                    </a:lnTo>
                    <a:lnTo>
                      <a:pt x="1773" y="865"/>
                    </a:lnTo>
                    <a:lnTo>
                      <a:pt x="1769" y="904"/>
                    </a:lnTo>
                    <a:lnTo>
                      <a:pt x="1859" y="911"/>
                    </a:lnTo>
                    <a:lnTo>
                      <a:pt x="1857" y="936"/>
                    </a:lnTo>
                    <a:lnTo>
                      <a:pt x="1734" y="927"/>
                    </a:lnTo>
                    <a:close/>
                    <a:moveTo>
                      <a:pt x="1997" y="941"/>
                    </a:moveTo>
                    <a:lnTo>
                      <a:pt x="1992" y="793"/>
                    </a:lnTo>
                    <a:lnTo>
                      <a:pt x="2040" y="791"/>
                    </a:lnTo>
                    <a:lnTo>
                      <a:pt x="2072" y="892"/>
                    </a:lnTo>
                    <a:lnTo>
                      <a:pt x="2097" y="789"/>
                    </a:lnTo>
                    <a:lnTo>
                      <a:pt x="2147" y="788"/>
                    </a:lnTo>
                    <a:lnTo>
                      <a:pt x="2153" y="936"/>
                    </a:lnTo>
                    <a:lnTo>
                      <a:pt x="2122" y="938"/>
                    </a:lnTo>
                    <a:lnTo>
                      <a:pt x="2119" y="819"/>
                    </a:lnTo>
                    <a:lnTo>
                      <a:pt x="2090" y="938"/>
                    </a:lnTo>
                    <a:lnTo>
                      <a:pt x="2059" y="939"/>
                    </a:lnTo>
                    <a:lnTo>
                      <a:pt x="2022" y="823"/>
                    </a:lnTo>
                    <a:lnTo>
                      <a:pt x="2026" y="939"/>
                    </a:lnTo>
                    <a:lnTo>
                      <a:pt x="1997" y="941"/>
                    </a:lnTo>
                    <a:close/>
                    <a:moveTo>
                      <a:pt x="2201" y="932"/>
                    </a:moveTo>
                    <a:lnTo>
                      <a:pt x="2194" y="784"/>
                    </a:lnTo>
                    <a:lnTo>
                      <a:pt x="2313" y="779"/>
                    </a:lnTo>
                    <a:lnTo>
                      <a:pt x="2315" y="803"/>
                    </a:lnTo>
                    <a:lnTo>
                      <a:pt x="2226" y="807"/>
                    </a:lnTo>
                    <a:lnTo>
                      <a:pt x="2228" y="840"/>
                    </a:lnTo>
                    <a:lnTo>
                      <a:pt x="2309" y="837"/>
                    </a:lnTo>
                    <a:lnTo>
                      <a:pt x="2311" y="862"/>
                    </a:lnTo>
                    <a:lnTo>
                      <a:pt x="2230" y="865"/>
                    </a:lnTo>
                    <a:lnTo>
                      <a:pt x="2232" y="906"/>
                    </a:lnTo>
                    <a:lnTo>
                      <a:pt x="2322" y="901"/>
                    </a:lnTo>
                    <a:lnTo>
                      <a:pt x="2324" y="927"/>
                    </a:lnTo>
                    <a:lnTo>
                      <a:pt x="2201" y="932"/>
                    </a:lnTo>
                    <a:close/>
                    <a:moveTo>
                      <a:pt x="2367" y="772"/>
                    </a:moveTo>
                    <a:lnTo>
                      <a:pt x="2478" y="763"/>
                    </a:lnTo>
                    <a:lnTo>
                      <a:pt x="2490" y="886"/>
                    </a:lnTo>
                    <a:lnTo>
                      <a:pt x="2503" y="885"/>
                    </a:lnTo>
                    <a:lnTo>
                      <a:pt x="2509" y="943"/>
                    </a:lnTo>
                    <a:lnTo>
                      <a:pt x="2482" y="945"/>
                    </a:lnTo>
                    <a:lnTo>
                      <a:pt x="2478" y="913"/>
                    </a:lnTo>
                    <a:lnTo>
                      <a:pt x="2378" y="920"/>
                    </a:lnTo>
                    <a:lnTo>
                      <a:pt x="2380" y="953"/>
                    </a:lnTo>
                    <a:lnTo>
                      <a:pt x="2353" y="955"/>
                    </a:lnTo>
                    <a:lnTo>
                      <a:pt x="2347" y="897"/>
                    </a:lnTo>
                    <a:lnTo>
                      <a:pt x="2361" y="897"/>
                    </a:lnTo>
                    <a:lnTo>
                      <a:pt x="2365" y="886"/>
                    </a:lnTo>
                    <a:lnTo>
                      <a:pt x="2368" y="876"/>
                    </a:lnTo>
                    <a:lnTo>
                      <a:pt x="2370" y="863"/>
                    </a:lnTo>
                    <a:lnTo>
                      <a:pt x="2370" y="851"/>
                    </a:lnTo>
                    <a:lnTo>
                      <a:pt x="2370" y="839"/>
                    </a:lnTo>
                    <a:lnTo>
                      <a:pt x="2370" y="823"/>
                    </a:lnTo>
                    <a:lnTo>
                      <a:pt x="2368" y="807"/>
                    </a:lnTo>
                    <a:lnTo>
                      <a:pt x="2368" y="788"/>
                    </a:lnTo>
                    <a:lnTo>
                      <a:pt x="2367" y="772"/>
                    </a:lnTo>
                    <a:close/>
                    <a:moveTo>
                      <a:pt x="2399" y="795"/>
                    </a:moveTo>
                    <a:lnTo>
                      <a:pt x="2401" y="826"/>
                    </a:lnTo>
                    <a:lnTo>
                      <a:pt x="2401" y="853"/>
                    </a:lnTo>
                    <a:lnTo>
                      <a:pt x="2399" y="876"/>
                    </a:lnTo>
                    <a:lnTo>
                      <a:pt x="2395" y="893"/>
                    </a:lnTo>
                    <a:lnTo>
                      <a:pt x="2457" y="890"/>
                    </a:lnTo>
                    <a:lnTo>
                      <a:pt x="2447" y="791"/>
                    </a:lnTo>
                    <a:lnTo>
                      <a:pt x="2399" y="795"/>
                    </a:lnTo>
                    <a:close/>
                    <a:moveTo>
                      <a:pt x="2520" y="759"/>
                    </a:moveTo>
                    <a:lnTo>
                      <a:pt x="2549" y="756"/>
                    </a:lnTo>
                    <a:lnTo>
                      <a:pt x="2565" y="853"/>
                    </a:lnTo>
                    <a:lnTo>
                      <a:pt x="2615" y="747"/>
                    </a:lnTo>
                    <a:lnTo>
                      <a:pt x="2647" y="742"/>
                    </a:lnTo>
                    <a:lnTo>
                      <a:pt x="2668" y="890"/>
                    </a:lnTo>
                    <a:lnTo>
                      <a:pt x="2640" y="893"/>
                    </a:lnTo>
                    <a:lnTo>
                      <a:pt x="2624" y="798"/>
                    </a:lnTo>
                    <a:lnTo>
                      <a:pt x="2574" y="902"/>
                    </a:lnTo>
                    <a:lnTo>
                      <a:pt x="2542" y="906"/>
                    </a:lnTo>
                    <a:lnTo>
                      <a:pt x="2520" y="759"/>
                    </a:lnTo>
                    <a:close/>
                    <a:moveTo>
                      <a:pt x="2695" y="735"/>
                    </a:moveTo>
                    <a:lnTo>
                      <a:pt x="2728" y="729"/>
                    </a:lnTo>
                    <a:lnTo>
                      <a:pt x="2747" y="851"/>
                    </a:lnTo>
                    <a:lnTo>
                      <a:pt x="2811" y="842"/>
                    </a:lnTo>
                    <a:lnTo>
                      <a:pt x="2790" y="720"/>
                    </a:lnTo>
                    <a:lnTo>
                      <a:pt x="2822" y="715"/>
                    </a:lnTo>
                    <a:lnTo>
                      <a:pt x="2843" y="837"/>
                    </a:lnTo>
                    <a:lnTo>
                      <a:pt x="2857" y="835"/>
                    </a:lnTo>
                    <a:lnTo>
                      <a:pt x="2866" y="892"/>
                    </a:lnTo>
                    <a:lnTo>
                      <a:pt x="2839" y="897"/>
                    </a:lnTo>
                    <a:lnTo>
                      <a:pt x="2834" y="863"/>
                    </a:lnTo>
                    <a:lnTo>
                      <a:pt x="2720" y="881"/>
                    </a:lnTo>
                    <a:lnTo>
                      <a:pt x="2695" y="735"/>
                    </a:lnTo>
                    <a:close/>
                    <a:moveTo>
                      <a:pt x="2864" y="706"/>
                    </a:moveTo>
                    <a:lnTo>
                      <a:pt x="2895" y="699"/>
                    </a:lnTo>
                    <a:lnTo>
                      <a:pt x="2916" y="796"/>
                    </a:lnTo>
                    <a:lnTo>
                      <a:pt x="2959" y="689"/>
                    </a:lnTo>
                    <a:lnTo>
                      <a:pt x="2991" y="683"/>
                    </a:lnTo>
                    <a:lnTo>
                      <a:pt x="3022" y="828"/>
                    </a:lnTo>
                    <a:lnTo>
                      <a:pt x="2991" y="833"/>
                    </a:lnTo>
                    <a:lnTo>
                      <a:pt x="2972" y="738"/>
                    </a:lnTo>
                    <a:lnTo>
                      <a:pt x="2928" y="846"/>
                    </a:lnTo>
                    <a:lnTo>
                      <a:pt x="2895" y="851"/>
                    </a:lnTo>
                    <a:lnTo>
                      <a:pt x="2864" y="706"/>
                    </a:lnTo>
                    <a:close/>
                    <a:moveTo>
                      <a:pt x="3072" y="818"/>
                    </a:moveTo>
                    <a:lnTo>
                      <a:pt x="3036" y="673"/>
                    </a:lnTo>
                    <a:lnTo>
                      <a:pt x="3066" y="666"/>
                    </a:lnTo>
                    <a:lnTo>
                      <a:pt x="3082" y="722"/>
                    </a:lnTo>
                    <a:lnTo>
                      <a:pt x="3143" y="710"/>
                    </a:lnTo>
                    <a:lnTo>
                      <a:pt x="3130" y="653"/>
                    </a:lnTo>
                    <a:lnTo>
                      <a:pt x="3161" y="646"/>
                    </a:lnTo>
                    <a:lnTo>
                      <a:pt x="3197" y="791"/>
                    </a:lnTo>
                    <a:lnTo>
                      <a:pt x="3166" y="798"/>
                    </a:lnTo>
                    <a:lnTo>
                      <a:pt x="3149" y="735"/>
                    </a:lnTo>
                    <a:lnTo>
                      <a:pt x="3087" y="747"/>
                    </a:lnTo>
                    <a:lnTo>
                      <a:pt x="3103" y="810"/>
                    </a:lnTo>
                    <a:lnTo>
                      <a:pt x="3072" y="818"/>
                    </a:lnTo>
                    <a:close/>
                    <a:moveTo>
                      <a:pt x="3332" y="705"/>
                    </a:moveTo>
                    <a:lnTo>
                      <a:pt x="3364" y="706"/>
                    </a:lnTo>
                    <a:lnTo>
                      <a:pt x="3364" y="719"/>
                    </a:lnTo>
                    <a:lnTo>
                      <a:pt x="3360" y="729"/>
                    </a:lnTo>
                    <a:lnTo>
                      <a:pt x="3357" y="738"/>
                    </a:lnTo>
                    <a:lnTo>
                      <a:pt x="3351" y="747"/>
                    </a:lnTo>
                    <a:lnTo>
                      <a:pt x="3343" y="754"/>
                    </a:lnTo>
                    <a:lnTo>
                      <a:pt x="3334" y="759"/>
                    </a:lnTo>
                    <a:lnTo>
                      <a:pt x="3324" y="765"/>
                    </a:lnTo>
                    <a:lnTo>
                      <a:pt x="3312" y="768"/>
                    </a:lnTo>
                    <a:lnTo>
                      <a:pt x="3297" y="770"/>
                    </a:lnTo>
                    <a:lnTo>
                      <a:pt x="3282" y="768"/>
                    </a:lnTo>
                    <a:lnTo>
                      <a:pt x="3268" y="766"/>
                    </a:lnTo>
                    <a:lnTo>
                      <a:pt x="3255" y="759"/>
                    </a:lnTo>
                    <a:lnTo>
                      <a:pt x="3243" y="750"/>
                    </a:lnTo>
                    <a:lnTo>
                      <a:pt x="3234" y="740"/>
                    </a:lnTo>
                    <a:lnTo>
                      <a:pt x="3226" y="726"/>
                    </a:lnTo>
                    <a:lnTo>
                      <a:pt x="3220" y="710"/>
                    </a:lnTo>
                    <a:lnTo>
                      <a:pt x="3218" y="694"/>
                    </a:lnTo>
                    <a:lnTo>
                      <a:pt x="3216" y="678"/>
                    </a:lnTo>
                    <a:lnTo>
                      <a:pt x="3220" y="662"/>
                    </a:lnTo>
                    <a:lnTo>
                      <a:pt x="3226" y="650"/>
                    </a:lnTo>
                    <a:lnTo>
                      <a:pt x="3234" y="639"/>
                    </a:lnTo>
                    <a:lnTo>
                      <a:pt x="3245" y="630"/>
                    </a:lnTo>
                    <a:lnTo>
                      <a:pt x="3259" y="623"/>
                    </a:lnTo>
                    <a:lnTo>
                      <a:pt x="3274" y="618"/>
                    </a:lnTo>
                    <a:lnTo>
                      <a:pt x="3287" y="616"/>
                    </a:lnTo>
                    <a:lnTo>
                      <a:pt x="3301" y="616"/>
                    </a:lnTo>
                    <a:lnTo>
                      <a:pt x="3312" y="618"/>
                    </a:lnTo>
                    <a:lnTo>
                      <a:pt x="3324" y="623"/>
                    </a:lnTo>
                    <a:lnTo>
                      <a:pt x="3332" y="627"/>
                    </a:lnTo>
                    <a:lnTo>
                      <a:pt x="3337" y="632"/>
                    </a:lnTo>
                    <a:lnTo>
                      <a:pt x="3343" y="637"/>
                    </a:lnTo>
                    <a:lnTo>
                      <a:pt x="3347" y="646"/>
                    </a:lnTo>
                    <a:lnTo>
                      <a:pt x="3318" y="660"/>
                    </a:lnTo>
                    <a:lnTo>
                      <a:pt x="3314" y="655"/>
                    </a:lnTo>
                    <a:lnTo>
                      <a:pt x="3311" y="652"/>
                    </a:lnTo>
                    <a:lnTo>
                      <a:pt x="3307" y="648"/>
                    </a:lnTo>
                    <a:lnTo>
                      <a:pt x="3301" y="645"/>
                    </a:lnTo>
                    <a:lnTo>
                      <a:pt x="3297" y="643"/>
                    </a:lnTo>
                    <a:lnTo>
                      <a:pt x="3291" y="643"/>
                    </a:lnTo>
                    <a:lnTo>
                      <a:pt x="3286" y="643"/>
                    </a:lnTo>
                    <a:lnTo>
                      <a:pt x="3278" y="643"/>
                    </a:lnTo>
                    <a:lnTo>
                      <a:pt x="3270" y="646"/>
                    </a:lnTo>
                    <a:lnTo>
                      <a:pt x="3264" y="650"/>
                    </a:lnTo>
                    <a:lnTo>
                      <a:pt x="3259" y="655"/>
                    </a:lnTo>
                    <a:lnTo>
                      <a:pt x="3253" y="660"/>
                    </a:lnTo>
                    <a:lnTo>
                      <a:pt x="3251" y="669"/>
                    </a:lnTo>
                    <a:lnTo>
                      <a:pt x="3249" y="678"/>
                    </a:lnTo>
                    <a:lnTo>
                      <a:pt x="3251" y="689"/>
                    </a:lnTo>
                    <a:lnTo>
                      <a:pt x="3253" y="701"/>
                    </a:lnTo>
                    <a:lnTo>
                      <a:pt x="3257" y="713"/>
                    </a:lnTo>
                    <a:lnTo>
                      <a:pt x="3262" y="724"/>
                    </a:lnTo>
                    <a:lnTo>
                      <a:pt x="3268" y="731"/>
                    </a:lnTo>
                    <a:lnTo>
                      <a:pt x="3274" y="738"/>
                    </a:lnTo>
                    <a:lnTo>
                      <a:pt x="3282" y="742"/>
                    </a:lnTo>
                    <a:lnTo>
                      <a:pt x="3289" y="743"/>
                    </a:lnTo>
                    <a:lnTo>
                      <a:pt x="3297" y="743"/>
                    </a:lnTo>
                    <a:lnTo>
                      <a:pt x="3305" y="743"/>
                    </a:lnTo>
                    <a:lnTo>
                      <a:pt x="3311" y="740"/>
                    </a:lnTo>
                    <a:lnTo>
                      <a:pt x="3316" y="738"/>
                    </a:lnTo>
                    <a:lnTo>
                      <a:pt x="3320" y="735"/>
                    </a:lnTo>
                    <a:lnTo>
                      <a:pt x="3324" y="731"/>
                    </a:lnTo>
                    <a:lnTo>
                      <a:pt x="3328" y="726"/>
                    </a:lnTo>
                    <a:lnTo>
                      <a:pt x="3330" y="719"/>
                    </a:lnTo>
                    <a:lnTo>
                      <a:pt x="3332" y="712"/>
                    </a:lnTo>
                    <a:lnTo>
                      <a:pt x="3332" y="705"/>
                    </a:lnTo>
                    <a:close/>
                    <a:moveTo>
                      <a:pt x="3376" y="595"/>
                    </a:moveTo>
                    <a:lnTo>
                      <a:pt x="3407" y="586"/>
                    </a:lnTo>
                    <a:lnTo>
                      <a:pt x="3426" y="648"/>
                    </a:lnTo>
                    <a:lnTo>
                      <a:pt x="3434" y="645"/>
                    </a:lnTo>
                    <a:lnTo>
                      <a:pt x="3437" y="639"/>
                    </a:lnTo>
                    <a:lnTo>
                      <a:pt x="3441" y="630"/>
                    </a:lnTo>
                    <a:lnTo>
                      <a:pt x="3443" y="615"/>
                    </a:lnTo>
                    <a:lnTo>
                      <a:pt x="3445" y="602"/>
                    </a:lnTo>
                    <a:lnTo>
                      <a:pt x="3447" y="593"/>
                    </a:lnTo>
                    <a:lnTo>
                      <a:pt x="3451" y="586"/>
                    </a:lnTo>
                    <a:lnTo>
                      <a:pt x="3455" y="581"/>
                    </a:lnTo>
                    <a:lnTo>
                      <a:pt x="3459" y="577"/>
                    </a:lnTo>
                    <a:lnTo>
                      <a:pt x="3466" y="574"/>
                    </a:lnTo>
                    <a:lnTo>
                      <a:pt x="3474" y="570"/>
                    </a:lnTo>
                    <a:lnTo>
                      <a:pt x="3484" y="567"/>
                    </a:lnTo>
                    <a:lnTo>
                      <a:pt x="3485" y="567"/>
                    </a:lnTo>
                    <a:lnTo>
                      <a:pt x="3489" y="565"/>
                    </a:lnTo>
                    <a:lnTo>
                      <a:pt x="3495" y="588"/>
                    </a:lnTo>
                    <a:lnTo>
                      <a:pt x="3491" y="588"/>
                    </a:lnTo>
                    <a:lnTo>
                      <a:pt x="3482" y="592"/>
                    </a:lnTo>
                    <a:lnTo>
                      <a:pt x="3478" y="593"/>
                    </a:lnTo>
                    <a:lnTo>
                      <a:pt x="3474" y="599"/>
                    </a:lnTo>
                    <a:lnTo>
                      <a:pt x="3472" y="602"/>
                    </a:lnTo>
                    <a:lnTo>
                      <a:pt x="3470" y="611"/>
                    </a:lnTo>
                    <a:lnTo>
                      <a:pt x="3470" y="623"/>
                    </a:lnTo>
                    <a:lnTo>
                      <a:pt x="3468" y="630"/>
                    </a:lnTo>
                    <a:lnTo>
                      <a:pt x="3466" y="637"/>
                    </a:lnTo>
                    <a:lnTo>
                      <a:pt x="3462" y="643"/>
                    </a:lnTo>
                    <a:lnTo>
                      <a:pt x="3457" y="650"/>
                    </a:lnTo>
                    <a:lnTo>
                      <a:pt x="3468" y="652"/>
                    </a:lnTo>
                    <a:lnTo>
                      <a:pt x="3478" y="657"/>
                    </a:lnTo>
                    <a:lnTo>
                      <a:pt x="3487" y="664"/>
                    </a:lnTo>
                    <a:lnTo>
                      <a:pt x="3501" y="676"/>
                    </a:lnTo>
                    <a:lnTo>
                      <a:pt x="3534" y="710"/>
                    </a:lnTo>
                    <a:lnTo>
                      <a:pt x="3495" y="719"/>
                    </a:lnTo>
                    <a:lnTo>
                      <a:pt x="3466" y="687"/>
                    </a:lnTo>
                    <a:lnTo>
                      <a:pt x="3464" y="685"/>
                    </a:lnTo>
                    <a:lnTo>
                      <a:pt x="3464" y="683"/>
                    </a:lnTo>
                    <a:lnTo>
                      <a:pt x="3462" y="682"/>
                    </a:lnTo>
                    <a:lnTo>
                      <a:pt x="3459" y="678"/>
                    </a:lnTo>
                    <a:lnTo>
                      <a:pt x="3449" y="671"/>
                    </a:lnTo>
                    <a:lnTo>
                      <a:pt x="3443" y="667"/>
                    </a:lnTo>
                    <a:lnTo>
                      <a:pt x="3437" y="666"/>
                    </a:lnTo>
                    <a:lnTo>
                      <a:pt x="3432" y="667"/>
                    </a:lnTo>
                    <a:lnTo>
                      <a:pt x="3449" y="731"/>
                    </a:lnTo>
                    <a:lnTo>
                      <a:pt x="3418" y="738"/>
                    </a:lnTo>
                    <a:lnTo>
                      <a:pt x="3376" y="595"/>
                    </a:lnTo>
                    <a:close/>
                    <a:moveTo>
                      <a:pt x="3537" y="634"/>
                    </a:moveTo>
                    <a:lnTo>
                      <a:pt x="3535" y="623"/>
                    </a:lnTo>
                    <a:lnTo>
                      <a:pt x="3534" y="613"/>
                    </a:lnTo>
                    <a:lnTo>
                      <a:pt x="3534" y="604"/>
                    </a:lnTo>
                    <a:lnTo>
                      <a:pt x="3534" y="595"/>
                    </a:lnTo>
                    <a:lnTo>
                      <a:pt x="3537" y="583"/>
                    </a:lnTo>
                    <a:lnTo>
                      <a:pt x="3541" y="572"/>
                    </a:lnTo>
                    <a:lnTo>
                      <a:pt x="3549" y="562"/>
                    </a:lnTo>
                    <a:lnTo>
                      <a:pt x="3559" y="554"/>
                    </a:lnTo>
                    <a:lnTo>
                      <a:pt x="3572" y="546"/>
                    </a:lnTo>
                    <a:lnTo>
                      <a:pt x="3589" y="540"/>
                    </a:lnTo>
                    <a:lnTo>
                      <a:pt x="3607" y="537"/>
                    </a:lnTo>
                    <a:lnTo>
                      <a:pt x="3622" y="537"/>
                    </a:lnTo>
                    <a:lnTo>
                      <a:pt x="3637" y="539"/>
                    </a:lnTo>
                    <a:lnTo>
                      <a:pt x="3651" y="544"/>
                    </a:lnTo>
                    <a:lnTo>
                      <a:pt x="3662" y="553"/>
                    </a:lnTo>
                    <a:lnTo>
                      <a:pt x="3674" y="563"/>
                    </a:lnTo>
                    <a:lnTo>
                      <a:pt x="3682" y="577"/>
                    </a:lnTo>
                    <a:lnTo>
                      <a:pt x="3689" y="593"/>
                    </a:lnTo>
                    <a:lnTo>
                      <a:pt x="3693" y="611"/>
                    </a:lnTo>
                    <a:lnTo>
                      <a:pt x="3693" y="625"/>
                    </a:lnTo>
                    <a:lnTo>
                      <a:pt x="3691" y="639"/>
                    </a:lnTo>
                    <a:lnTo>
                      <a:pt x="3685" y="653"/>
                    </a:lnTo>
                    <a:lnTo>
                      <a:pt x="3676" y="664"/>
                    </a:lnTo>
                    <a:lnTo>
                      <a:pt x="3666" y="675"/>
                    </a:lnTo>
                    <a:lnTo>
                      <a:pt x="3653" y="682"/>
                    </a:lnTo>
                    <a:lnTo>
                      <a:pt x="3635" y="687"/>
                    </a:lnTo>
                    <a:lnTo>
                      <a:pt x="3620" y="690"/>
                    </a:lnTo>
                    <a:lnTo>
                      <a:pt x="3603" y="690"/>
                    </a:lnTo>
                    <a:lnTo>
                      <a:pt x="3589" y="687"/>
                    </a:lnTo>
                    <a:lnTo>
                      <a:pt x="3576" y="682"/>
                    </a:lnTo>
                    <a:lnTo>
                      <a:pt x="3562" y="675"/>
                    </a:lnTo>
                    <a:lnTo>
                      <a:pt x="3553" y="662"/>
                    </a:lnTo>
                    <a:lnTo>
                      <a:pt x="3545" y="650"/>
                    </a:lnTo>
                    <a:lnTo>
                      <a:pt x="3537" y="634"/>
                    </a:lnTo>
                    <a:close/>
                    <a:moveTo>
                      <a:pt x="3570" y="625"/>
                    </a:moveTo>
                    <a:lnTo>
                      <a:pt x="3574" y="636"/>
                    </a:lnTo>
                    <a:lnTo>
                      <a:pt x="3580" y="645"/>
                    </a:lnTo>
                    <a:lnTo>
                      <a:pt x="3585" y="652"/>
                    </a:lnTo>
                    <a:lnTo>
                      <a:pt x="3593" y="659"/>
                    </a:lnTo>
                    <a:lnTo>
                      <a:pt x="3603" y="662"/>
                    </a:lnTo>
                    <a:lnTo>
                      <a:pt x="3610" y="664"/>
                    </a:lnTo>
                    <a:lnTo>
                      <a:pt x="3620" y="664"/>
                    </a:lnTo>
                    <a:lnTo>
                      <a:pt x="3628" y="662"/>
                    </a:lnTo>
                    <a:lnTo>
                      <a:pt x="3637" y="659"/>
                    </a:lnTo>
                    <a:lnTo>
                      <a:pt x="3645" y="655"/>
                    </a:lnTo>
                    <a:lnTo>
                      <a:pt x="3651" y="650"/>
                    </a:lnTo>
                    <a:lnTo>
                      <a:pt x="3655" y="641"/>
                    </a:lnTo>
                    <a:lnTo>
                      <a:pt x="3658" y="634"/>
                    </a:lnTo>
                    <a:lnTo>
                      <a:pt x="3660" y="623"/>
                    </a:lnTo>
                    <a:lnTo>
                      <a:pt x="3658" y="613"/>
                    </a:lnTo>
                    <a:lnTo>
                      <a:pt x="3657" y="602"/>
                    </a:lnTo>
                    <a:lnTo>
                      <a:pt x="3651" y="590"/>
                    </a:lnTo>
                    <a:lnTo>
                      <a:pt x="3647" y="581"/>
                    </a:lnTo>
                    <a:lnTo>
                      <a:pt x="3639" y="574"/>
                    </a:lnTo>
                    <a:lnTo>
                      <a:pt x="3633" y="569"/>
                    </a:lnTo>
                    <a:lnTo>
                      <a:pt x="3624" y="565"/>
                    </a:lnTo>
                    <a:lnTo>
                      <a:pt x="3616" y="563"/>
                    </a:lnTo>
                    <a:lnTo>
                      <a:pt x="3607" y="562"/>
                    </a:lnTo>
                    <a:lnTo>
                      <a:pt x="3597" y="563"/>
                    </a:lnTo>
                    <a:lnTo>
                      <a:pt x="3589" y="567"/>
                    </a:lnTo>
                    <a:lnTo>
                      <a:pt x="3582" y="572"/>
                    </a:lnTo>
                    <a:lnTo>
                      <a:pt x="3576" y="577"/>
                    </a:lnTo>
                    <a:lnTo>
                      <a:pt x="3570" y="584"/>
                    </a:lnTo>
                    <a:lnTo>
                      <a:pt x="3568" y="593"/>
                    </a:lnTo>
                    <a:lnTo>
                      <a:pt x="3566" y="602"/>
                    </a:lnTo>
                    <a:lnTo>
                      <a:pt x="3566" y="613"/>
                    </a:lnTo>
                    <a:lnTo>
                      <a:pt x="3570" y="625"/>
                    </a:lnTo>
                    <a:close/>
                    <a:moveTo>
                      <a:pt x="3749" y="653"/>
                    </a:moveTo>
                    <a:lnTo>
                      <a:pt x="3705" y="510"/>
                    </a:lnTo>
                    <a:lnTo>
                      <a:pt x="3820" y="480"/>
                    </a:lnTo>
                    <a:lnTo>
                      <a:pt x="3828" y="503"/>
                    </a:lnTo>
                    <a:lnTo>
                      <a:pt x="3743" y="526"/>
                    </a:lnTo>
                    <a:lnTo>
                      <a:pt x="3753" y="558"/>
                    </a:lnTo>
                    <a:lnTo>
                      <a:pt x="3832" y="537"/>
                    </a:lnTo>
                    <a:lnTo>
                      <a:pt x="3839" y="562"/>
                    </a:lnTo>
                    <a:lnTo>
                      <a:pt x="3760" y="581"/>
                    </a:lnTo>
                    <a:lnTo>
                      <a:pt x="3772" y="620"/>
                    </a:lnTo>
                    <a:lnTo>
                      <a:pt x="3858" y="599"/>
                    </a:lnTo>
                    <a:lnTo>
                      <a:pt x="3866" y="622"/>
                    </a:lnTo>
                    <a:lnTo>
                      <a:pt x="3749" y="653"/>
                    </a:lnTo>
                    <a:close/>
                    <a:moveTo>
                      <a:pt x="4081" y="502"/>
                    </a:moveTo>
                    <a:lnTo>
                      <a:pt x="4114" y="503"/>
                    </a:lnTo>
                    <a:lnTo>
                      <a:pt x="4114" y="514"/>
                    </a:lnTo>
                    <a:lnTo>
                      <a:pt x="4112" y="526"/>
                    </a:lnTo>
                    <a:lnTo>
                      <a:pt x="4108" y="535"/>
                    </a:lnTo>
                    <a:lnTo>
                      <a:pt x="4103" y="544"/>
                    </a:lnTo>
                    <a:lnTo>
                      <a:pt x="4097" y="551"/>
                    </a:lnTo>
                    <a:lnTo>
                      <a:pt x="4087" y="558"/>
                    </a:lnTo>
                    <a:lnTo>
                      <a:pt x="4078" y="562"/>
                    </a:lnTo>
                    <a:lnTo>
                      <a:pt x="4066" y="567"/>
                    </a:lnTo>
                    <a:lnTo>
                      <a:pt x="4051" y="569"/>
                    </a:lnTo>
                    <a:lnTo>
                      <a:pt x="4035" y="569"/>
                    </a:lnTo>
                    <a:lnTo>
                      <a:pt x="4022" y="567"/>
                    </a:lnTo>
                    <a:lnTo>
                      <a:pt x="4008" y="562"/>
                    </a:lnTo>
                    <a:lnTo>
                      <a:pt x="3997" y="553"/>
                    </a:lnTo>
                    <a:lnTo>
                      <a:pt x="3987" y="542"/>
                    </a:lnTo>
                    <a:lnTo>
                      <a:pt x="3978" y="530"/>
                    </a:lnTo>
                    <a:lnTo>
                      <a:pt x="3972" y="514"/>
                    </a:lnTo>
                    <a:lnTo>
                      <a:pt x="3966" y="496"/>
                    </a:lnTo>
                    <a:lnTo>
                      <a:pt x="3966" y="480"/>
                    </a:lnTo>
                    <a:lnTo>
                      <a:pt x="3968" y="466"/>
                    </a:lnTo>
                    <a:lnTo>
                      <a:pt x="3974" y="454"/>
                    </a:lnTo>
                    <a:lnTo>
                      <a:pt x="3981" y="441"/>
                    </a:lnTo>
                    <a:lnTo>
                      <a:pt x="3991" y="433"/>
                    </a:lnTo>
                    <a:lnTo>
                      <a:pt x="4005" y="424"/>
                    </a:lnTo>
                    <a:lnTo>
                      <a:pt x="4018" y="419"/>
                    </a:lnTo>
                    <a:lnTo>
                      <a:pt x="4033" y="417"/>
                    </a:lnTo>
                    <a:lnTo>
                      <a:pt x="4045" y="415"/>
                    </a:lnTo>
                    <a:lnTo>
                      <a:pt x="4058" y="417"/>
                    </a:lnTo>
                    <a:lnTo>
                      <a:pt x="4070" y="422"/>
                    </a:lnTo>
                    <a:lnTo>
                      <a:pt x="4078" y="426"/>
                    </a:lnTo>
                    <a:lnTo>
                      <a:pt x="4083" y="429"/>
                    </a:lnTo>
                    <a:lnTo>
                      <a:pt x="4089" y="436"/>
                    </a:lnTo>
                    <a:lnTo>
                      <a:pt x="4095" y="443"/>
                    </a:lnTo>
                    <a:lnTo>
                      <a:pt x="4066" y="459"/>
                    </a:lnTo>
                    <a:lnTo>
                      <a:pt x="4062" y="454"/>
                    </a:lnTo>
                    <a:lnTo>
                      <a:pt x="4058" y="450"/>
                    </a:lnTo>
                    <a:lnTo>
                      <a:pt x="4055" y="447"/>
                    </a:lnTo>
                    <a:lnTo>
                      <a:pt x="4049" y="445"/>
                    </a:lnTo>
                    <a:lnTo>
                      <a:pt x="4043" y="443"/>
                    </a:lnTo>
                    <a:lnTo>
                      <a:pt x="4037" y="441"/>
                    </a:lnTo>
                    <a:lnTo>
                      <a:pt x="4031" y="443"/>
                    </a:lnTo>
                    <a:lnTo>
                      <a:pt x="4026" y="443"/>
                    </a:lnTo>
                    <a:lnTo>
                      <a:pt x="4018" y="447"/>
                    </a:lnTo>
                    <a:lnTo>
                      <a:pt x="4010" y="450"/>
                    </a:lnTo>
                    <a:lnTo>
                      <a:pt x="4005" y="457"/>
                    </a:lnTo>
                    <a:lnTo>
                      <a:pt x="4001" y="463"/>
                    </a:lnTo>
                    <a:lnTo>
                      <a:pt x="3999" y="471"/>
                    </a:lnTo>
                    <a:lnTo>
                      <a:pt x="3999" y="480"/>
                    </a:lnTo>
                    <a:lnTo>
                      <a:pt x="3999" y="491"/>
                    </a:lnTo>
                    <a:lnTo>
                      <a:pt x="4003" y="503"/>
                    </a:lnTo>
                    <a:lnTo>
                      <a:pt x="4008" y="516"/>
                    </a:lnTo>
                    <a:lnTo>
                      <a:pt x="4012" y="524"/>
                    </a:lnTo>
                    <a:lnTo>
                      <a:pt x="4020" y="533"/>
                    </a:lnTo>
                    <a:lnTo>
                      <a:pt x="4026" y="539"/>
                    </a:lnTo>
                    <a:lnTo>
                      <a:pt x="4033" y="542"/>
                    </a:lnTo>
                    <a:lnTo>
                      <a:pt x="4041" y="544"/>
                    </a:lnTo>
                    <a:lnTo>
                      <a:pt x="4049" y="544"/>
                    </a:lnTo>
                    <a:lnTo>
                      <a:pt x="4056" y="542"/>
                    </a:lnTo>
                    <a:lnTo>
                      <a:pt x="4064" y="540"/>
                    </a:lnTo>
                    <a:lnTo>
                      <a:pt x="4068" y="537"/>
                    </a:lnTo>
                    <a:lnTo>
                      <a:pt x="4072" y="533"/>
                    </a:lnTo>
                    <a:lnTo>
                      <a:pt x="4076" y="528"/>
                    </a:lnTo>
                    <a:lnTo>
                      <a:pt x="4080" y="523"/>
                    </a:lnTo>
                    <a:lnTo>
                      <a:pt x="4081" y="517"/>
                    </a:lnTo>
                    <a:lnTo>
                      <a:pt x="4081" y="510"/>
                    </a:lnTo>
                    <a:lnTo>
                      <a:pt x="4081" y="502"/>
                    </a:lnTo>
                    <a:close/>
                    <a:moveTo>
                      <a:pt x="4206" y="510"/>
                    </a:moveTo>
                    <a:lnTo>
                      <a:pt x="4135" y="406"/>
                    </a:lnTo>
                    <a:lnTo>
                      <a:pt x="4095" y="429"/>
                    </a:lnTo>
                    <a:lnTo>
                      <a:pt x="4081" y="408"/>
                    </a:lnTo>
                    <a:lnTo>
                      <a:pt x="4189" y="346"/>
                    </a:lnTo>
                    <a:lnTo>
                      <a:pt x="4204" y="367"/>
                    </a:lnTo>
                    <a:lnTo>
                      <a:pt x="4164" y="390"/>
                    </a:lnTo>
                    <a:lnTo>
                      <a:pt x="4235" y="494"/>
                    </a:lnTo>
                    <a:lnTo>
                      <a:pt x="4206" y="510"/>
                    </a:lnTo>
                    <a:close/>
                    <a:moveTo>
                      <a:pt x="4308" y="457"/>
                    </a:moveTo>
                    <a:lnTo>
                      <a:pt x="4231" y="327"/>
                    </a:lnTo>
                    <a:lnTo>
                      <a:pt x="4278" y="304"/>
                    </a:lnTo>
                    <a:lnTo>
                      <a:pt x="4301" y="293"/>
                    </a:lnTo>
                    <a:lnTo>
                      <a:pt x="4314" y="288"/>
                    </a:lnTo>
                    <a:lnTo>
                      <a:pt x="4320" y="288"/>
                    </a:lnTo>
                    <a:lnTo>
                      <a:pt x="4328" y="288"/>
                    </a:lnTo>
                    <a:lnTo>
                      <a:pt x="4335" y="290"/>
                    </a:lnTo>
                    <a:lnTo>
                      <a:pt x="4341" y="291"/>
                    </a:lnTo>
                    <a:lnTo>
                      <a:pt x="4349" y="295"/>
                    </a:lnTo>
                    <a:lnTo>
                      <a:pt x="4354" y="300"/>
                    </a:lnTo>
                    <a:lnTo>
                      <a:pt x="4360" y="306"/>
                    </a:lnTo>
                    <a:lnTo>
                      <a:pt x="4364" y="313"/>
                    </a:lnTo>
                    <a:lnTo>
                      <a:pt x="4370" y="325"/>
                    </a:lnTo>
                    <a:lnTo>
                      <a:pt x="4372" y="336"/>
                    </a:lnTo>
                    <a:lnTo>
                      <a:pt x="4370" y="346"/>
                    </a:lnTo>
                    <a:lnTo>
                      <a:pt x="4366" y="355"/>
                    </a:lnTo>
                    <a:lnTo>
                      <a:pt x="4362" y="362"/>
                    </a:lnTo>
                    <a:lnTo>
                      <a:pt x="4354" y="367"/>
                    </a:lnTo>
                    <a:lnTo>
                      <a:pt x="4343" y="376"/>
                    </a:lnTo>
                    <a:lnTo>
                      <a:pt x="4328" y="385"/>
                    </a:lnTo>
                    <a:lnTo>
                      <a:pt x="4308" y="394"/>
                    </a:lnTo>
                    <a:lnTo>
                      <a:pt x="4337" y="443"/>
                    </a:lnTo>
                    <a:lnTo>
                      <a:pt x="4308" y="457"/>
                    </a:lnTo>
                    <a:close/>
                    <a:moveTo>
                      <a:pt x="4274" y="334"/>
                    </a:moveTo>
                    <a:lnTo>
                      <a:pt x="4295" y="371"/>
                    </a:lnTo>
                    <a:lnTo>
                      <a:pt x="4310" y="364"/>
                    </a:lnTo>
                    <a:lnTo>
                      <a:pt x="4324" y="357"/>
                    </a:lnTo>
                    <a:lnTo>
                      <a:pt x="4331" y="350"/>
                    </a:lnTo>
                    <a:lnTo>
                      <a:pt x="4335" y="346"/>
                    </a:lnTo>
                    <a:lnTo>
                      <a:pt x="4337" y="339"/>
                    </a:lnTo>
                    <a:lnTo>
                      <a:pt x="4337" y="334"/>
                    </a:lnTo>
                    <a:lnTo>
                      <a:pt x="4335" y="328"/>
                    </a:lnTo>
                    <a:lnTo>
                      <a:pt x="4329" y="321"/>
                    </a:lnTo>
                    <a:lnTo>
                      <a:pt x="4324" y="318"/>
                    </a:lnTo>
                    <a:lnTo>
                      <a:pt x="4316" y="318"/>
                    </a:lnTo>
                    <a:lnTo>
                      <a:pt x="4308" y="318"/>
                    </a:lnTo>
                    <a:lnTo>
                      <a:pt x="4301" y="321"/>
                    </a:lnTo>
                    <a:lnTo>
                      <a:pt x="4287" y="327"/>
                    </a:lnTo>
                    <a:lnTo>
                      <a:pt x="4274" y="334"/>
                    </a:lnTo>
                    <a:close/>
                    <a:moveTo>
                      <a:pt x="4572" y="339"/>
                    </a:moveTo>
                    <a:lnTo>
                      <a:pt x="4539" y="353"/>
                    </a:lnTo>
                    <a:lnTo>
                      <a:pt x="4510" y="328"/>
                    </a:lnTo>
                    <a:lnTo>
                      <a:pt x="4452" y="353"/>
                    </a:lnTo>
                    <a:lnTo>
                      <a:pt x="4454" y="389"/>
                    </a:lnTo>
                    <a:lnTo>
                      <a:pt x="4424" y="403"/>
                    </a:lnTo>
                    <a:lnTo>
                      <a:pt x="4412" y="244"/>
                    </a:lnTo>
                    <a:lnTo>
                      <a:pt x="4443" y="230"/>
                    </a:lnTo>
                    <a:lnTo>
                      <a:pt x="4572" y="339"/>
                    </a:lnTo>
                    <a:close/>
                    <a:moveTo>
                      <a:pt x="4489" y="309"/>
                    </a:moveTo>
                    <a:lnTo>
                      <a:pt x="4443" y="268"/>
                    </a:lnTo>
                    <a:lnTo>
                      <a:pt x="4449" y="327"/>
                    </a:lnTo>
                    <a:lnTo>
                      <a:pt x="4489" y="309"/>
                    </a:lnTo>
                    <a:close/>
                    <a:moveTo>
                      <a:pt x="4585" y="332"/>
                    </a:moveTo>
                    <a:lnTo>
                      <a:pt x="4610" y="242"/>
                    </a:lnTo>
                    <a:lnTo>
                      <a:pt x="4537" y="189"/>
                    </a:lnTo>
                    <a:lnTo>
                      <a:pt x="4574" y="178"/>
                    </a:lnTo>
                    <a:lnTo>
                      <a:pt x="4620" y="214"/>
                    </a:lnTo>
                    <a:lnTo>
                      <a:pt x="4633" y="159"/>
                    </a:lnTo>
                    <a:lnTo>
                      <a:pt x="4670" y="148"/>
                    </a:lnTo>
                    <a:lnTo>
                      <a:pt x="4647" y="231"/>
                    </a:lnTo>
                    <a:lnTo>
                      <a:pt x="4727" y="286"/>
                    </a:lnTo>
                    <a:lnTo>
                      <a:pt x="4689" y="298"/>
                    </a:lnTo>
                    <a:lnTo>
                      <a:pt x="4637" y="260"/>
                    </a:lnTo>
                    <a:lnTo>
                      <a:pt x="4622" y="320"/>
                    </a:lnTo>
                    <a:lnTo>
                      <a:pt x="4585" y="332"/>
                    </a:lnTo>
                    <a:close/>
                    <a:moveTo>
                      <a:pt x="4724" y="207"/>
                    </a:moveTo>
                    <a:lnTo>
                      <a:pt x="4720" y="196"/>
                    </a:lnTo>
                    <a:lnTo>
                      <a:pt x="4720" y="185"/>
                    </a:lnTo>
                    <a:lnTo>
                      <a:pt x="4718" y="177"/>
                    </a:lnTo>
                    <a:lnTo>
                      <a:pt x="4720" y="168"/>
                    </a:lnTo>
                    <a:lnTo>
                      <a:pt x="4722" y="155"/>
                    </a:lnTo>
                    <a:lnTo>
                      <a:pt x="4727" y="145"/>
                    </a:lnTo>
                    <a:lnTo>
                      <a:pt x="4735" y="134"/>
                    </a:lnTo>
                    <a:lnTo>
                      <a:pt x="4743" y="127"/>
                    </a:lnTo>
                    <a:lnTo>
                      <a:pt x="4758" y="118"/>
                    </a:lnTo>
                    <a:lnTo>
                      <a:pt x="4775" y="113"/>
                    </a:lnTo>
                    <a:lnTo>
                      <a:pt x="4793" y="110"/>
                    </a:lnTo>
                    <a:lnTo>
                      <a:pt x="4808" y="110"/>
                    </a:lnTo>
                    <a:lnTo>
                      <a:pt x="4822" y="111"/>
                    </a:lnTo>
                    <a:lnTo>
                      <a:pt x="4837" y="117"/>
                    </a:lnTo>
                    <a:lnTo>
                      <a:pt x="4849" y="125"/>
                    </a:lnTo>
                    <a:lnTo>
                      <a:pt x="4858" y="136"/>
                    </a:lnTo>
                    <a:lnTo>
                      <a:pt x="4868" y="150"/>
                    </a:lnTo>
                    <a:lnTo>
                      <a:pt x="4873" y="166"/>
                    </a:lnTo>
                    <a:lnTo>
                      <a:pt x="4877" y="184"/>
                    </a:lnTo>
                    <a:lnTo>
                      <a:pt x="4879" y="198"/>
                    </a:lnTo>
                    <a:lnTo>
                      <a:pt x="4875" y="212"/>
                    </a:lnTo>
                    <a:lnTo>
                      <a:pt x="4870" y="226"/>
                    </a:lnTo>
                    <a:lnTo>
                      <a:pt x="4862" y="237"/>
                    </a:lnTo>
                    <a:lnTo>
                      <a:pt x="4850" y="247"/>
                    </a:lnTo>
                    <a:lnTo>
                      <a:pt x="4837" y="254"/>
                    </a:lnTo>
                    <a:lnTo>
                      <a:pt x="4822" y="260"/>
                    </a:lnTo>
                    <a:lnTo>
                      <a:pt x="4804" y="263"/>
                    </a:lnTo>
                    <a:lnTo>
                      <a:pt x="4789" y="263"/>
                    </a:lnTo>
                    <a:lnTo>
                      <a:pt x="4774" y="260"/>
                    </a:lnTo>
                    <a:lnTo>
                      <a:pt x="4760" y="254"/>
                    </a:lnTo>
                    <a:lnTo>
                      <a:pt x="4749" y="247"/>
                    </a:lnTo>
                    <a:lnTo>
                      <a:pt x="4739" y="235"/>
                    </a:lnTo>
                    <a:lnTo>
                      <a:pt x="4729" y="223"/>
                    </a:lnTo>
                    <a:lnTo>
                      <a:pt x="4724" y="207"/>
                    </a:lnTo>
                    <a:close/>
                    <a:moveTo>
                      <a:pt x="4756" y="198"/>
                    </a:moveTo>
                    <a:lnTo>
                      <a:pt x="4760" y="208"/>
                    </a:lnTo>
                    <a:lnTo>
                      <a:pt x="4766" y="217"/>
                    </a:lnTo>
                    <a:lnTo>
                      <a:pt x="4772" y="224"/>
                    </a:lnTo>
                    <a:lnTo>
                      <a:pt x="4779" y="231"/>
                    </a:lnTo>
                    <a:lnTo>
                      <a:pt x="4787" y="235"/>
                    </a:lnTo>
                    <a:lnTo>
                      <a:pt x="4797" y="237"/>
                    </a:lnTo>
                    <a:lnTo>
                      <a:pt x="4804" y="237"/>
                    </a:lnTo>
                    <a:lnTo>
                      <a:pt x="4814" y="235"/>
                    </a:lnTo>
                    <a:lnTo>
                      <a:pt x="4824" y="231"/>
                    </a:lnTo>
                    <a:lnTo>
                      <a:pt x="4829" y="228"/>
                    </a:lnTo>
                    <a:lnTo>
                      <a:pt x="4837" y="223"/>
                    </a:lnTo>
                    <a:lnTo>
                      <a:pt x="4841" y="214"/>
                    </a:lnTo>
                    <a:lnTo>
                      <a:pt x="4845" y="207"/>
                    </a:lnTo>
                    <a:lnTo>
                      <a:pt x="4845" y="196"/>
                    </a:lnTo>
                    <a:lnTo>
                      <a:pt x="4845" y="185"/>
                    </a:lnTo>
                    <a:lnTo>
                      <a:pt x="4841" y="175"/>
                    </a:lnTo>
                    <a:lnTo>
                      <a:pt x="4837" y="163"/>
                    </a:lnTo>
                    <a:lnTo>
                      <a:pt x="4831" y="154"/>
                    </a:lnTo>
                    <a:lnTo>
                      <a:pt x="4825" y="147"/>
                    </a:lnTo>
                    <a:lnTo>
                      <a:pt x="4818" y="141"/>
                    </a:lnTo>
                    <a:lnTo>
                      <a:pt x="4810" y="138"/>
                    </a:lnTo>
                    <a:lnTo>
                      <a:pt x="4802" y="136"/>
                    </a:lnTo>
                    <a:lnTo>
                      <a:pt x="4793" y="134"/>
                    </a:lnTo>
                    <a:lnTo>
                      <a:pt x="4783" y="136"/>
                    </a:lnTo>
                    <a:lnTo>
                      <a:pt x="4774" y="140"/>
                    </a:lnTo>
                    <a:lnTo>
                      <a:pt x="4766" y="145"/>
                    </a:lnTo>
                    <a:lnTo>
                      <a:pt x="4760" y="150"/>
                    </a:lnTo>
                    <a:lnTo>
                      <a:pt x="4756" y="157"/>
                    </a:lnTo>
                    <a:lnTo>
                      <a:pt x="4752" y="166"/>
                    </a:lnTo>
                    <a:lnTo>
                      <a:pt x="4752" y="175"/>
                    </a:lnTo>
                    <a:lnTo>
                      <a:pt x="4752" y="185"/>
                    </a:lnTo>
                    <a:lnTo>
                      <a:pt x="4756" y="198"/>
                    </a:lnTo>
                    <a:close/>
                    <a:moveTo>
                      <a:pt x="4900" y="81"/>
                    </a:moveTo>
                    <a:lnTo>
                      <a:pt x="4964" y="69"/>
                    </a:lnTo>
                    <a:lnTo>
                      <a:pt x="4981" y="67"/>
                    </a:lnTo>
                    <a:lnTo>
                      <a:pt x="4993" y="65"/>
                    </a:lnTo>
                    <a:lnTo>
                      <a:pt x="5002" y="65"/>
                    </a:lnTo>
                    <a:lnTo>
                      <a:pt x="5010" y="67"/>
                    </a:lnTo>
                    <a:lnTo>
                      <a:pt x="5018" y="72"/>
                    </a:lnTo>
                    <a:lnTo>
                      <a:pt x="5025" y="78"/>
                    </a:lnTo>
                    <a:lnTo>
                      <a:pt x="5031" y="85"/>
                    </a:lnTo>
                    <a:lnTo>
                      <a:pt x="5033" y="94"/>
                    </a:lnTo>
                    <a:lnTo>
                      <a:pt x="5035" y="104"/>
                    </a:lnTo>
                    <a:lnTo>
                      <a:pt x="5033" y="113"/>
                    </a:lnTo>
                    <a:lnTo>
                      <a:pt x="5027" y="122"/>
                    </a:lnTo>
                    <a:lnTo>
                      <a:pt x="5020" y="129"/>
                    </a:lnTo>
                    <a:lnTo>
                      <a:pt x="5027" y="131"/>
                    </a:lnTo>
                    <a:lnTo>
                      <a:pt x="5033" y="133"/>
                    </a:lnTo>
                    <a:lnTo>
                      <a:pt x="5039" y="134"/>
                    </a:lnTo>
                    <a:lnTo>
                      <a:pt x="5045" y="138"/>
                    </a:lnTo>
                    <a:lnTo>
                      <a:pt x="5048" y="143"/>
                    </a:lnTo>
                    <a:lnTo>
                      <a:pt x="5052" y="147"/>
                    </a:lnTo>
                    <a:lnTo>
                      <a:pt x="5056" y="152"/>
                    </a:lnTo>
                    <a:lnTo>
                      <a:pt x="5058" y="159"/>
                    </a:lnTo>
                    <a:lnTo>
                      <a:pt x="5058" y="170"/>
                    </a:lnTo>
                    <a:lnTo>
                      <a:pt x="5056" y="178"/>
                    </a:lnTo>
                    <a:lnTo>
                      <a:pt x="5052" y="189"/>
                    </a:lnTo>
                    <a:lnTo>
                      <a:pt x="5047" y="196"/>
                    </a:lnTo>
                    <a:lnTo>
                      <a:pt x="5037" y="203"/>
                    </a:lnTo>
                    <a:lnTo>
                      <a:pt x="5027" y="208"/>
                    </a:lnTo>
                    <a:lnTo>
                      <a:pt x="5014" y="210"/>
                    </a:lnTo>
                    <a:lnTo>
                      <a:pt x="4989" y="215"/>
                    </a:lnTo>
                    <a:lnTo>
                      <a:pt x="4935" y="226"/>
                    </a:lnTo>
                    <a:lnTo>
                      <a:pt x="4900" y="81"/>
                    </a:lnTo>
                    <a:close/>
                    <a:moveTo>
                      <a:pt x="4939" y="99"/>
                    </a:moveTo>
                    <a:lnTo>
                      <a:pt x="4947" y="133"/>
                    </a:lnTo>
                    <a:lnTo>
                      <a:pt x="4968" y="129"/>
                    </a:lnTo>
                    <a:lnTo>
                      <a:pt x="4983" y="125"/>
                    </a:lnTo>
                    <a:lnTo>
                      <a:pt x="4991" y="124"/>
                    </a:lnTo>
                    <a:lnTo>
                      <a:pt x="4997" y="120"/>
                    </a:lnTo>
                    <a:lnTo>
                      <a:pt x="5002" y="117"/>
                    </a:lnTo>
                    <a:lnTo>
                      <a:pt x="5004" y="111"/>
                    </a:lnTo>
                    <a:lnTo>
                      <a:pt x="5004" y="104"/>
                    </a:lnTo>
                    <a:lnTo>
                      <a:pt x="5002" y="97"/>
                    </a:lnTo>
                    <a:lnTo>
                      <a:pt x="4997" y="94"/>
                    </a:lnTo>
                    <a:lnTo>
                      <a:pt x="4991" y="92"/>
                    </a:lnTo>
                    <a:lnTo>
                      <a:pt x="4985" y="92"/>
                    </a:lnTo>
                    <a:lnTo>
                      <a:pt x="4975" y="92"/>
                    </a:lnTo>
                    <a:lnTo>
                      <a:pt x="4956" y="95"/>
                    </a:lnTo>
                    <a:lnTo>
                      <a:pt x="4939" y="99"/>
                    </a:lnTo>
                    <a:close/>
                    <a:moveTo>
                      <a:pt x="4952" y="157"/>
                    </a:moveTo>
                    <a:lnTo>
                      <a:pt x="4960" y="196"/>
                    </a:lnTo>
                    <a:lnTo>
                      <a:pt x="4991" y="191"/>
                    </a:lnTo>
                    <a:lnTo>
                      <a:pt x="5004" y="187"/>
                    </a:lnTo>
                    <a:lnTo>
                      <a:pt x="5012" y="185"/>
                    </a:lnTo>
                    <a:lnTo>
                      <a:pt x="5018" y="182"/>
                    </a:lnTo>
                    <a:lnTo>
                      <a:pt x="5022" y="177"/>
                    </a:lnTo>
                    <a:lnTo>
                      <a:pt x="5023" y="171"/>
                    </a:lnTo>
                    <a:lnTo>
                      <a:pt x="5023" y="164"/>
                    </a:lnTo>
                    <a:lnTo>
                      <a:pt x="5022" y="157"/>
                    </a:lnTo>
                    <a:lnTo>
                      <a:pt x="5018" y="154"/>
                    </a:lnTo>
                    <a:lnTo>
                      <a:pt x="5012" y="150"/>
                    </a:lnTo>
                    <a:lnTo>
                      <a:pt x="5006" y="148"/>
                    </a:lnTo>
                    <a:lnTo>
                      <a:pt x="4997" y="148"/>
                    </a:lnTo>
                    <a:lnTo>
                      <a:pt x="4977" y="152"/>
                    </a:lnTo>
                    <a:lnTo>
                      <a:pt x="4952" y="157"/>
                    </a:lnTo>
                    <a:close/>
                    <a:moveTo>
                      <a:pt x="5243" y="173"/>
                    </a:moveTo>
                    <a:lnTo>
                      <a:pt x="5206" y="178"/>
                    </a:lnTo>
                    <a:lnTo>
                      <a:pt x="5187" y="147"/>
                    </a:lnTo>
                    <a:lnTo>
                      <a:pt x="5123" y="155"/>
                    </a:lnTo>
                    <a:lnTo>
                      <a:pt x="5116" y="191"/>
                    </a:lnTo>
                    <a:lnTo>
                      <a:pt x="5081" y="194"/>
                    </a:lnTo>
                    <a:lnTo>
                      <a:pt x="5121" y="39"/>
                    </a:lnTo>
                    <a:lnTo>
                      <a:pt x="5156" y="35"/>
                    </a:lnTo>
                    <a:lnTo>
                      <a:pt x="5243" y="173"/>
                    </a:lnTo>
                    <a:close/>
                    <a:moveTo>
                      <a:pt x="5173" y="124"/>
                    </a:moveTo>
                    <a:lnTo>
                      <a:pt x="5143" y="72"/>
                    </a:lnTo>
                    <a:lnTo>
                      <a:pt x="5129" y="129"/>
                    </a:lnTo>
                    <a:lnTo>
                      <a:pt x="5173" y="124"/>
                    </a:lnTo>
                    <a:close/>
                    <a:moveTo>
                      <a:pt x="5273" y="168"/>
                    </a:moveTo>
                    <a:lnTo>
                      <a:pt x="5258" y="21"/>
                    </a:lnTo>
                    <a:lnTo>
                      <a:pt x="5291" y="18"/>
                    </a:lnTo>
                    <a:lnTo>
                      <a:pt x="5296" y="76"/>
                    </a:lnTo>
                    <a:lnTo>
                      <a:pt x="5360" y="69"/>
                    </a:lnTo>
                    <a:lnTo>
                      <a:pt x="5354" y="11"/>
                    </a:lnTo>
                    <a:lnTo>
                      <a:pt x="5387" y="9"/>
                    </a:lnTo>
                    <a:lnTo>
                      <a:pt x="5402" y="155"/>
                    </a:lnTo>
                    <a:lnTo>
                      <a:pt x="5370" y="159"/>
                    </a:lnTo>
                    <a:lnTo>
                      <a:pt x="5364" y="94"/>
                    </a:lnTo>
                    <a:lnTo>
                      <a:pt x="5300" y="101"/>
                    </a:lnTo>
                    <a:lnTo>
                      <a:pt x="5306" y="164"/>
                    </a:lnTo>
                    <a:lnTo>
                      <a:pt x="5273" y="168"/>
                    </a:lnTo>
                    <a:close/>
                    <a:moveTo>
                      <a:pt x="5444" y="5"/>
                    </a:moveTo>
                    <a:lnTo>
                      <a:pt x="5475" y="5"/>
                    </a:lnTo>
                    <a:lnTo>
                      <a:pt x="5481" y="102"/>
                    </a:lnTo>
                    <a:lnTo>
                      <a:pt x="5541" y="2"/>
                    </a:lnTo>
                    <a:lnTo>
                      <a:pt x="5573" y="0"/>
                    </a:lnTo>
                    <a:lnTo>
                      <a:pt x="5581" y="148"/>
                    </a:lnTo>
                    <a:lnTo>
                      <a:pt x="5552" y="150"/>
                    </a:lnTo>
                    <a:lnTo>
                      <a:pt x="5546" y="53"/>
                    </a:lnTo>
                    <a:lnTo>
                      <a:pt x="5487" y="154"/>
                    </a:lnTo>
                    <a:lnTo>
                      <a:pt x="5454" y="154"/>
                    </a:lnTo>
                    <a:lnTo>
                      <a:pt x="5444" y="5"/>
                    </a:lnTo>
                    <a:close/>
                    <a:moveTo>
                      <a:pt x="5631" y="148"/>
                    </a:moveTo>
                    <a:lnTo>
                      <a:pt x="5631" y="0"/>
                    </a:lnTo>
                    <a:lnTo>
                      <a:pt x="5750" y="0"/>
                    </a:lnTo>
                    <a:lnTo>
                      <a:pt x="5750" y="25"/>
                    </a:lnTo>
                    <a:lnTo>
                      <a:pt x="5664" y="25"/>
                    </a:lnTo>
                    <a:lnTo>
                      <a:pt x="5664" y="58"/>
                    </a:lnTo>
                    <a:lnTo>
                      <a:pt x="5744" y="58"/>
                    </a:lnTo>
                    <a:lnTo>
                      <a:pt x="5744" y="83"/>
                    </a:lnTo>
                    <a:lnTo>
                      <a:pt x="5664" y="83"/>
                    </a:lnTo>
                    <a:lnTo>
                      <a:pt x="5664" y="124"/>
                    </a:lnTo>
                    <a:lnTo>
                      <a:pt x="5754" y="124"/>
                    </a:lnTo>
                    <a:lnTo>
                      <a:pt x="5754" y="148"/>
                    </a:lnTo>
                    <a:lnTo>
                      <a:pt x="5631" y="14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4073" y="9413"/>
                <a:ext cx="2806" cy="523"/>
              </a:xfrm>
              <a:custGeom>
                <a:avLst/>
                <a:gdLst>
                  <a:gd name="T0" fmla="*/ 0 w 5614"/>
                  <a:gd name="T1" fmla="*/ 1 h 1045"/>
                  <a:gd name="T2" fmla="*/ 0 w 5614"/>
                  <a:gd name="T3" fmla="*/ 1 h 1045"/>
                  <a:gd name="T4" fmla="*/ 0 w 5614"/>
                  <a:gd name="T5" fmla="*/ 1 h 1045"/>
                  <a:gd name="T6" fmla="*/ 0 w 5614"/>
                  <a:gd name="T7" fmla="*/ 1 h 1045"/>
                  <a:gd name="T8" fmla="*/ 0 w 5614"/>
                  <a:gd name="T9" fmla="*/ 1 h 1045"/>
                  <a:gd name="T10" fmla="*/ 0 w 5614"/>
                  <a:gd name="T11" fmla="*/ 1 h 1045"/>
                  <a:gd name="T12" fmla="*/ 0 w 5614"/>
                  <a:gd name="T13" fmla="*/ 1 h 1045"/>
                  <a:gd name="T14" fmla="*/ 0 w 5614"/>
                  <a:gd name="T15" fmla="*/ 1 h 1045"/>
                  <a:gd name="T16" fmla="*/ 0 w 5614"/>
                  <a:gd name="T17" fmla="*/ 1 h 1045"/>
                  <a:gd name="T18" fmla="*/ 0 w 5614"/>
                  <a:gd name="T19" fmla="*/ 1 h 1045"/>
                  <a:gd name="T20" fmla="*/ 0 w 5614"/>
                  <a:gd name="T21" fmla="*/ 1 h 1045"/>
                  <a:gd name="T22" fmla="*/ 0 w 5614"/>
                  <a:gd name="T23" fmla="*/ 1 h 1045"/>
                  <a:gd name="T24" fmla="*/ 0 w 5614"/>
                  <a:gd name="T25" fmla="*/ 1 h 1045"/>
                  <a:gd name="T26" fmla="*/ 0 w 5614"/>
                  <a:gd name="T27" fmla="*/ 1 h 1045"/>
                  <a:gd name="T28" fmla="*/ 0 w 5614"/>
                  <a:gd name="T29" fmla="*/ 1 h 1045"/>
                  <a:gd name="T30" fmla="*/ 0 w 5614"/>
                  <a:gd name="T31" fmla="*/ 1 h 1045"/>
                  <a:gd name="T32" fmla="*/ 0 w 5614"/>
                  <a:gd name="T33" fmla="*/ 1 h 1045"/>
                  <a:gd name="T34" fmla="*/ 0 w 5614"/>
                  <a:gd name="T35" fmla="*/ 1 h 1045"/>
                  <a:gd name="T36" fmla="*/ 0 w 5614"/>
                  <a:gd name="T37" fmla="*/ 1 h 1045"/>
                  <a:gd name="T38" fmla="*/ 0 w 5614"/>
                  <a:gd name="T39" fmla="*/ 1 h 1045"/>
                  <a:gd name="T40" fmla="*/ 0 w 5614"/>
                  <a:gd name="T41" fmla="*/ 1 h 1045"/>
                  <a:gd name="T42" fmla="*/ 0 w 5614"/>
                  <a:gd name="T43" fmla="*/ 1 h 1045"/>
                  <a:gd name="T44" fmla="*/ 0 w 5614"/>
                  <a:gd name="T45" fmla="*/ 1 h 1045"/>
                  <a:gd name="T46" fmla="*/ 0 w 5614"/>
                  <a:gd name="T47" fmla="*/ 1 h 1045"/>
                  <a:gd name="T48" fmla="*/ 0 w 5614"/>
                  <a:gd name="T49" fmla="*/ 1 h 1045"/>
                  <a:gd name="T50" fmla="*/ 0 w 5614"/>
                  <a:gd name="T51" fmla="*/ 1 h 1045"/>
                  <a:gd name="T52" fmla="*/ 0 w 5614"/>
                  <a:gd name="T53" fmla="*/ 1 h 1045"/>
                  <a:gd name="T54" fmla="*/ 0 w 5614"/>
                  <a:gd name="T55" fmla="*/ 1 h 1045"/>
                  <a:gd name="T56" fmla="*/ 0 w 5614"/>
                  <a:gd name="T57" fmla="*/ 1 h 1045"/>
                  <a:gd name="T58" fmla="*/ 0 w 5614"/>
                  <a:gd name="T59" fmla="*/ 1 h 1045"/>
                  <a:gd name="T60" fmla="*/ 0 w 5614"/>
                  <a:gd name="T61" fmla="*/ 1 h 1045"/>
                  <a:gd name="T62" fmla="*/ 0 w 5614"/>
                  <a:gd name="T63" fmla="*/ 1 h 1045"/>
                  <a:gd name="T64" fmla="*/ 0 w 5614"/>
                  <a:gd name="T65" fmla="*/ 1 h 1045"/>
                  <a:gd name="T66" fmla="*/ 0 w 5614"/>
                  <a:gd name="T67" fmla="*/ 1 h 1045"/>
                  <a:gd name="T68" fmla="*/ 0 w 5614"/>
                  <a:gd name="T69" fmla="*/ 1 h 1045"/>
                  <a:gd name="T70" fmla="*/ 0 w 5614"/>
                  <a:gd name="T71" fmla="*/ 1 h 1045"/>
                  <a:gd name="T72" fmla="*/ 0 w 5614"/>
                  <a:gd name="T73" fmla="*/ 1 h 1045"/>
                  <a:gd name="T74" fmla="*/ 0 w 5614"/>
                  <a:gd name="T75" fmla="*/ 1 h 1045"/>
                  <a:gd name="T76" fmla="*/ 0 w 5614"/>
                  <a:gd name="T77" fmla="*/ 1 h 1045"/>
                  <a:gd name="T78" fmla="*/ 0 w 5614"/>
                  <a:gd name="T79" fmla="*/ 1 h 1045"/>
                  <a:gd name="T80" fmla="*/ 0 w 5614"/>
                  <a:gd name="T81" fmla="*/ 1 h 1045"/>
                  <a:gd name="T82" fmla="*/ 0 w 5614"/>
                  <a:gd name="T83" fmla="*/ 1 h 1045"/>
                  <a:gd name="T84" fmla="*/ 0 w 5614"/>
                  <a:gd name="T85" fmla="*/ 1 h 1045"/>
                  <a:gd name="T86" fmla="*/ 0 w 5614"/>
                  <a:gd name="T87" fmla="*/ 1 h 1045"/>
                  <a:gd name="T88" fmla="*/ 0 w 5614"/>
                  <a:gd name="T89" fmla="*/ 1 h 1045"/>
                  <a:gd name="T90" fmla="*/ 0 w 5614"/>
                  <a:gd name="T91" fmla="*/ 1 h 1045"/>
                  <a:gd name="T92" fmla="*/ 0 w 5614"/>
                  <a:gd name="T93" fmla="*/ 1 h 1045"/>
                  <a:gd name="T94" fmla="*/ 0 w 5614"/>
                  <a:gd name="T95" fmla="*/ 1 h 1045"/>
                  <a:gd name="T96" fmla="*/ 0 w 5614"/>
                  <a:gd name="T97" fmla="*/ 1 h 1045"/>
                  <a:gd name="T98" fmla="*/ 0 w 5614"/>
                  <a:gd name="T99" fmla="*/ 1 h 1045"/>
                  <a:gd name="T100" fmla="*/ 0 w 5614"/>
                  <a:gd name="T101" fmla="*/ 1 h 1045"/>
                  <a:gd name="T102" fmla="*/ 0 w 5614"/>
                  <a:gd name="T103" fmla="*/ 1 h 1045"/>
                  <a:gd name="T104" fmla="*/ 0 w 5614"/>
                  <a:gd name="T105" fmla="*/ 1 h 1045"/>
                  <a:gd name="T106" fmla="*/ 0 w 5614"/>
                  <a:gd name="T107" fmla="*/ 1 h 1045"/>
                  <a:gd name="T108" fmla="*/ 0 w 5614"/>
                  <a:gd name="T109" fmla="*/ 1 h 1045"/>
                  <a:gd name="T110" fmla="*/ 0 w 5614"/>
                  <a:gd name="T111" fmla="*/ 1 h 1045"/>
                  <a:gd name="T112" fmla="*/ 0 w 5614"/>
                  <a:gd name="T113" fmla="*/ 1 h 1045"/>
                  <a:gd name="T114" fmla="*/ 0 w 5614"/>
                  <a:gd name="T115" fmla="*/ 1 h 1045"/>
                  <a:gd name="T116" fmla="*/ 0 w 5614"/>
                  <a:gd name="T117" fmla="*/ 1 h 1045"/>
                  <a:gd name="T118" fmla="*/ 0 w 5614"/>
                  <a:gd name="T119" fmla="*/ 1 h 10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14"/>
                  <a:gd name="T181" fmla="*/ 0 h 1045"/>
                  <a:gd name="T182" fmla="*/ 5614 w 5614"/>
                  <a:gd name="T183" fmla="*/ 1045 h 10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14" h="1045">
                    <a:moveTo>
                      <a:pt x="0" y="307"/>
                    </a:moveTo>
                    <a:lnTo>
                      <a:pt x="98" y="189"/>
                    </a:lnTo>
                    <a:lnTo>
                      <a:pt x="137" y="217"/>
                    </a:lnTo>
                    <a:lnTo>
                      <a:pt x="94" y="314"/>
                    </a:lnTo>
                    <a:lnTo>
                      <a:pt x="183" y="249"/>
                    </a:lnTo>
                    <a:lnTo>
                      <a:pt x="221" y="276"/>
                    </a:lnTo>
                    <a:lnTo>
                      <a:pt x="125" y="394"/>
                    </a:lnTo>
                    <a:lnTo>
                      <a:pt x="100" y="378"/>
                    </a:lnTo>
                    <a:lnTo>
                      <a:pt x="177" y="284"/>
                    </a:lnTo>
                    <a:lnTo>
                      <a:pt x="75" y="360"/>
                    </a:lnTo>
                    <a:lnTo>
                      <a:pt x="50" y="343"/>
                    </a:lnTo>
                    <a:lnTo>
                      <a:pt x="100" y="231"/>
                    </a:lnTo>
                    <a:lnTo>
                      <a:pt x="25" y="325"/>
                    </a:lnTo>
                    <a:lnTo>
                      <a:pt x="0" y="307"/>
                    </a:lnTo>
                    <a:close/>
                    <a:moveTo>
                      <a:pt x="248" y="297"/>
                    </a:moveTo>
                    <a:lnTo>
                      <a:pt x="273" y="313"/>
                    </a:lnTo>
                    <a:lnTo>
                      <a:pt x="212" y="394"/>
                    </a:lnTo>
                    <a:lnTo>
                      <a:pt x="327" y="346"/>
                    </a:lnTo>
                    <a:lnTo>
                      <a:pt x="354" y="364"/>
                    </a:lnTo>
                    <a:lnTo>
                      <a:pt x="260" y="486"/>
                    </a:lnTo>
                    <a:lnTo>
                      <a:pt x="235" y="470"/>
                    </a:lnTo>
                    <a:lnTo>
                      <a:pt x="296" y="390"/>
                    </a:lnTo>
                    <a:lnTo>
                      <a:pt x="181" y="434"/>
                    </a:lnTo>
                    <a:lnTo>
                      <a:pt x="156" y="419"/>
                    </a:lnTo>
                    <a:lnTo>
                      <a:pt x="248" y="297"/>
                    </a:lnTo>
                    <a:close/>
                    <a:moveTo>
                      <a:pt x="390" y="389"/>
                    </a:moveTo>
                    <a:lnTo>
                      <a:pt x="485" y="445"/>
                    </a:lnTo>
                    <a:lnTo>
                      <a:pt x="396" y="569"/>
                    </a:lnTo>
                    <a:lnTo>
                      <a:pt x="369" y="553"/>
                    </a:lnTo>
                    <a:lnTo>
                      <a:pt x="442" y="449"/>
                    </a:lnTo>
                    <a:lnTo>
                      <a:pt x="402" y="426"/>
                    </a:lnTo>
                    <a:lnTo>
                      <a:pt x="363" y="479"/>
                    </a:lnTo>
                    <a:lnTo>
                      <a:pt x="350" y="498"/>
                    </a:lnTo>
                    <a:lnTo>
                      <a:pt x="340" y="509"/>
                    </a:lnTo>
                    <a:lnTo>
                      <a:pt x="331" y="516"/>
                    </a:lnTo>
                    <a:lnTo>
                      <a:pt x="321" y="517"/>
                    </a:lnTo>
                    <a:lnTo>
                      <a:pt x="317" y="519"/>
                    </a:lnTo>
                    <a:lnTo>
                      <a:pt x="312" y="517"/>
                    </a:lnTo>
                    <a:lnTo>
                      <a:pt x="304" y="516"/>
                    </a:lnTo>
                    <a:lnTo>
                      <a:pt x="298" y="512"/>
                    </a:lnTo>
                    <a:lnTo>
                      <a:pt x="292" y="507"/>
                    </a:lnTo>
                    <a:lnTo>
                      <a:pt x="281" y="500"/>
                    </a:lnTo>
                    <a:lnTo>
                      <a:pt x="294" y="480"/>
                    </a:lnTo>
                    <a:lnTo>
                      <a:pt x="300" y="484"/>
                    </a:lnTo>
                    <a:lnTo>
                      <a:pt x="308" y="487"/>
                    </a:lnTo>
                    <a:lnTo>
                      <a:pt x="313" y="489"/>
                    </a:lnTo>
                    <a:lnTo>
                      <a:pt x="319" y="487"/>
                    </a:lnTo>
                    <a:lnTo>
                      <a:pt x="325" y="480"/>
                    </a:lnTo>
                    <a:lnTo>
                      <a:pt x="338" y="459"/>
                    </a:lnTo>
                    <a:lnTo>
                      <a:pt x="390" y="389"/>
                    </a:lnTo>
                    <a:close/>
                    <a:moveTo>
                      <a:pt x="525" y="468"/>
                    </a:moveTo>
                    <a:lnTo>
                      <a:pt x="619" y="521"/>
                    </a:lnTo>
                    <a:lnTo>
                      <a:pt x="550" y="627"/>
                    </a:lnTo>
                    <a:lnTo>
                      <a:pt x="563" y="634"/>
                    </a:lnTo>
                    <a:lnTo>
                      <a:pt x="531" y="683"/>
                    </a:lnTo>
                    <a:lnTo>
                      <a:pt x="508" y="669"/>
                    </a:lnTo>
                    <a:lnTo>
                      <a:pt x="525" y="643"/>
                    </a:lnTo>
                    <a:lnTo>
                      <a:pt x="438" y="593"/>
                    </a:lnTo>
                    <a:lnTo>
                      <a:pt x="421" y="622"/>
                    </a:lnTo>
                    <a:lnTo>
                      <a:pt x="396" y="609"/>
                    </a:lnTo>
                    <a:lnTo>
                      <a:pt x="429" y="560"/>
                    </a:lnTo>
                    <a:lnTo>
                      <a:pt x="440" y="567"/>
                    </a:lnTo>
                    <a:lnTo>
                      <a:pt x="450" y="560"/>
                    </a:lnTo>
                    <a:lnTo>
                      <a:pt x="460" y="553"/>
                    </a:lnTo>
                    <a:lnTo>
                      <a:pt x="469" y="544"/>
                    </a:lnTo>
                    <a:lnTo>
                      <a:pt x="477" y="535"/>
                    </a:lnTo>
                    <a:lnTo>
                      <a:pt x="486" y="525"/>
                    </a:lnTo>
                    <a:lnTo>
                      <a:pt x="494" y="510"/>
                    </a:lnTo>
                    <a:lnTo>
                      <a:pt x="506" y="498"/>
                    </a:lnTo>
                    <a:lnTo>
                      <a:pt x="515" y="482"/>
                    </a:lnTo>
                    <a:lnTo>
                      <a:pt x="525" y="468"/>
                    </a:lnTo>
                    <a:close/>
                    <a:moveTo>
                      <a:pt x="536" y="503"/>
                    </a:moveTo>
                    <a:lnTo>
                      <a:pt x="519" y="532"/>
                    </a:lnTo>
                    <a:lnTo>
                      <a:pt x="502" y="553"/>
                    </a:lnTo>
                    <a:lnTo>
                      <a:pt x="485" y="570"/>
                    </a:lnTo>
                    <a:lnTo>
                      <a:pt x="471" y="583"/>
                    </a:lnTo>
                    <a:lnTo>
                      <a:pt x="523" y="611"/>
                    </a:lnTo>
                    <a:lnTo>
                      <a:pt x="579" y="526"/>
                    </a:lnTo>
                    <a:lnTo>
                      <a:pt x="536" y="503"/>
                    </a:lnTo>
                    <a:close/>
                    <a:moveTo>
                      <a:pt x="575" y="666"/>
                    </a:moveTo>
                    <a:lnTo>
                      <a:pt x="654" y="535"/>
                    </a:lnTo>
                    <a:lnTo>
                      <a:pt x="758" y="588"/>
                    </a:lnTo>
                    <a:lnTo>
                      <a:pt x="744" y="611"/>
                    </a:lnTo>
                    <a:lnTo>
                      <a:pt x="669" y="572"/>
                    </a:lnTo>
                    <a:lnTo>
                      <a:pt x="652" y="600"/>
                    </a:lnTo>
                    <a:lnTo>
                      <a:pt x="721" y="638"/>
                    </a:lnTo>
                    <a:lnTo>
                      <a:pt x="710" y="659"/>
                    </a:lnTo>
                    <a:lnTo>
                      <a:pt x="638" y="623"/>
                    </a:lnTo>
                    <a:lnTo>
                      <a:pt x="617" y="659"/>
                    </a:lnTo>
                    <a:lnTo>
                      <a:pt x="696" y="698"/>
                    </a:lnTo>
                    <a:lnTo>
                      <a:pt x="683" y="720"/>
                    </a:lnTo>
                    <a:lnTo>
                      <a:pt x="575" y="666"/>
                    </a:lnTo>
                    <a:close/>
                    <a:moveTo>
                      <a:pt x="744" y="747"/>
                    </a:moveTo>
                    <a:lnTo>
                      <a:pt x="804" y="638"/>
                    </a:lnTo>
                    <a:lnTo>
                      <a:pt x="759" y="618"/>
                    </a:lnTo>
                    <a:lnTo>
                      <a:pt x="773" y="595"/>
                    </a:lnTo>
                    <a:lnTo>
                      <a:pt x="888" y="646"/>
                    </a:lnTo>
                    <a:lnTo>
                      <a:pt x="875" y="669"/>
                    </a:lnTo>
                    <a:lnTo>
                      <a:pt x="833" y="650"/>
                    </a:lnTo>
                    <a:lnTo>
                      <a:pt x="773" y="761"/>
                    </a:lnTo>
                    <a:lnTo>
                      <a:pt x="744" y="747"/>
                    </a:lnTo>
                    <a:close/>
                    <a:moveTo>
                      <a:pt x="877" y="803"/>
                    </a:moveTo>
                    <a:lnTo>
                      <a:pt x="931" y="692"/>
                    </a:lnTo>
                    <a:lnTo>
                      <a:pt x="886" y="675"/>
                    </a:lnTo>
                    <a:lnTo>
                      <a:pt x="898" y="652"/>
                    </a:lnTo>
                    <a:lnTo>
                      <a:pt x="1015" y="699"/>
                    </a:lnTo>
                    <a:lnTo>
                      <a:pt x="1004" y="722"/>
                    </a:lnTo>
                    <a:lnTo>
                      <a:pt x="959" y="705"/>
                    </a:lnTo>
                    <a:lnTo>
                      <a:pt x="906" y="816"/>
                    </a:lnTo>
                    <a:lnTo>
                      <a:pt x="877" y="803"/>
                    </a:lnTo>
                    <a:close/>
                    <a:moveTo>
                      <a:pt x="1025" y="858"/>
                    </a:moveTo>
                    <a:lnTo>
                      <a:pt x="1048" y="800"/>
                    </a:lnTo>
                    <a:lnTo>
                      <a:pt x="1021" y="699"/>
                    </a:lnTo>
                    <a:lnTo>
                      <a:pt x="1057" y="712"/>
                    </a:lnTo>
                    <a:lnTo>
                      <a:pt x="1073" y="779"/>
                    </a:lnTo>
                    <a:lnTo>
                      <a:pt x="1129" y="735"/>
                    </a:lnTo>
                    <a:lnTo>
                      <a:pt x="1165" y="745"/>
                    </a:lnTo>
                    <a:lnTo>
                      <a:pt x="1079" y="809"/>
                    </a:lnTo>
                    <a:lnTo>
                      <a:pt x="1056" y="869"/>
                    </a:lnTo>
                    <a:lnTo>
                      <a:pt x="1025" y="858"/>
                    </a:lnTo>
                    <a:close/>
                    <a:moveTo>
                      <a:pt x="1184" y="908"/>
                    </a:moveTo>
                    <a:lnTo>
                      <a:pt x="1204" y="848"/>
                    </a:lnTo>
                    <a:lnTo>
                      <a:pt x="1173" y="751"/>
                    </a:lnTo>
                    <a:lnTo>
                      <a:pt x="1209" y="759"/>
                    </a:lnTo>
                    <a:lnTo>
                      <a:pt x="1229" y="825"/>
                    </a:lnTo>
                    <a:lnTo>
                      <a:pt x="1282" y="779"/>
                    </a:lnTo>
                    <a:lnTo>
                      <a:pt x="1319" y="788"/>
                    </a:lnTo>
                    <a:lnTo>
                      <a:pt x="1234" y="856"/>
                    </a:lnTo>
                    <a:lnTo>
                      <a:pt x="1217" y="916"/>
                    </a:lnTo>
                    <a:lnTo>
                      <a:pt x="1184" y="908"/>
                    </a:lnTo>
                    <a:close/>
                    <a:moveTo>
                      <a:pt x="1392" y="957"/>
                    </a:moveTo>
                    <a:lnTo>
                      <a:pt x="1423" y="812"/>
                    </a:lnTo>
                    <a:lnTo>
                      <a:pt x="1471" y="821"/>
                    </a:lnTo>
                    <a:lnTo>
                      <a:pt x="1479" y="925"/>
                    </a:lnTo>
                    <a:lnTo>
                      <a:pt x="1528" y="830"/>
                    </a:lnTo>
                    <a:lnTo>
                      <a:pt x="1577" y="839"/>
                    </a:lnTo>
                    <a:lnTo>
                      <a:pt x="1546" y="985"/>
                    </a:lnTo>
                    <a:lnTo>
                      <a:pt x="1517" y="980"/>
                    </a:lnTo>
                    <a:lnTo>
                      <a:pt x="1540" y="865"/>
                    </a:lnTo>
                    <a:lnTo>
                      <a:pt x="1484" y="975"/>
                    </a:lnTo>
                    <a:lnTo>
                      <a:pt x="1454" y="968"/>
                    </a:lnTo>
                    <a:lnTo>
                      <a:pt x="1446" y="848"/>
                    </a:lnTo>
                    <a:lnTo>
                      <a:pt x="1423" y="962"/>
                    </a:lnTo>
                    <a:lnTo>
                      <a:pt x="1392" y="957"/>
                    </a:lnTo>
                    <a:close/>
                    <a:moveTo>
                      <a:pt x="1586" y="991"/>
                    </a:moveTo>
                    <a:lnTo>
                      <a:pt x="1607" y="842"/>
                    </a:lnTo>
                    <a:lnTo>
                      <a:pt x="1727" y="858"/>
                    </a:lnTo>
                    <a:lnTo>
                      <a:pt x="1723" y="883"/>
                    </a:lnTo>
                    <a:lnTo>
                      <a:pt x="1636" y="872"/>
                    </a:lnTo>
                    <a:lnTo>
                      <a:pt x="1632" y="904"/>
                    </a:lnTo>
                    <a:lnTo>
                      <a:pt x="1711" y="915"/>
                    </a:lnTo>
                    <a:lnTo>
                      <a:pt x="1707" y="939"/>
                    </a:lnTo>
                    <a:lnTo>
                      <a:pt x="1628" y="929"/>
                    </a:lnTo>
                    <a:lnTo>
                      <a:pt x="1621" y="969"/>
                    </a:lnTo>
                    <a:lnTo>
                      <a:pt x="1711" y="980"/>
                    </a:lnTo>
                    <a:lnTo>
                      <a:pt x="1707" y="1007"/>
                    </a:lnTo>
                    <a:lnTo>
                      <a:pt x="1586" y="991"/>
                    </a:lnTo>
                    <a:close/>
                    <a:moveTo>
                      <a:pt x="1759" y="862"/>
                    </a:moveTo>
                    <a:lnTo>
                      <a:pt x="1871" y="865"/>
                    </a:lnTo>
                    <a:lnTo>
                      <a:pt x="1865" y="989"/>
                    </a:lnTo>
                    <a:lnTo>
                      <a:pt x="1880" y="989"/>
                    </a:lnTo>
                    <a:lnTo>
                      <a:pt x="1878" y="1045"/>
                    </a:lnTo>
                    <a:lnTo>
                      <a:pt x="1851" y="1045"/>
                    </a:lnTo>
                    <a:lnTo>
                      <a:pt x="1851" y="1014"/>
                    </a:lnTo>
                    <a:lnTo>
                      <a:pt x="1750" y="1010"/>
                    </a:lnTo>
                    <a:lnTo>
                      <a:pt x="1750" y="1042"/>
                    </a:lnTo>
                    <a:lnTo>
                      <a:pt x="1723" y="1042"/>
                    </a:lnTo>
                    <a:lnTo>
                      <a:pt x="1725" y="984"/>
                    </a:lnTo>
                    <a:lnTo>
                      <a:pt x="1738" y="984"/>
                    </a:lnTo>
                    <a:lnTo>
                      <a:pt x="1742" y="975"/>
                    </a:lnTo>
                    <a:lnTo>
                      <a:pt x="1748" y="964"/>
                    </a:lnTo>
                    <a:lnTo>
                      <a:pt x="1750" y="952"/>
                    </a:lnTo>
                    <a:lnTo>
                      <a:pt x="1753" y="941"/>
                    </a:lnTo>
                    <a:lnTo>
                      <a:pt x="1755" y="927"/>
                    </a:lnTo>
                    <a:lnTo>
                      <a:pt x="1755" y="911"/>
                    </a:lnTo>
                    <a:lnTo>
                      <a:pt x="1757" y="895"/>
                    </a:lnTo>
                    <a:lnTo>
                      <a:pt x="1759" y="878"/>
                    </a:lnTo>
                    <a:lnTo>
                      <a:pt x="1759" y="862"/>
                    </a:lnTo>
                    <a:close/>
                    <a:moveTo>
                      <a:pt x="1788" y="886"/>
                    </a:moveTo>
                    <a:lnTo>
                      <a:pt x="1786" y="918"/>
                    </a:lnTo>
                    <a:lnTo>
                      <a:pt x="1784" y="945"/>
                    </a:lnTo>
                    <a:lnTo>
                      <a:pt x="1778" y="968"/>
                    </a:lnTo>
                    <a:lnTo>
                      <a:pt x="1773" y="985"/>
                    </a:lnTo>
                    <a:lnTo>
                      <a:pt x="1834" y="987"/>
                    </a:lnTo>
                    <a:lnTo>
                      <a:pt x="1838" y="888"/>
                    </a:lnTo>
                    <a:lnTo>
                      <a:pt x="1788" y="886"/>
                    </a:lnTo>
                    <a:close/>
                    <a:moveTo>
                      <a:pt x="1907" y="869"/>
                    </a:moveTo>
                    <a:lnTo>
                      <a:pt x="1938" y="869"/>
                    </a:lnTo>
                    <a:lnTo>
                      <a:pt x="1938" y="968"/>
                    </a:lnTo>
                    <a:lnTo>
                      <a:pt x="2003" y="869"/>
                    </a:lnTo>
                    <a:lnTo>
                      <a:pt x="2036" y="869"/>
                    </a:lnTo>
                    <a:lnTo>
                      <a:pt x="2036" y="1017"/>
                    </a:lnTo>
                    <a:lnTo>
                      <a:pt x="2005" y="1017"/>
                    </a:lnTo>
                    <a:lnTo>
                      <a:pt x="2005" y="920"/>
                    </a:lnTo>
                    <a:lnTo>
                      <a:pt x="1940" y="1017"/>
                    </a:lnTo>
                    <a:lnTo>
                      <a:pt x="1907" y="1017"/>
                    </a:lnTo>
                    <a:lnTo>
                      <a:pt x="1907" y="869"/>
                    </a:lnTo>
                    <a:close/>
                    <a:moveTo>
                      <a:pt x="2074" y="865"/>
                    </a:moveTo>
                    <a:lnTo>
                      <a:pt x="2107" y="865"/>
                    </a:lnTo>
                    <a:lnTo>
                      <a:pt x="2109" y="989"/>
                    </a:lnTo>
                    <a:lnTo>
                      <a:pt x="2173" y="989"/>
                    </a:lnTo>
                    <a:lnTo>
                      <a:pt x="2171" y="865"/>
                    </a:lnTo>
                    <a:lnTo>
                      <a:pt x="2201" y="864"/>
                    </a:lnTo>
                    <a:lnTo>
                      <a:pt x="2205" y="987"/>
                    </a:lnTo>
                    <a:lnTo>
                      <a:pt x="2219" y="987"/>
                    </a:lnTo>
                    <a:lnTo>
                      <a:pt x="2219" y="1045"/>
                    </a:lnTo>
                    <a:lnTo>
                      <a:pt x="2192" y="1045"/>
                    </a:lnTo>
                    <a:lnTo>
                      <a:pt x="2192" y="1014"/>
                    </a:lnTo>
                    <a:lnTo>
                      <a:pt x="2076" y="1015"/>
                    </a:lnTo>
                    <a:lnTo>
                      <a:pt x="2074" y="865"/>
                    </a:lnTo>
                    <a:close/>
                    <a:moveTo>
                      <a:pt x="2230" y="862"/>
                    </a:moveTo>
                    <a:lnTo>
                      <a:pt x="2261" y="858"/>
                    </a:lnTo>
                    <a:lnTo>
                      <a:pt x="2273" y="957"/>
                    </a:lnTo>
                    <a:lnTo>
                      <a:pt x="2326" y="853"/>
                    </a:lnTo>
                    <a:lnTo>
                      <a:pt x="2359" y="849"/>
                    </a:lnTo>
                    <a:lnTo>
                      <a:pt x="2376" y="996"/>
                    </a:lnTo>
                    <a:lnTo>
                      <a:pt x="2346" y="999"/>
                    </a:lnTo>
                    <a:lnTo>
                      <a:pt x="2334" y="904"/>
                    </a:lnTo>
                    <a:lnTo>
                      <a:pt x="2280" y="1007"/>
                    </a:lnTo>
                    <a:lnTo>
                      <a:pt x="2248" y="1008"/>
                    </a:lnTo>
                    <a:lnTo>
                      <a:pt x="2230" y="862"/>
                    </a:lnTo>
                    <a:close/>
                    <a:moveTo>
                      <a:pt x="2417" y="991"/>
                    </a:moveTo>
                    <a:lnTo>
                      <a:pt x="2394" y="842"/>
                    </a:lnTo>
                    <a:lnTo>
                      <a:pt x="2426" y="839"/>
                    </a:lnTo>
                    <a:lnTo>
                      <a:pt x="2434" y="897"/>
                    </a:lnTo>
                    <a:lnTo>
                      <a:pt x="2497" y="888"/>
                    </a:lnTo>
                    <a:lnTo>
                      <a:pt x="2490" y="830"/>
                    </a:lnTo>
                    <a:lnTo>
                      <a:pt x="2521" y="826"/>
                    </a:lnTo>
                    <a:lnTo>
                      <a:pt x="2544" y="973"/>
                    </a:lnTo>
                    <a:lnTo>
                      <a:pt x="2511" y="978"/>
                    </a:lnTo>
                    <a:lnTo>
                      <a:pt x="2501" y="913"/>
                    </a:lnTo>
                    <a:lnTo>
                      <a:pt x="2438" y="922"/>
                    </a:lnTo>
                    <a:lnTo>
                      <a:pt x="2447" y="985"/>
                    </a:lnTo>
                    <a:lnTo>
                      <a:pt x="2417" y="991"/>
                    </a:lnTo>
                    <a:close/>
                    <a:moveTo>
                      <a:pt x="2726" y="943"/>
                    </a:moveTo>
                    <a:lnTo>
                      <a:pt x="2692" y="948"/>
                    </a:lnTo>
                    <a:lnTo>
                      <a:pt x="2670" y="918"/>
                    </a:lnTo>
                    <a:lnTo>
                      <a:pt x="2607" y="931"/>
                    </a:lnTo>
                    <a:lnTo>
                      <a:pt x="2601" y="966"/>
                    </a:lnTo>
                    <a:lnTo>
                      <a:pt x="2567" y="971"/>
                    </a:lnTo>
                    <a:lnTo>
                      <a:pt x="2597" y="814"/>
                    </a:lnTo>
                    <a:lnTo>
                      <a:pt x="2632" y="809"/>
                    </a:lnTo>
                    <a:lnTo>
                      <a:pt x="2726" y="943"/>
                    </a:lnTo>
                    <a:close/>
                    <a:moveTo>
                      <a:pt x="2655" y="895"/>
                    </a:moveTo>
                    <a:lnTo>
                      <a:pt x="2620" y="846"/>
                    </a:lnTo>
                    <a:lnTo>
                      <a:pt x="2611" y="904"/>
                    </a:lnTo>
                    <a:lnTo>
                      <a:pt x="2655" y="895"/>
                    </a:lnTo>
                    <a:close/>
                    <a:moveTo>
                      <a:pt x="2724" y="789"/>
                    </a:moveTo>
                    <a:lnTo>
                      <a:pt x="2836" y="766"/>
                    </a:lnTo>
                    <a:lnTo>
                      <a:pt x="2872" y="911"/>
                    </a:lnTo>
                    <a:lnTo>
                      <a:pt x="2840" y="918"/>
                    </a:lnTo>
                    <a:lnTo>
                      <a:pt x="2809" y="798"/>
                    </a:lnTo>
                    <a:lnTo>
                      <a:pt x="2763" y="807"/>
                    </a:lnTo>
                    <a:lnTo>
                      <a:pt x="2778" y="869"/>
                    </a:lnTo>
                    <a:lnTo>
                      <a:pt x="2784" y="892"/>
                    </a:lnTo>
                    <a:lnTo>
                      <a:pt x="2786" y="908"/>
                    </a:lnTo>
                    <a:lnTo>
                      <a:pt x="2784" y="916"/>
                    </a:lnTo>
                    <a:lnTo>
                      <a:pt x="2780" y="925"/>
                    </a:lnTo>
                    <a:lnTo>
                      <a:pt x="2776" y="929"/>
                    </a:lnTo>
                    <a:lnTo>
                      <a:pt x="2772" y="932"/>
                    </a:lnTo>
                    <a:lnTo>
                      <a:pt x="2765" y="934"/>
                    </a:lnTo>
                    <a:lnTo>
                      <a:pt x="2759" y="936"/>
                    </a:lnTo>
                    <a:lnTo>
                      <a:pt x="2749" y="938"/>
                    </a:lnTo>
                    <a:lnTo>
                      <a:pt x="2738" y="939"/>
                    </a:lnTo>
                    <a:lnTo>
                      <a:pt x="2732" y="916"/>
                    </a:lnTo>
                    <a:lnTo>
                      <a:pt x="2740" y="915"/>
                    </a:lnTo>
                    <a:lnTo>
                      <a:pt x="2747" y="913"/>
                    </a:lnTo>
                    <a:lnTo>
                      <a:pt x="2751" y="909"/>
                    </a:lnTo>
                    <a:lnTo>
                      <a:pt x="2753" y="906"/>
                    </a:lnTo>
                    <a:lnTo>
                      <a:pt x="2753" y="897"/>
                    </a:lnTo>
                    <a:lnTo>
                      <a:pt x="2745" y="872"/>
                    </a:lnTo>
                    <a:lnTo>
                      <a:pt x="2724" y="789"/>
                    </a:lnTo>
                    <a:close/>
                    <a:moveTo>
                      <a:pt x="2872" y="758"/>
                    </a:moveTo>
                    <a:lnTo>
                      <a:pt x="2903" y="751"/>
                    </a:lnTo>
                    <a:lnTo>
                      <a:pt x="2918" y="807"/>
                    </a:lnTo>
                    <a:lnTo>
                      <a:pt x="2963" y="798"/>
                    </a:lnTo>
                    <a:lnTo>
                      <a:pt x="2978" y="795"/>
                    </a:lnTo>
                    <a:lnTo>
                      <a:pt x="2992" y="795"/>
                    </a:lnTo>
                    <a:lnTo>
                      <a:pt x="2997" y="796"/>
                    </a:lnTo>
                    <a:lnTo>
                      <a:pt x="3005" y="798"/>
                    </a:lnTo>
                    <a:lnTo>
                      <a:pt x="3011" y="802"/>
                    </a:lnTo>
                    <a:lnTo>
                      <a:pt x="3017" y="805"/>
                    </a:lnTo>
                    <a:lnTo>
                      <a:pt x="3020" y="811"/>
                    </a:lnTo>
                    <a:lnTo>
                      <a:pt x="3024" y="816"/>
                    </a:lnTo>
                    <a:lnTo>
                      <a:pt x="3028" y="821"/>
                    </a:lnTo>
                    <a:lnTo>
                      <a:pt x="3030" y="828"/>
                    </a:lnTo>
                    <a:lnTo>
                      <a:pt x="3032" y="835"/>
                    </a:lnTo>
                    <a:lnTo>
                      <a:pt x="3032" y="842"/>
                    </a:lnTo>
                    <a:lnTo>
                      <a:pt x="3032" y="849"/>
                    </a:lnTo>
                    <a:lnTo>
                      <a:pt x="3028" y="856"/>
                    </a:lnTo>
                    <a:lnTo>
                      <a:pt x="3022" y="867"/>
                    </a:lnTo>
                    <a:lnTo>
                      <a:pt x="3015" y="874"/>
                    </a:lnTo>
                    <a:lnTo>
                      <a:pt x="3003" y="879"/>
                    </a:lnTo>
                    <a:lnTo>
                      <a:pt x="2986" y="885"/>
                    </a:lnTo>
                    <a:lnTo>
                      <a:pt x="2911" y="901"/>
                    </a:lnTo>
                    <a:lnTo>
                      <a:pt x="2872" y="758"/>
                    </a:lnTo>
                    <a:close/>
                    <a:moveTo>
                      <a:pt x="2936" y="869"/>
                    </a:moveTo>
                    <a:lnTo>
                      <a:pt x="2967" y="862"/>
                    </a:lnTo>
                    <a:lnTo>
                      <a:pt x="2980" y="860"/>
                    </a:lnTo>
                    <a:lnTo>
                      <a:pt x="2988" y="856"/>
                    </a:lnTo>
                    <a:lnTo>
                      <a:pt x="2992" y="853"/>
                    </a:lnTo>
                    <a:lnTo>
                      <a:pt x="2995" y="848"/>
                    </a:lnTo>
                    <a:lnTo>
                      <a:pt x="2997" y="842"/>
                    </a:lnTo>
                    <a:lnTo>
                      <a:pt x="2997" y="835"/>
                    </a:lnTo>
                    <a:lnTo>
                      <a:pt x="2995" y="832"/>
                    </a:lnTo>
                    <a:lnTo>
                      <a:pt x="2993" y="828"/>
                    </a:lnTo>
                    <a:lnTo>
                      <a:pt x="2990" y="825"/>
                    </a:lnTo>
                    <a:lnTo>
                      <a:pt x="2986" y="823"/>
                    </a:lnTo>
                    <a:lnTo>
                      <a:pt x="2974" y="821"/>
                    </a:lnTo>
                    <a:lnTo>
                      <a:pt x="2959" y="825"/>
                    </a:lnTo>
                    <a:lnTo>
                      <a:pt x="2926" y="832"/>
                    </a:lnTo>
                    <a:lnTo>
                      <a:pt x="2936" y="869"/>
                    </a:lnTo>
                    <a:close/>
                    <a:moveTo>
                      <a:pt x="3020" y="722"/>
                    </a:moveTo>
                    <a:lnTo>
                      <a:pt x="3053" y="715"/>
                    </a:lnTo>
                    <a:lnTo>
                      <a:pt x="3091" y="860"/>
                    </a:lnTo>
                    <a:lnTo>
                      <a:pt x="3061" y="867"/>
                    </a:lnTo>
                    <a:lnTo>
                      <a:pt x="3020" y="722"/>
                    </a:lnTo>
                    <a:close/>
                    <a:moveTo>
                      <a:pt x="3084" y="705"/>
                    </a:moveTo>
                    <a:lnTo>
                      <a:pt x="3115" y="696"/>
                    </a:lnTo>
                    <a:lnTo>
                      <a:pt x="3136" y="756"/>
                    </a:lnTo>
                    <a:lnTo>
                      <a:pt x="3143" y="752"/>
                    </a:lnTo>
                    <a:lnTo>
                      <a:pt x="3147" y="747"/>
                    </a:lnTo>
                    <a:lnTo>
                      <a:pt x="3149" y="738"/>
                    </a:lnTo>
                    <a:lnTo>
                      <a:pt x="3151" y="722"/>
                    </a:lnTo>
                    <a:lnTo>
                      <a:pt x="3153" y="710"/>
                    </a:lnTo>
                    <a:lnTo>
                      <a:pt x="3155" y="701"/>
                    </a:lnTo>
                    <a:lnTo>
                      <a:pt x="3159" y="692"/>
                    </a:lnTo>
                    <a:lnTo>
                      <a:pt x="3163" y="687"/>
                    </a:lnTo>
                    <a:lnTo>
                      <a:pt x="3166" y="683"/>
                    </a:lnTo>
                    <a:lnTo>
                      <a:pt x="3172" y="680"/>
                    </a:lnTo>
                    <a:lnTo>
                      <a:pt x="3182" y="676"/>
                    </a:lnTo>
                    <a:lnTo>
                      <a:pt x="3191" y="673"/>
                    </a:lnTo>
                    <a:lnTo>
                      <a:pt x="3193" y="673"/>
                    </a:lnTo>
                    <a:lnTo>
                      <a:pt x="3195" y="673"/>
                    </a:lnTo>
                    <a:lnTo>
                      <a:pt x="3203" y="694"/>
                    </a:lnTo>
                    <a:lnTo>
                      <a:pt x="3199" y="694"/>
                    </a:lnTo>
                    <a:lnTo>
                      <a:pt x="3190" y="698"/>
                    </a:lnTo>
                    <a:lnTo>
                      <a:pt x="3186" y="701"/>
                    </a:lnTo>
                    <a:lnTo>
                      <a:pt x="3182" y="705"/>
                    </a:lnTo>
                    <a:lnTo>
                      <a:pt x="3180" y="710"/>
                    </a:lnTo>
                    <a:lnTo>
                      <a:pt x="3180" y="717"/>
                    </a:lnTo>
                    <a:lnTo>
                      <a:pt x="3178" y="729"/>
                    </a:lnTo>
                    <a:lnTo>
                      <a:pt x="3178" y="738"/>
                    </a:lnTo>
                    <a:lnTo>
                      <a:pt x="3176" y="743"/>
                    </a:lnTo>
                    <a:lnTo>
                      <a:pt x="3172" y="751"/>
                    </a:lnTo>
                    <a:lnTo>
                      <a:pt x="3166" y="756"/>
                    </a:lnTo>
                    <a:lnTo>
                      <a:pt x="3178" y="758"/>
                    </a:lnTo>
                    <a:lnTo>
                      <a:pt x="3188" y="763"/>
                    </a:lnTo>
                    <a:lnTo>
                      <a:pt x="3199" y="770"/>
                    </a:lnTo>
                    <a:lnTo>
                      <a:pt x="3211" y="782"/>
                    </a:lnTo>
                    <a:lnTo>
                      <a:pt x="3245" y="814"/>
                    </a:lnTo>
                    <a:lnTo>
                      <a:pt x="3209" y="825"/>
                    </a:lnTo>
                    <a:lnTo>
                      <a:pt x="3178" y="793"/>
                    </a:lnTo>
                    <a:lnTo>
                      <a:pt x="3176" y="793"/>
                    </a:lnTo>
                    <a:lnTo>
                      <a:pt x="3174" y="791"/>
                    </a:lnTo>
                    <a:lnTo>
                      <a:pt x="3172" y="789"/>
                    </a:lnTo>
                    <a:lnTo>
                      <a:pt x="3168" y="786"/>
                    </a:lnTo>
                    <a:lnTo>
                      <a:pt x="3161" y="779"/>
                    </a:lnTo>
                    <a:lnTo>
                      <a:pt x="3155" y="775"/>
                    </a:lnTo>
                    <a:lnTo>
                      <a:pt x="3149" y="773"/>
                    </a:lnTo>
                    <a:lnTo>
                      <a:pt x="3141" y="775"/>
                    </a:lnTo>
                    <a:lnTo>
                      <a:pt x="3163" y="837"/>
                    </a:lnTo>
                    <a:lnTo>
                      <a:pt x="3132" y="846"/>
                    </a:lnTo>
                    <a:lnTo>
                      <a:pt x="3084" y="705"/>
                    </a:lnTo>
                    <a:close/>
                    <a:moveTo>
                      <a:pt x="3314" y="636"/>
                    </a:moveTo>
                    <a:lnTo>
                      <a:pt x="3345" y="627"/>
                    </a:lnTo>
                    <a:lnTo>
                      <a:pt x="3366" y="687"/>
                    </a:lnTo>
                    <a:lnTo>
                      <a:pt x="3374" y="683"/>
                    </a:lnTo>
                    <a:lnTo>
                      <a:pt x="3380" y="678"/>
                    </a:lnTo>
                    <a:lnTo>
                      <a:pt x="3382" y="669"/>
                    </a:lnTo>
                    <a:lnTo>
                      <a:pt x="3382" y="653"/>
                    </a:lnTo>
                    <a:lnTo>
                      <a:pt x="3384" y="641"/>
                    </a:lnTo>
                    <a:lnTo>
                      <a:pt x="3386" y="632"/>
                    </a:lnTo>
                    <a:lnTo>
                      <a:pt x="3388" y="623"/>
                    </a:lnTo>
                    <a:lnTo>
                      <a:pt x="3391" y="618"/>
                    </a:lnTo>
                    <a:lnTo>
                      <a:pt x="3397" y="615"/>
                    </a:lnTo>
                    <a:lnTo>
                      <a:pt x="3403" y="611"/>
                    </a:lnTo>
                    <a:lnTo>
                      <a:pt x="3411" y="608"/>
                    </a:lnTo>
                    <a:lnTo>
                      <a:pt x="3420" y="604"/>
                    </a:lnTo>
                    <a:lnTo>
                      <a:pt x="3422" y="604"/>
                    </a:lnTo>
                    <a:lnTo>
                      <a:pt x="3426" y="602"/>
                    </a:lnTo>
                    <a:lnTo>
                      <a:pt x="3434" y="623"/>
                    </a:lnTo>
                    <a:lnTo>
                      <a:pt x="3428" y="625"/>
                    </a:lnTo>
                    <a:lnTo>
                      <a:pt x="3420" y="627"/>
                    </a:lnTo>
                    <a:lnTo>
                      <a:pt x="3414" y="630"/>
                    </a:lnTo>
                    <a:lnTo>
                      <a:pt x="3413" y="634"/>
                    </a:lnTo>
                    <a:lnTo>
                      <a:pt x="3411" y="639"/>
                    </a:lnTo>
                    <a:lnTo>
                      <a:pt x="3409" y="648"/>
                    </a:lnTo>
                    <a:lnTo>
                      <a:pt x="3409" y="660"/>
                    </a:lnTo>
                    <a:lnTo>
                      <a:pt x="3409" y="668"/>
                    </a:lnTo>
                    <a:lnTo>
                      <a:pt x="3407" y="675"/>
                    </a:lnTo>
                    <a:lnTo>
                      <a:pt x="3405" y="680"/>
                    </a:lnTo>
                    <a:lnTo>
                      <a:pt x="3399" y="687"/>
                    </a:lnTo>
                    <a:lnTo>
                      <a:pt x="3411" y="689"/>
                    </a:lnTo>
                    <a:lnTo>
                      <a:pt x="3420" y="692"/>
                    </a:lnTo>
                    <a:lnTo>
                      <a:pt x="3430" y="701"/>
                    </a:lnTo>
                    <a:lnTo>
                      <a:pt x="3443" y="712"/>
                    </a:lnTo>
                    <a:lnTo>
                      <a:pt x="3478" y="743"/>
                    </a:lnTo>
                    <a:lnTo>
                      <a:pt x="3441" y="754"/>
                    </a:lnTo>
                    <a:lnTo>
                      <a:pt x="3411" y="724"/>
                    </a:lnTo>
                    <a:lnTo>
                      <a:pt x="3409" y="722"/>
                    </a:lnTo>
                    <a:lnTo>
                      <a:pt x="3407" y="722"/>
                    </a:lnTo>
                    <a:lnTo>
                      <a:pt x="3405" y="720"/>
                    </a:lnTo>
                    <a:lnTo>
                      <a:pt x="3401" y="715"/>
                    </a:lnTo>
                    <a:lnTo>
                      <a:pt x="3391" y="710"/>
                    </a:lnTo>
                    <a:lnTo>
                      <a:pt x="3386" y="706"/>
                    </a:lnTo>
                    <a:lnTo>
                      <a:pt x="3380" y="705"/>
                    </a:lnTo>
                    <a:lnTo>
                      <a:pt x="3374" y="706"/>
                    </a:lnTo>
                    <a:lnTo>
                      <a:pt x="3395" y="768"/>
                    </a:lnTo>
                    <a:lnTo>
                      <a:pt x="3364" y="777"/>
                    </a:lnTo>
                    <a:lnTo>
                      <a:pt x="3314" y="636"/>
                    </a:lnTo>
                    <a:close/>
                    <a:moveTo>
                      <a:pt x="3637" y="692"/>
                    </a:moveTo>
                    <a:lnTo>
                      <a:pt x="3603" y="703"/>
                    </a:lnTo>
                    <a:lnTo>
                      <a:pt x="3578" y="676"/>
                    </a:lnTo>
                    <a:lnTo>
                      <a:pt x="3516" y="694"/>
                    </a:lnTo>
                    <a:lnTo>
                      <a:pt x="3516" y="731"/>
                    </a:lnTo>
                    <a:lnTo>
                      <a:pt x="3484" y="742"/>
                    </a:lnTo>
                    <a:lnTo>
                      <a:pt x="3489" y="581"/>
                    </a:lnTo>
                    <a:lnTo>
                      <a:pt x="3522" y="572"/>
                    </a:lnTo>
                    <a:lnTo>
                      <a:pt x="3637" y="692"/>
                    </a:lnTo>
                    <a:close/>
                    <a:moveTo>
                      <a:pt x="3559" y="655"/>
                    </a:moveTo>
                    <a:lnTo>
                      <a:pt x="3518" y="609"/>
                    </a:lnTo>
                    <a:lnTo>
                      <a:pt x="3518" y="668"/>
                    </a:lnTo>
                    <a:lnTo>
                      <a:pt x="3559" y="655"/>
                    </a:lnTo>
                    <a:close/>
                    <a:moveTo>
                      <a:pt x="3659" y="683"/>
                    </a:moveTo>
                    <a:lnTo>
                      <a:pt x="3603" y="544"/>
                    </a:lnTo>
                    <a:lnTo>
                      <a:pt x="3649" y="530"/>
                    </a:lnTo>
                    <a:lnTo>
                      <a:pt x="3714" y="615"/>
                    </a:lnTo>
                    <a:lnTo>
                      <a:pt x="3705" y="510"/>
                    </a:lnTo>
                    <a:lnTo>
                      <a:pt x="3751" y="496"/>
                    </a:lnTo>
                    <a:lnTo>
                      <a:pt x="3805" y="636"/>
                    </a:lnTo>
                    <a:lnTo>
                      <a:pt x="3778" y="645"/>
                    </a:lnTo>
                    <a:lnTo>
                      <a:pt x="3734" y="535"/>
                    </a:lnTo>
                    <a:lnTo>
                      <a:pt x="3747" y="655"/>
                    </a:lnTo>
                    <a:lnTo>
                      <a:pt x="3716" y="664"/>
                    </a:lnTo>
                    <a:lnTo>
                      <a:pt x="3643" y="565"/>
                    </a:lnTo>
                    <a:lnTo>
                      <a:pt x="3687" y="675"/>
                    </a:lnTo>
                    <a:lnTo>
                      <a:pt x="3659" y="683"/>
                    </a:lnTo>
                    <a:close/>
                    <a:moveTo>
                      <a:pt x="3918" y="537"/>
                    </a:moveTo>
                    <a:lnTo>
                      <a:pt x="3951" y="535"/>
                    </a:lnTo>
                    <a:lnTo>
                      <a:pt x="3951" y="547"/>
                    </a:lnTo>
                    <a:lnTo>
                      <a:pt x="3949" y="558"/>
                    </a:lnTo>
                    <a:lnTo>
                      <a:pt x="3947" y="567"/>
                    </a:lnTo>
                    <a:lnTo>
                      <a:pt x="3941" y="576"/>
                    </a:lnTo>
                    <a:lnTo>
                      <a:pt x="3935" y="585"/>
                    </a:lnTo>
                    <a:lnTo>
                      <a:pt x="3928" y="592"/>
                    </a:lnTo>
                    <a:lnTo>
                      <a:pt x="3918" y="597"/>
                    </a:lnTo>
                    <a:lnTo>
                      <a:pt x="3907" y="602"/>
                    </a:lnTo>
                    <a:lnTo>
                      <a:pt x="3891" y="606"/>
                    </a:lnTo>
                    <a:lnTo>
                      <a:pt x="3878" y="606"/>
                    </a:lnTo>
                    <a:lnTo>
                      <a:pt x="3862" y="604"/>
                    </a:lnTo>
                    <a:lnTo>
                      <a:pt x="3849" y="600"/>
                    </a:lnTo>
                    <a:lnTo>
                      <a:pt x="3835" y="593"/>
                    </a:lnTo>
                    <a:lnTo>
                      <a:pt x="3826" y="583"/>
                    </a:lnTo>
                    <a:lnTo>
                      <a:pt x="3816" y="570"/>
                    </a:lnTo>
                    <a:lnTo>
                      <a:pt x="3809" y="555"/>
                    </a:lnTo>
                    <a:lnTo>
                      <a:pt x="3803" y="539"/>
                    </a:lnTo>
                    <a:lnTo>
                      <a:pt x="3801" y="523"/>
                    </a:lnTo>
                    <a:lnTo>
                      <a:pt x="3801" y="509"/>
                    </a:lnTo>
                    <a:lnTo>
                      <a:pt x="3805" y="495"/>
                    </a:lnTo>
                    <a:lnTo>
                      <a:pt x="3812" y="482"/>
                    </a:lnTo>
                    <a:lnTo>
                      <a:pt x="3822" y="473"/>
                    </a:lnTo>
                    <a:lnTo>
                      <a:pt x="3834" y="464"/>
                    </a:lnTo>
                    <a:lnTo>
                      <a:pt x="3849" y="457"/>
                    </a:lnTo>
                    <a:lnTo>
                      <a:pt x="3862" y="454"/>
                    </a:lnTo>
                    <a:lnTo>
                      <a:pt x="3876" y="452"/>
                    </a:lnTo>
                    <a:lnTo>
                      <a:pt x="3887" y="454"/>
                    </a:lnTo>
                    <a:lnTo>
                      <a:pt x="3899" y="457"/>
                    </a:lnTo>
                    <a:lnTo>
                      <a:pt x="3907" y="459"/>
                    </a:lnTo>
                    <a:lnTo>
                      <a:pt x="3912" y="464"/>
                    </a:lnTo>
                    <a:lnTo>
                      <a:pt x="3920" y="470"/>
                    </a:lnTo>
                    <a:lnTo>
                      <a:pt x="3926" y="477"/>
                    </a:lnTo>
                    <a:lnTo>
                      <a:pt x="3899" y="495"/>
                    </a:lnTo>
                    <a:lnTo>
                      <a:pt x="3895" y="489"/>
                    </a:lnTo>
                    <a:lnTo>
                      <a:pt x="3891" y="486"/>
                    </a:lnTo>
                    <a:lnTo>
                      <a:pt x="3885" y="484"/>
                    </a:lnTo>
                    <a:lnTo>
                      <a:pt x="3880" y="480"/>
                    </a:lnTo>
                    <a:lnTo>
                      <a:pt x="3874" y="480"/>
                    </a:lnTo>
                    <a:lnTo>
                      <a:pt x="3868" y="480"/>
                    </a:lnTo>
                    <a:lnTo>
                      <a:pt x="3862" y="480"/>
                    </a:lnTo>
                    <a:lnTo>
                      <a:pt x="3857" y="482"/>
                    </a:lnTo>
                    <a:lnTo>
                      <a:pt x="3849" y="486"/>
                    </a:lnTo>
                    <a:lnTo>
                      <a:pt x="3843" y="491"/>
                    </a:lnTo>
                    <a:lnTo>
                      <a:pt x="3837" y="496"/>
                    </a:lnTo>
                    <a:lnTo>
                      <a:pt x="3834" y="503"/>
                    </a:lnTo>
                    <a:lnTo>
                      <a:pt x="3832" y="510"/>
                    </a:lnTo>
                    <a:lnTo>
                      <a:pt x="3832" y="519"/>
                    </a:lnTo>
                    <a:lnTo>
                      <a:pt x="3835" y="530"/>
                    </a:lnTo>
                    <a:lnTo>
                      <a:pt x="3839" y="542"/>
                    </a:lnTo>
                    <a:lnTo>
                      <a:pt x="3845" y="555"/>
                    </a:lnTo>
                    <a:lnTo>
                      <a:pt x="3851" y="563"/>
                    </a:lnTo>
                    <a:lnTo>
                      <a:pt x="3857" y="570"/>
                    </a:lnTo>
                    <a:lnTo>
                      <a:pt x="3864" y="576"/>
                    </a:lnTo>
                    <a:lnTo>
                      <a:pt x="3872" y="579"/>
                    </a:lnTo>
                    <a:lnTo>
                      <a:pt x="3880" y="581"/>
                    </a:lnTo>
                    <a:lnTo>
                      <a:pt x="3887" y="579"/>
                    </a:lnTo>
                    <a:lnTo>
                      <a:pt x="3897" y="577"/>
                    </a:lnTo>
                    <a:lnTo>
                      <a:pt x="3903" y="576"/>
                    </a:lnTo>
                    <a:lnTo>
                      <a:pt x="3907" y="572"/>
                    </a:lnTo>
                    <a:lnTo>
                      <a:pt x="3910" y="569"/>
                    </a:lnTo>
                    <a:lnTo>
                      <a:pt x="3914" y="563"/>
                    </a:lnTo>
                    <a:lnTo>
                      <a:pt x="3916" y="558"/>
                    </a:lnTo>
                    <a:lnTo>
                      <a:pt x="3918" y="551"/>
                    </a:lnTo>
                    <a:lnTo>
                      <a:pt x="3918" y="544"/>
                    </a:lnTo>
                    <a:lnTo>
                      <a:pt x="3918" y="537"/>
                    </a:lnTo>
                    <a:close/>
                    <a:moveTo>
                      <a:pt x="3920" y="443"/>
                    </a:moveTo>
                    <a:lnTo>
                      <a:pt x="3949" y="429"/>
                    </a:lnTo>
                    <a:lnTo>
                      <a:pt x="3982" y="479"/>
                    </a:lnTo>
                    <a:lnTo>
                      <a:pt x="4020" y="459"/>
                    </a:lnTo>
                    <a:lnTo>
                      <a:pt x="4034" y="452"/>
                    </a:lnTo>
                    <a:lnTo>
                      <a:pt x="4047" y="449"/>
                    </a:lnTo>
                    <a:lnTo>
                      <a:pt x="4055" y="447"/>
                    </a:lnTo>
                    <a:lnTo>
                      <a:pt x="4060" y="449"/>
                    </a:lnTo>
                    <a:lnTo>
                      <a:pt x="4066" y="449"/>
                    </a:lnTo>
                    <a:lnTo>
                      <a:pt x="4074" y="452"/>
                    </a:lnTo>
                    <a:lnTo>
                      <a:pt x="4080" y="456"/>
                    </a:lnTo>
                    <a:lnTo>
                      <a:pt x="4085" y="459"/>
                    </a:lnTo>
                    <a:lnTo>
                      <a:pt x="4091" y="464"/>
                    </a:lnTo>
                    <a:lnTo>
                      <a:pt x="4095" y="470"/>
                    </a:lnTo>
                    <a:lnTo>
                      <a:pt x="4099" y="477"/>
                    </a:lnTo>
                    <a:lnTo>
                      <a:pt x="4101" y="482"/>
                    </a:lnTo>
                    <a:lnTo>
                      <a:pt x="4103" y="489"/>
                    </a:lnTo>
                    <a:lnTo>
                      <a:pt x="4103" y="496"/>
                    </a:lnTo>
                    <a:lnTo>
                      <a:pt x="4099" y="509"/>
                    </a:lnTo>
                    <a:lnTo>
                      <a:pt x="4093" y="517"/>
                    </a:lnTo>
                    <a:lnTo>
                      <a:pt x="4083" y="526"/>
                    </a:lnTo>
                    <a:lnTo>
                      <a:pt x="4070" y="535"/>
                    </a:lnTo>
                    <a:lnTo>
                      <a:pt x="4005" y="570"/>
                    </a:lnTo>
                    <a:lnTo>
                      <a:pt x="3920" y="443"/>
                    </a:lnTo>
                    <a:close/>
                    <a:moveTo>
                      <a:pt x="4018" y="535"/>
                    </a:moveTo>
                    <a:lnTo>
                      <a:pt x="4045" y="519"/>
                    </a:lnTo>
                    <a:lnTo>
                      <a:pt x="4057" y="512"/>
                    </a:lnTo>
                    <a:lnTo>
                      <a:pt x="4062" y="509"/>
                    </a:lnTo>
                    <a:lnTo>
                      <a:pt x="4066" y="503"/>
                    </a:lnTo>
                    <a:lnTo>
                      <a:pt x="4068" y="498"/>
                    </a:lnTo>
                    <a:lnTo>
                      <a:pt x="4068" y="491"/>
                    </a:lnTo>
                    <a:lnTo>
                      <a:pt x="4066" y="486"/>
                    </a:lnTo>
                    <a:lnTo>
                      <a:pt x="4062" y="482"/>
                    </a:lnTo>
                    <a:lnTo>
                      <a:pt x="4060" y="479"/>
                    </a:lnTo>
                    <a:lnTo>
                      <a:pt x="4055" y="477"/>
                    </a:lnTo>
                    <a:lnTo>
                      <a:pt x="4051" y="477"/>
                    </a:lnTo>
                    <a:lnTo>
                      <a:pt x="4039" y="479"/>
                    </a:lnTo>
                    <a:lnTo>
                      <a:pt x="4024" y="486"/>
                    </a:lnTo>
                    <a:lnTo>
                      <a:pt x="3997" y="500"/>
                    </a:lnTo>
                    <a:lnTo>
                      <a:pt x="4018" y="535"/>
                    </a:lnTo>
                    <a:close/>
                    <a:moveTo>
                      <a:pt x="4053" y="371"/>
                    </a:moveTo>
                    <a:lnTo>
                      <a:pt x="4082" y="355"/>
                    </a:lnTo>
                    <a:lnTo>
                      <a:pt x="4164" y="482"/>
                    </a:lnTo>
                    <a:lnTo>
                      <a:pt x="4135" y="498"/>
                    </a:lnTo>
                    <a:lnTo>
                      <a:pt x="4053" y="371"/>
                    </a:lnTo>
                    <a:close/>
                    <a:moveTo>
                      <a:pt x="4162" y="359"/>
                    </a:moveTo>
                    <a:lnTo>
                      <a:pt x="4132" y="367"/>
                    </a:lnTo>
                    <a:lnTo>
                      <a:pt x="4130" y="359"/>
                    </a:lnTo>
                    <a:lnTo>
                      <a:pt x="4130" y="350"/>
                    </a:lnTo>
                    <a:lnTo>
                      <a:pt x="4132" y="341"/>
                    </a:lnTo>
                    <a:lnTo>
                      <a:pt x="4135" y="334"/>
                    </a:lnTo>
                    <a:lnTo>
                      <a:pt x="4139" y="327"/>
                    </a:lnTo>
                    <a:lnTo>
                      <a:pt x="4147" y="321"/>
                    </a:lnTo>
                    <a:lnTo>
                      <a:pt x="4155" y="314"/>
                    </a:lnTo>
                    <a:lnTo>
                      <a:pt x="4164" y="309"/>
                    </a:lnTo>
                    <a:lnTo>
                      <a:pt x="4176" y="304"/>
                    </a:lnTo>
                    <a:lnTo>
                      <a:pt x="4187" y="302"/>
                    </a:lnTo>
                    <a:lnTo>
                      <a:pt x="4199" y="300"/>
                    </a:lnTo>
                    <a:lnTo>
                      <a:pt x="4208" y="302"/>
                    </a:lnTo>
                    <a:lnTo>
                      <a:pt x="4216" y="304"/>
                    </a:lnTo>
                    <a:lnTo>
                      <a:pt x="4224" y="307"/>
                    </a:lnTo>
                    <a:lnTo>
                      <a:pt x="4230" y="313"/>
                    </a:lnTo>
                    <a:lnTo>
                      <a:pt x="4233" y="320"/>
                    </a:lnTo>
                    <a:lnTo>
                      <a:pt x="4237" y="329"/>
                    </a:lnTo>
                    <a:lnTo>
                      <a:pt x="4239" y="339"/>
                    </a:lnTo>
                    <a:lnTo>
                      <a:pt x="4235" y="350"/>
                    </a:lnTo>
                    <a:lnTo>
                      <a:pt x="4228" y="360"/>
                    </a:lnTo>
                    <a:lnTo>
                      <a:pt x="4237" y="360"/>
                    </a:lnTo>
                    <a:lnTo>
                      <a:pt x="4245" y="360"/>
                    </a:lnTo>
                    <a:lnTo>
                      <a:pt x="4251" y="360"/>
                    </a:lnTo>
                    <a:lnTo>
                      <a:pt x="4257" y="362"/>
                    </a:lnTo>
                    <a:lnTo>
                      <a:pt x="4262" y="366"/>
                    </a:lnTo>
                    <a:lnTo>
                      <a:pt x="4268" y="369"/>
                    </a:lnTo>
                    <a:lnTo>
                      <a:pt x="4272" y="374"/>
                    </a:lnTo>
                    <a:lnTo>
                      <a:pt x="4276" y="380"/>
                    </a:lnTo>
                    <a:lnTo>
                      <a:pt x="4280" y="389"/>
                    </a:lnTo>
                    <a:lnTo>
                      <a:pt x="4282" y="397"/>
                    </a:lnTo>
                    <a:lnTo>
                      <a:pt x="4282" y="406"/>
                    </a:lnTo>
                    <a:lnTo>
                      <a:pt x="4278" y="413"/>
                    </a:lnTo>
                    <a:lnTo>
                      <a:pt x="4274" y="422"/>
                    </a:lnTo>
                    <a:lnTo>
                      <a:pt x="4266" y="431"/>
                    </a:lnTo>
                    <a:lnTo>
                      <a:pt x="4257" y="438"/>
                    </a:lnTo>
                    <a:lnTo>
                      <a:pt x="4243" y="445"/>
                    </a:lnTo>
                    <a:lnTo>
                      <a:pt x="4232" y="450"/>
                    </a:lnTo>
                    <a:lnTo>
                      <a:pt x="4222" y="452"/>
                    </a:lnTo>
                    <a:lnTo>
                      <a:pt x="4212" y="456"/>
                    </a:lnTo>
                    <a:lnTo>
                      <a:pt x="4205" y="456"/>
                    </a:lnTo>
                    <a:lnTo>
                      <a:pt x="4195" y="454"/>
                    </a:lnTo>
                    <a:lnTo>
                      <a:pt x="4187" y="450"/>
                    </a:lnTo>
                    <a:lnTo>
                      <a:pt x="4178" y="447"/>
                    </a:lnTo>
                    <a:lnTo>
                      <a:pt x="4170" y="440"/>
                    </a:lnTo>
                    <a:lnTo>
                      <a:pt x="4191" y="419"/>
                    </a:lnTo>
                    <a:lnTo>
                      <a:pt x="4197" y="422"/>
                    </a:lnTo>
                    <a:lnTo>
                      <a:pt x="4203" y="426"/>
                    </a:lnTo>
                    <a:lnTo>
                      <a:pt x="4207" y="427"/>
                    </a:lnTo>
                    <a:lnTo>
                      <a:pt x="4210" y="427"/>
                    </a:lnTo>
                    <a:lnTo>
                      <a:pt x="4220" y="427"/>
                    </a:lnTo>
                    <a:lnTo>
                      <a:pt x="4230" y="424"/>
                    </a:lnTo>
                    <a:lnTo>
                      <a:pt x="4235" y="420"/>
                    </a:lnTo>
                    <a:lnTo>
                      <a:pt x="4241" y="417"/>
                    </a:lnTo>
                    <a:lnTo>
                      <a:pt x="4245" y="413"/>
                    </a:lnTo>
                    <a:lnTo>
                      <a:pt x="4247" y="408"/>
                    </a:lnTo>
                    <a:lnTo>
                      <a:pt x="4249" y="401"/>
                    </a:lnTo>
                    <a:lnTo>
                      <a:pt x="4245" y="394"/>
                    </a:lnTo>
                    <a:lnTo>
                      <a:pt x="4243" y="390"/>
                    </a:lnTo>
                    <a:lnTo>
                      <a:pt x="4239" y="387"/>
                    </a:lnTo>
                    <a:lnTo>
                      <a:pt x="4235" y="385"/>
                    </a:lnTo>
                    <a:lnTo>
                      <a:pt x="4232" y="383"/>
                    </a:lnTo>
                    <a:lnTo>
                      <a:pt x="4226" y="383"/>
                    </a:lnTo>
                    <a:lnTo>
                      <a:pt x="4220" y="385"/>
                    </a:lnTo>
                    <a:lnTo>
                      <a:pt x="4214" y="387"/>
                    </a:lnTo>
                    <a:lnTo>
                      <a:pt x="4207" y="389"/>
                    </a:lnTo>
                    <a:lnTo>
                      <a:pt x="4201" y="392"/>
                    </a:lnTo>
                    <a:lnTo>
                      <a:pt x="4189" y="373"/>
                    </a:lnTo>
                    <a:lnTo>
                      <a:pt x="4193" y="371"/>
                    </a:lnTo>
                    <a:lnTo>
                      <a:pt x="4199" y="367"/>
                    </a:lnTo>
                    <a:lnTo>
                      <a:pt x="4203" y="364"/>
                    </a:lnTo>
                    <a:lnTo>
                      <a:pt x="4207" y="360"/>
                    </a:lnTo>
                    <a:lnTo>
                      <a:pt x="4208" y="355"/>
                    </a:lnTo>
                    <a:lnTo>
                      <a:pt x="4210" y="352"/>
                    </a:lnTo>
                    <a:lnTo>
                      <a:pt x="4210" y="346"/>
                    </a:lnTo>
                    <a:lnTo>
                      <a:pt x="4210" y="343"/>
                    </a:lnTo>
                    <a:lnTo>
                      <a:pt x="4208" y="337"/>
                    </a:lnTo>
                    <a:lnTo>
                      <a:pt x="4203" y="332"/>
                    </a:lnTo>
                    <a:lnTo>
                      <a:pt x="4195" y="329"/>
                    </a:lnTo>
                    <a:lnTo>
                      <a:pt x="4185" y="329"/>
                    </a:lnTo>
                    <a:lnTo>
                      <a:pt x="4176" y="332"/>
                    </a:lnTo>
                    <a:lnTo>
                      <a:pt x="4168" y="336"/>
                    </a:lnTo>
                    <a:lnTo>
                      <a:pt x="4164" y="343"/>
                    </a:lnTo>
                    <a:lnTo>
                      <a:pt x="4162" y="350"/>
                    </a:lnTo>
                    <a:lnTo>
                      <a:pt x="4162" y="359"/>
                    </a:lnTo>
                    <a:close/>
                    <a:moveTo>
                      <a:pt x="4274" y="263"/>
                    </a:moveTo>
                    <a:lnTo>
                      <a:pt x="4374" y="219"/>
                    </a:lnTo>
                    <a:lnTo>
                      <a:pt x="4431" y="332"/>
                    </a:lnTo>
                    <a:lnTo>
                      <a:pt x="4445" y="327"/>
                    </a:lnTo>
                    <a:lnTo>
                      <a:pt x="4470" y="378"/>
                    </a:lnTo>
                    <a:lnTo>
                      <a:pt x="4447" y="389"/>
                    </a:lnTo>
                    <a:lnTo>
                      <a:pt x="4431" y="360"/>
                    </a:lnTo>
                    <a:lnTo>
                      <a:pt x="4339" y="399"/>
                    </a:lnTo>
                    <a:lnTo>
                      <a:pt x="4355" y="429"/>
                    </a:lnTo>
                    <a:lnTo>
                      <a:pt x="4330" y="438"/>
                    </a:lnTo>
                    <a:lnTo>
                      <a:pt x="4303" y="387"/>
                    </a:lnTo>
                    <a:lnTo>
                      <a:pt x="4316" y="382"/>
                    </a:lnTo>
                    <a:lnTo>
                      <a:pt x="4314" y="371"/>
                    </a:lnTo>
                    <a:lnTo>
                      <a:pt x="4312" y="360"/>
                    </a:lnTo>
                    <a:lnTo>
                      <a:pt x="4310" y="348"/>
                    </a:lnTo>
                    <a:lnTo>
                      <a:pt x="4307" y="336"/>
                    </a:lnTo>
                    <a:lnTo>
                      <a:pt x="4303" y="323"/>
                    </a:lnTo>
                    <a:lnTo>
                      <a:pt x="4295" y="309"/>
                    </a:lnTo>
                    <a:lnTo>
                      <a:pt x="4289" y="295"/>
                    </a:lnTo>
                    <a:lnTo>
                      <a:pt x="4280" y="277"/>
                    </a:lnTo>
                    <a:lnTo>
                      <a:pt x="4274" y="263"/>
                    </a:lnTo>
                    <a:close/>
                    <a:moveTo>
                      <a:pt x="4312" y="274"/>
                    </a:moveTo>
                    <a:lnTo>
                      <a:pt x="4326" y="302"/>
                    </a:lnTo>
                    <a:lnTo>
                      <a:pt x="4337" y="329"/>
                    </a:lnTo>
                    <a:lnTo>
                      <a:pt x="4343" y="350"/>
                    </a:lnTo>
                    <a:lnTo>
                      <a:pt x="4347" y="369"/>
                    </a:lnTo>
                    <a:lnTo>
                      <a:pt x="4403" y="344"/>
                    </a:lnTo>
                    <a:lnTo>
                      <a:pt x="4356" y="254"/>
                    </a:lnTo>
                    <a:lnTo>
                      <a:pt x="4312" y="274"/>
                    </a:lnTo>
                    <a:close/>
                    <a:moveTo>
                      <a:pt x="4618" y="291"/>
                    </a:moveTo>
                    <a:lnTo>
                      <a:pt x="4585" y="304"/>
                    </a:lnTo>
                    <a:lnTo>
                      <a:pt x="4560" y="276"/>
                    </a:lnTo>
                    <a:lnTo>
                      <a:pt x="4499" y="297"/>
                    </a:lnTo>
                    <a:lnTo>
                      <a:pt x="4499" y="332"/>
                    </a:lnTo>
                    <a:lnTo>
                      <a:pt x="4466" y="343"/>
                    </a:lnTo>
                    <a:lnTo>
                      <a:pt x="4470" y="184"/>
                    </a:lnTo>
                    <a:lnTo>
                      <a:pt x="4503" y="173"/>
                    </a:lnTo>
                    <a:lnTo>
                      <a:pt x="4618" y="291"/>
                    </a:lnTo>
                    <a:close/>
                    <a:moveTo>
                      <a:pt x="4541" y="256"/>
                    </a:moveTo>
                    <a:lnTo>
                      <a:pt x="4499" y="210"/>
                    </a:lnTo>
                    <a:lnTo>
                      <a:pt x="4499" y="270"/>
                    </a:lnTo>
                    <a:lnTo>
                      <a:pt x="4541" y="256"/>
                    </a:lnTo>
                    <a:close/>
                    <a:moveTo>
                      <a:pt x="4641" y="283"/>
                    </a:moveTo>
                    <a:lnTo>
                      <a:pt x="4593" y="140"/>
                    </a:lnTo>
                    <a:lnTo>
                      <a:pt x="4624" y="131"/>
                    </a:lnTo>
                    <a:lnTo>
                      <a:pt x="4643" y="187"/>
                    </a:lnTo>
                    <a:lnTo>
                      <a:pt x="4704" y="170"/>
                    </a:lnTo>
                    <a:lnTo>
                      <a:pt x="4685" y="115"/>
                    </a:lnTo>
                    <a:lnTo>
                      <a:pt x="4716" y="106"/>
                    </a:lnTo>
                    <a:lnTo>
                      <a:pt x="4764" y="247"/>
                    </a:lnTo>
                    <a:lnTo>
                      <a:pt x="4733" y="256"/>
                    </a:lnTo>
                    <a:lnTo>
                      <a:pt x="4712" y="194"/>
                    </a:lnTo>
                    <a:lnTo>
                      <a:pt x="4651" y="212"/>
                    </a:lnTo>
                    <a:lnTo>
                      <a:pt x="4672" y="274"/>
                    </a:lnTo>
                    <a:lnTo>
                      <a:pt x="4641" y="283"/>
                    </a:lnTo>
                    <a:close/>
                    <a:moveTo>
                      <a:pt x="4779" y="90"/>
                    </a:moveTo>
                    <a:lnTo>
                      <a:pt x="4887" y="67"/>
                    </a:lnTo>
                    <a:lnTo>
                      <a:pt x="4918" y="187"/>
                    </a:lnTo>
                    <a:lnTo>
                      <a:pt x="4931" y="186"/>
                    </a:lnTo>
                    <a:lnTo>
                      <a:pt x="4947" y="240"/>
                    </a:lnTo>
                    <a:lnTo>
                      <a:pt x="4920" y="246"/>
                    </a:lnTo>
                    <a:lnTo>
                      <a:pt x="4912" y="216"/>
                    </a:lnTo>
                    <a:lnTo>
                      <a:pt x="4812" y="235"/>
                    </a:lnTo>
                    <a:lnTo>
                      <a:pt x="4820" y="267"/>
                    </a:lnTo>
                    <a:lnTo>
                      <a:pt x="4795" y="272"/>
                    </a:lnTo>
                    <a:lnTo>
                      <a:pt x="4779" y="217"/>
                    </a:lnTo>
                    <a:lnTo>
                      <a:pt x="4793" y="214"/>
                    </a:lnTo>
                    <a:lnTo>
                      <a:pt x="4795" y="203"/>
                    </a:lnTo>
                    <a:lnTo>
                      <a:pt x="4797" y="193"/>
                    </a:lnTo>
                    <a:lnTo>
                      <a:pt x="4797" y="180"/>
                    </a:lnTo>
                    <a:lnTo>
                      <a:pt x="4795" y="168"/>
                    </a:lnTo>
                    <a:lnTo>
                      <a:pt x="4793" y="156"/>
                    </a:lnTo>
                    <a:lnTo>
                      <a:pt x="4791" y="140"/>
                    </a:lnTo>
                    <a:lnTo>
                      <a:pt x="4787" y="124"/>
                    </a:lnTo>
                    <a:lnTo>
                      <a:pt x="4783" y="106"/>
                    </a:lnTo>
                    <a:lnTo>
                      <a:pt x="4779" y="90"/>
                    </a:lnTo>
                    <a:close/>
                    <a:moveTo>
                      <a:pt x="4816" y="108"/>
                    </a:moveTo>
                    <a:lnTo>
                      <a:pt x="4822" y="140"/>
                    </a:lnTo>
                    <a:lnTo>
                      <a:pt x="4828" y="166"/>
                    </a:lnTo>
                    <a:lnTo>
                      <a:pt x="4828" y="189"/>
                    </a:lnTo>
                    <a:lnTo>
                      <a:pt x="4828" y="207"/>
                    </a:lnTo>
                    <a:lnTo>
                      <a:pt x="4887" y="194"/>
                    </a:lnTo>
                    <a:lnTo>
                      <a:pt x="4862" y="99"/>
                    </a:lnTo>
                    <a:lnTo>
                      <a:pt x="4816" y="108"/>
                    </a:lnTo>
                    <a:close/>
                    <a:moveTo>
                      <a:pt x="4939" y="53"/>
                    </a:moveTo>
                    <a:lnTo>
                      <a:pt x="4972" y="48"/>
                    </a:lnTo>
                    <a:lnTo>
                      <a:pt x="4981" y="106"/>
                    </a:lnTo>
                    <a:lnTo>
                      <a:pt x="5024" y="101"/>
                    </a:lnTo>
                    <a:lnTo>
                      <a:pt x="5041" y="99"/>
                    </a:lnTo>
                    <a:lnTo>
                      <a:pt x="5054" y="101"/>
                    </a:lnTo>
                    <a:lnTo>
                      <a:pt x="5060" y="103"/>
                    </a:lnTo>
                    <a:lnTo>
                      <a:pt x="5066" y="104"/>
                    </a:lnTo>
                    <a:lnTo>
                      <a:pt x="5072" y="108"/>
                    </a:lnTo>
                    <a:lnTo>
                      <a:pt x="5077" y="113"/>
                    </a:lnTo>
                    <a:lnTo>
                      <a:pt x="5081" y="118"/>
                    </a:lnTo>
                    <a:lnTo>
                      <a:pt x="5085" y="124"/>
                    </a:lnTo>
                    <a:lnTo>
                      <a:pt x="5089" y="129"/>
                    </a:lnTo>
                    <a:lnTo>
                      <a:pt x="5091" y="136"/>
                    </a:lnTo>
                    <a:lnTo>
                      <a:pt x="5091" y="143"/>
                    </a:lnTo>
                    <a:lnTo>
                      <a:pt x="5091" y="150"/>
                    </a:lnTo>
                    <a:lnTo>
                      <a:pt x="5089" y="157"/>
                    </a:lnTo>
                    <a:lnTo>
                      <a:pt x="5085" y="163"/>
                    </a:lnTo>
                    <a:lnTo>
                      <a:pt x="5079" y="173"/>
                    </a:lnTo>
                    <a:lnTo>
                      <a:pt x="5070" y="180"/>
                    </a:lnTo>
                    <a:lnTo>
                      <a:pt x="5056" y="186"/>
                    </a:lnTo>
                    <a:lnTo>
                      <a:pt x="5039" y="189"/>
                    </a:lnTo>
                    <a:lnTo>
                      <a:pt x="4964" y="200"/>
                    </a:lnTo>
                    <a:lnTo>
                      <a:pt x="4939" y="53"/>
                    </a:lnTo>
                    <a:close/>
                    <a:moveTo>
                      <a:pt x="4993" y="170"/>
                    </a:moveTo>
                    <a:lnTo>
                      <a:pt x="5024" y="166"/>
                    </a:lnTo>
                    <a:lnTo>
                      <a:pt x="5037" y="163"/>
                    </a:lnTo>
                    <a:lnTo>
                      <a:pt x="5045" y="161"/>
                    </a:lnTo>
                    <a:lnTo>
                      <a:pt x="5051" y="157"/>
                    </a:lnTo>
                    <a:lnTo>
                      <a:pt x="5054" y="154"/>
                    </a:lnTo>
                    <a:lnTo>
                      <a:pt x="5056" y="147"/>
                    </a:lnTo>
                    <a:lnTo>
                      <a:pt x="5056" y="141"/>
                    </a:lnTo>
                    <a:lnTo>
                      <a:pt x="5056" y="136"/>
                    </a:lnTo>
                    <a:lnTo>
                      <a:pt x="5052" y="133"/>
                    </a:lnTo>
                    <a:lnTo>
                      <a:pt x="5051" y="129"/>
                    </a:lnTo>
                    <a:lnTo>
                      <a:pt x="5047" y="127"/>
                    </a:lnTo>
                    <a:lnTo>
                      <a:pt x="5035" y="126"/>
                    </a:lnTo>
                    <a:lnTo>
                      <a:pt x="5018" y="127"/>
                    </a:lnTo>
                    <a:lnTo>
                      <a:pt x="4985" y="131"/>
                    </a:lnTo>
                    <a:lnTo>
                      <a:pt x="4993" y="170"/>
                    </a:lnTo>
                    <a:close/>
                    <a:moveTo>
                      <a:pt x="5091" y="30"/>
                    </a:moveTo>
                    <a:lnTo>
                      <a:pt x="5124" y="27"/>
                    </a:lnTo>
                    <a:lnTo>
                      <a:pt x="5149" y="173"/>
                    </a:lnTo>
                    <a:lnTo>
                      <a:pt x="5116" y="177"/>
                    </a:lnTo>
                    <a:lnTo>
                      <a:pt x="5091" y="30"/>
                    </a:lnTo>
                    <a:close/>
                    <a:moveTo>
                      <a:pt x="5189" y="170"/>
                    </a:moveTo>
                    <a:lnTo>
                      <a:pt x="5172" y="21"/>
                    </a:lnTo>
                    <a:lnTo>
                      <a:pt x="5224" y="16"/>
                    </a:lnTo>
                    <a:lnTo>
                      <a:pt x="5249" y="14"/>
                    </a:lnTo>
                    <a:lnTo>
                      <a:pt x="5262" y="14"/>
                    </a:lnTo>
                    <a:lnTo>
                      <a:pt x="5270" y="16"/>
                    </a:lnTo>
                    <a:lnTo>
                      <a:pt x="5275" y="20"/>
                    </a:lnTo>
                    <a:lnTo>
                      <a:pt x="5281" y="23"/>
                    </a:lnTo>
                    <a:lnTo>
                      <a:pt x="5287" y="27"/>
                    </a:lnTo>
                    <a:lnTo>
                      <a:pt x="5293" y="32"/>
                    </a:lnTo>
                    <a:lnTo>
                      <a:pt x="5297" y="39"/>
                    </a:lnTo>
                    <a:lnTo>
                      <a:pt x="5299" y="46"/>
                    </a:lnTo>
                    <a:lnTo>
                      <a:pt x="5300" y="55"/>
                    </a:lnTo>
                    <a:lnTo>
                      <a:pt x="5300" y="67"/>
                    </a:lnTo>
                    <a:lnTo>
                      <a:pt x="5297" y="78"/>
                    </a:lnTo>
                    <a:lnTo>
                      <a:pt x="5293" y="87"/>
                    </a:lnTo>
                    <a:lnTo>
                      <a:pt x="5285" y="94"/>
                    </a:lnTo>
                    <a:lnTo>
                      <a:pt x="5277" y="99"/>
                    </a:lnTo>
                    <a:lnTo>
                      <a:pt x="5270" y="103"/>
                    </a:lnTo>
                    <a:lnTo>
                      <a:pt x="5256" y="106"/>
                    </a:lnTo>
                    <a:lnTo>
                      <a:pt x="5235" y="108"/>
                    </a:lnTo>
                    <a:lnTo>
                      <a:pt x="5214" y="110"/>
                    </a:lnTo>
                    <a:lnTo>
                      <a:pt x="5222" y="166"/>
                    </a:lnTo>
                    <a:lnTo>
                      <a:pt x="5189" y="170"/>
                    </a:lnTo>
                    <a:close/>
                    <a:moveTo>
                      <a:pt x="5206" y="43"/>
                    </a:moveTo>
                    <a:lnTo>
                      <a:pt x="5212" y="85"/>
                    </a:lnTo>
                    <a:lnTo>
                      <a:pt x="5229" y="83"/>
                    </a:lnTo>
                    <a:lnTo>
                      <a:pt x="5245" y="81"/>
                    </a:lnTo>
                    <a:lnTo>
                      <a:pt x="5254" y="78"/>
                    </a:lnTo>
                    <a:lnTo>
                      <a:pt x="5260" y="76"/>
                    </a:lnTo>
                    <a:lnTo>
                      <a:pt x="5264" y="71"/>
                    </a:lnTo>
                    <a:lnTo>
                      <a:pt x="5266" y="65"/>
                    </a:lnTo>
                    <a:lnTo>
                      <a:pt x="5266" y="58"/>
                    </a:lnTo>
                    <a:lnTo>
                      <a:pt x="5264" y="51"/>
                    </a:lnTo>
                    <a:lnTo>
                      <a:pt x="5260" y="46"/>
                    </a:lnTo>
                    <a:lnTo>
                      <a:pt x="5254" y="43"/>
                    </a:lnTo>
                    <a:lnTo>
                      <a:pt x="5247" y="41"/>
                    </a:lnTo>
                    <a:lnTo>
                      <a:pt x="5237" y="41"/>
                    </a:lnTo>
                    <a:lnTo>
                      <a:pt x="5224" y="43"/>
                    </a:lnTo>
                    <a:lnTo>
                      <a:pt x="5206" y="43"/>
                    </a:lnTo>
                    <a:close/>
                    <a:moveTo>
                      <a:pt x="5318" y="7"/>
                    </a:moveTo>
                    <a:lnTo>
                      <a:pt x="5354" y="5"/>
                    </a:lnTo>
                    <a:lnTo>
                      <a:pt x="5397" y="81"/>
                    </a:lnTo>
                    <a:lnTo>
                      <a:pt x="5423" y="4"/>
                    </a:lnTo>
                    <a:lnTo>
                      <a:pt x="5458" y="2"/>
                    </a:lnTo>
                    <a:lnTo>
                      <a:pt x="5410" y="117"/>
                    </a:lnTo>
                    <a:lnTo>
                      <a:pt x="5402" y="133"/>
                    </a:lnTo>
                    <a:lnTo>
                      <a:pt x="5393" y="145"/>
                    </a:lnTo>
                    <a:lnTo>
                      <a:pt x="5389" y="150"/>
                    </a:lnTo>
                    <a:lnTo>
                      <a:pt x="5383" y="154"/>
                    </a:lnTo>
                    <a:lnTo>
                      <a:pt x="5377" y="156"/>
                    </a:lnTo>
                    <a:lnTo>
                      <a:pt x="5370" y="156"/>
                    </a:lnTo>
                    <a:lnTo>
                      <a:pt x="5358" y="156"/>
                    </a:lnTo>
                    <a:lnTo>
                      <a:pt x="5347" y="156"/>
                    </a:lnTo>
                    <a:lnTo>
                      <a:pt x="5347" y="133"/>
                    </a:lnTo>
                    <a:lnTo>
                      <a:pt x="5352" y="133"/>
                    </a:lnTo>
                    <a:lnTo>
                      <a:pt x="5358" y="133"/>
                    </a:lnTo>
                    <a:lnTo>
                      <a:pt x="5368" y="131"/>
                    </a:lnTo>
                    <a:lnTo>
                      <a:pt x="5375" y="129"/>
                    </a:lnTo>
                    <a:lnTo>
                      <a:pt x="5379" y="122"/>
                    </a:lnTo>
                    <a:lnTo>
                      <a:pt x="5383" y="111"/>
                    </a:lnTo>
                    <a:lnTo>
                      <a:pt x="5318" y="7"/>
                    </a:lnTo>
                    <a:close/>
                    <a:moveTo>
                      <a:pt x="5473" y="0"/>
                    </a:moveTo>
                    <a:lnTo>
                      <a:pt x="5510" y="0"/>
                    </a:lnTo>
                    <a:lnTo>
                      <a:pt x="5547" y="76"/>
                    </a:lnTo>
                    <a:lnTo>
                      <a:pt x="5579" y="0"/>
                    </a:lnTo>
                    <a:lnTo>
                      <a:pt x="5614" y="0"/>
                    </a:lnTo>
                    <a:lnTo>
                      <a:pt x="5558" y="111"/>
                    </a:lnTo>
                    <a:lnTo>
                      <a:pt x="5550" y="129"/>
                    </a:lnTo>
                    <a:lnTo>
                      <a:pt x="5541" y="140"/>
                    </a:lnTo>
                    <a:lnTo>
                      <a:pt x="5535" y="145"/>
                    </a:lnTo>
                    <a:lnTo>
                      <a:pt x="5529" y="147"/>
                    </a:lnTo>
                    <a:lnTo>
                      <a:pt x="5523" y="148"/>
                    </a:lnTo>
                    <a:lnTo>
                      <a:pt x="5518" y="150"/>
                    </a:lnTo>
                    <a:lnTo>
                      <a:pt x="5504" y="148"/>
                    </a:lnTo>
                    <a:lnTo>
                      <a:pt x="5495" y="148"/>
                    </a:lnTo>
                    <a:lnTo>
                      <a:pt x="5495" y="126"/>
                    </a:lnTo>
                    <a:lnTo>
                      <a:pt x="5500" y="126"/>
                    </a:lnTo>
                    <a:lnTo>
                      <a:pt x="5506" y="126"/>
                    </a:lnTo>
                    <a:lnTo>
                      <a:pt x="5516" y="126"/>
                    </a:lnTo>
                    <a:lnTo>
                      <a:pt x="5523" y="122"/>
                    </a:lnTo>
                    <a:lnTo>
                      <a:pt x="5527" y="117"/>
                    </a:lnTo>
                    <a:lnTo>
                      <a:pt x="5533" y="106"/>
                    </a:lnTo>
                    <a:lnTo>
                      <a:pt x="5473" y="0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931118" y="746591"/>
            <a:ext cx="82809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990033"/>
              </a:buClr>
            </a:pPr>
            <a:r>
              <a:rPr lang="ru-RU" altLang="ru-RU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r>
              <a:rPr lang="ru-RU" altLang="ru-RU" sz="4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altLang="ru-RU" sz="44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48966" y="854953"/>
            <a:ext cx="1014761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304,8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00239" y="783982"/>
            <a:ext cx="3568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Остаток на начало года, в </a:t>
            </a:r>
            <a:r>
              <a:rPr lang="ru-RU" sz="1200" kern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т.ч</a:t>
            </a:r>
            <a:r>
              <a:rPr lang="ru-RU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1200" kern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Страх.запас</a:t>
            </a:r>
            <a:r>
              <a:rPr lang="ru-RU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48966" y="1102603"/>
            <a:ext cx="1460035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2 742,1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90712" y="1031630"/>
            <a:ext cx="3577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y-KG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Средства ОМС из СФ  </a:t>
            </a:r>
            <a:endParaRPr lang="ru-RU" sz="1200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5230" y="1284041"/>
            <a:ext cx="314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y-KG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Средства из РБ </a:t>
            </a:r>
            <a:endParaRPr lang="ru-RU" sz="1200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446" y="1534865"/>
            <a:ext cx="2752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Специальные средства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4426" y="1769811"/>
            <a:ext cx="2050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Сооплата</a:t>
            </a:r>
            <a:r>
              <a:rPr lang="ru-RU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2090" y="2023816"/>
            <a:ext cx="2234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Прочие доходы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8116" y="2360536"/>
            <a:ext cx="3288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y-KG" sz="1200" kern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Трансферты </a:t>
            </a:r>
            <a:endParaRPr lang="ru-RU" sz="1200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4426" y="2637535"/>
            <a:ext cx="2081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48966" y="1343903"/>
            <a:ext cx="1599735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14 820,2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48966" y="1591553"/>
            <a:ext cx="1237785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644,5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41654" y="1832853"/>
            <a:ext cx="1358435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542,3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048966" y="2080503"/>
            <a:ext cx="717085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9,2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48966" y="2360521"/>
            <a:ext cx="952035" cy="25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119,5</a:t>
            </a:r>
            <a:endParaRPr lang="ru-RU" sz="1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048966" y="2673573"/>
            <a:ext cx="1922314" cy="253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19 </a:t>
            </a:r>
            <a:r>
              <a:rPr lang="ru-RU" sz="1400" b="1" dirty="0" smtClean="0"/>
              <a:t>182,6</a:t>
            </a:r>
            <a:endParaRPr lang="ru-RU" sz="1400" b="1" dirty="0"/>
          </a:p>
        </p:txBody>
      </p:sp>
      <p:sp>
        <p:nvSpPr>
          <p:cNvPr id="40" name="TextBox 39"/>
          <p:cNvSpPr txBox="1"/>
          <p:nvPr/>
        </p:nvSpPr>
        <p:spPr>
          <a:xfrm rot="5400000">
            <a:off x="9828903" y="1807046"/>
            <a:ext cx="996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ДОХОДЫ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714501" y="3111418"/>
            <a:ext cx="8772525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058492" y="3175453"/>
            <a:ext cx="1450509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5 211,5</a:t>
            </a:r>
            <a:endParaRPr lang="ru-RU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678117" y="3154432"/>
            <a:ext cx="3300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y-KG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Первичная медико-санитарная помощь</a:t>
            </a:r>
            <a:endParaRPr lang="ru-RU" sz="1200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58492" y="3473053"/>
            <a:ext cx="1014761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291,1</a:t>
            </a:r>
            <a:endParaRPr lang="ru-RU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427994" y="3391373"/>
            <a:ext cx="3577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медицинская помощь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51416" y="3654491"/>
            <a:ext cx="314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Стоматологические услуги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78116" y="3905315"/>
            <a:ext cx="3298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Гемодиализ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44170" y="4140261"/>
            <a:ext cx="464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 лекарственное обеспечение ОМС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65150" y="4394266"/>
            <a:ext cx="4430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 лекарственное обеспечение ПГГ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69210" y="4621279"/>
            <a:ext cx="2426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y-KG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Общепрофильные больницы</a:t>
            </a:r>
            <a:endParaRPr lang="ru-RU" sz="1200" kern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78117" y="4873694"/>
            <a:ext cx="3309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больницы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058492" y="3714353"/>
            <a:ext cx="790109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151,6</a:t>
            </a:r>
            <a:endParaRPr lang="ru-RU" sz="1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058492" y="3962003"/>
            <a:ext cx="1228259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1171,1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058492" y="4203303"/>
            <a:ext cx="942509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293,5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058492" y="4450953"/>
            <a:ext cx="504359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y-KG" sz="1400" b="1" dirty="0" smtClean="0"/>
              <a:t>53,3</a:t>
            </a:r>
            <a:endParaRPr lang="ru-RU" sz="1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058492" y="4692253"/>
            <a:ext cx="1590209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10 292,8</a:t>
            </a:r>
            <a:endParaRPr lang="ru-RU" sz="1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065973" y="4913761"/>
            <a:ext cx="1107609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750,8</a:t>
            </a:r>
            <a:endParaRPr lang="ru-RU" sz="1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058492" y="5181203"/>
            <a:ext cx="1348909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738,4</a:t>
            </a:r>
            <a:endParaRPr lang="ru-RU" sz="1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036461" y="5441413"/>
            <a:ext cx="300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Страховой запас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752090" y="5886591"/>
            <a:ext cx="2195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7071536" y="5507296"/>
            <a:ext cx="707559" cy="17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228,5</a:t>
            </a:r>
            <a:endParaRPr lang="ru-RU" sz="1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7065973" y="5868287"/>
            <a:ext cx="1912788" cy="290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19 182,6</a:t>
            </a:r>
            <a:endParaRPr lang="ru-RU" sz="1400" b="1" dirty="0"/>
          </a:p>
        </p:txBody>
      </p:sp>
      <p:sp>
        <p:nvSpPr>
          <p:cNvPr id="99" name="TextBox 98"/>
          <p:cNvSpPr txBox="1"/>
          <p:nvPr/>
        </p:nvSpPr>
        <p:spPr>
          <a:xfrm rot="5400000">
            <a:off x="9800083" y="4723906"/>
            <a:ext cx="1053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РАСХОДЫ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1714501" y="3111418"/>
            <a:ext cx="8772525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3400238" y="5255578"/>
            <a:ext cx="1351852" cy="30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4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732524" y="5124487"/>
            <a:ext cx="3309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Противотуберкулезные больницы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242159" y="61483"/>
            <a:ext cx="845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ФОМС на 2021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6678" y="1487811"/>
            <a:ext cx="1634110" cy="38285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Доп.средства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1 613,0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млн.сом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комп.выплаты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y-KG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1 500,0 млн. сом;</a:t>
            </a:r>
            <a:r>
              <a:rPr lang="ky-KG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погашение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кред.задолж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млн.сом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гемодиализ –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413,4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млн.сом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НЦОиГ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млн.сом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Караван здоровья –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млн.сом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264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2070" y="176693"/>
            <a:ext cx="6448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 бюджета Фонда </a:t>
            </a:r>
            <a:r>
              <a:rPr lang="ru-RU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2021 год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сом)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" y="0"/>
            <a:ext cx="964424" cy="836583"/>
          </a:xfrm>
          <a:prstGeom prst="rect">
            <a:avLst/>
          </a:prstGeom>
        </p:spPr>
      </p:pic>
      <p:pic>
        <p:nvPicPr>
          <p:cNvPr id="27" name="Picture 4" descr="C:\Users\admin\Desktop\ММА\карта1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66" y="966455"/>
            <a:ext cx="7726116" cy="45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Диаграмма 28"/>
          <p:cNvGraphicFramePr/>
          <p:nvPr>
            <p:extLst/>
          </p:nvPr>
        </p:nvGraphicFramePr>
        <p:xfrm>
          <a:off x="4644341" y="746433"/>
          <a:ext cx="2686087" cy="172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935054" y="1118640"/>
            <a:ext cx="31335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y-KG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Республиканский бюджет</a:t>
            </a:r>
          </a:p>
          <a:p>
            <a:pPr algn="ctr"/>
            <a:r>
              <a:rPr lang="ky-KG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14 820,2 </a:t>
            </a:r>
            <a:r>
              <a:rPr lang="ky-KG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сомов</a:t>
            </a:r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20136" y="1091788"/>
            <a:ext cx="234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Социальный фонд </a:t>
            </a:r>
          </a:p>
          <a:p>
            <a:pPr algn="ctr"/>
            <a:r>
              <a:rPr lang="ky-KG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2 742,1 </a:t>
            </a:r>
            <a:r>
              <a:rPr lang="ky-KG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сомов</a:t>
            </a:r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7595799" y="2714621"/>
            <a:ext cx="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01392" y="1268754"/>
            <a:ext cx="117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</a:t>
            </a:r>
          </a:p>
          <a:p>
            <a:pPr algn="ctr"/>
            <a:r>
              <a:rPr lang="ky-KG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17562,3 </a:t>
            </a:r>
            <a:r>
              <a:rPr lang="ky-KG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сомов</a:t>
            </a:r>
            <a:endPara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5359599" y="3203602"/>
            <a:ext cx="1363628" cy="1301632"/>
            <a:chOff x="685415" y="834728"/>
            <a:chExt cx="916741" cy="916741"/>
          </a:xfrm>
        </p:grpSpPr>
        <p:sp>
          <p:nvSpPr>
            <p:cNvPr id="56" name="Овал 55"/>
            <p:cNvSpPr/>
            <p:nvPr/>
          </p:nvSpPr>
          <p:spPr>
            <a:xfrm>
              <a:off x="685415" y="834728"/>
              <a:ext cx="916741" cy="91674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88" y="1025998"/>
              <a:ext cx="650969" cy="564678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746896" y="895180"/>
              <a:ext cx="796154" cy="796154"/>
            </a:xfrm>
            <a:prstGeom prst="ellipse">
              <a:avLst/>
            </a:prstGeom>
            <a:noFill/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595798" y="5037708"/>
            <a:ext cx="350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</a:t>
            </a:r>
            <a:r>
              <a:rPr lang="ky-KG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193,4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сом</a:t>
            </a:r>
          </a:p>
          <a:p>
            <a:endParaRPr lang="ru-RU" sz="1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95798" y="4646139"/>
            <a:ext cx="311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Машина и оборудование</a:t>
            </a:r>
            <a:r>
              <a:rPr lang="ky-KG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y-KG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513,7</a:t>
            </a:r>
            <a:r>
              <a:rPr lang="ky-KG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сом</a:t>
            </a:r>
          </a:p>
          <a:p>
            <a:pPr algn="ctr"/>
            <a:endParaRPr lang="ru-RU" sz="1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33647" y="4023737"/>
            <a:ext cx="331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Компенсационные выплаты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медицинским работникам </a:t>
            </a:r>
            <a:r>
              <a:rPr lang="ru-RU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1370,0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сом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3902" y="3231912"/>
            <a:ext cx="383635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организаций здравоохранения всего </a:t>
            </a:r>
            <a:r>
              <a:rPr lang="ky-KG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17 291,2  </a:t>
            </a:r>
            <a:r>
              <a:rPr lang="ky-KG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сом, в т.ч.: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tabLst>
                <a:tab pos="540385" algn="l"/>
              </a:tabLs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tabLst>
                <a:tab pos="540385" algn="l"/>
              </a:tabLs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Заработная плата и отчисления в Социальный фонд  </a:t>
            </a:r>
            <a:r>
              <a:rPr lang="ru-RU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9821,1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сом</a:t>
            </a:r>
          </a:p>
          <a:p>
            <a:pPr>
              <a:tabLst>
                <a:tab pos="540385" algn="l"/>
              </a:tabLst>
            </a:pPr>
            <a:endParaRPr lang="ru-RU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540385" algn="l"/>
              </a:tabLs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Приобретение медикаментов, изделий медицинского назначения и СИЗ </a:t>
            </a:r>
            <a:r>
              <a:rPr lang="ru-RU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2677,5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сом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tabLst>
                <a:tab pos="540385" algn="l"/>
              </a:tabLst>
            </a:pPr>
            <a:endParaRPr lang="ru-RU" sz="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540385" algn="l"/>
              </a:tabLs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Приобретение продуктов питания </a:t>
            </a:r>
            <a:r>
              <a:rPr lang="ru-RU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654,9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сом</a:t>
            </a:r>
          </a:p>
          <a:p>
            <a:pPr>
              <a:tabLst>
                <a:tab pos="540385" algn="l"/>
              </a:tabLst>
            </a:pPr>
            <a:endParaRPr lang="ru-RU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540385" algn="l"/>
              </a:tabLs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Коммунальные расходы </a:t>
            </a:r>
            <a:r>
              <a:rPr lang="ru-RU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665,4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сом</a:t>
            </a:r>
          </a:p>
          <a:p>
            <a:pPr>
              <a:tabLst>
                <a:tab pos="540385" algn="l"/>
              </a:tabLst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540385" algn="l"/>
              </a:tabLst>
            </a:pPr>
            <a:r>
              <a:rPr lang="ky-KG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Прочие расходы </a:t>
            </a:r>
            <a:r>
              <a:rPr lang="ky-KG" sz="1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1395,2</a:t>
            </a:r>
            <a:r>
              <a:rPr lang="ky-KG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сом</a:t>
            </a:r>
          </a:p>
        </p:txBody>
      </p:sp>
    </p:spTree>
    <p:extLst>
      <p:ext uri="{BB962C8B-B14F-4D97-AF65-F5344CB8AC3E}">
        <p14:creationId xmlns:p14="http://schemas.microsoft.com/office/powerpoint/2010/main" val="1780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3839" y="981084"/>
            <a:ext cx="4649821" cy="57393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материально-технические, человеческие ресурсы, организационная структура (инфраструктура)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процесса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навыки в применении утвержденных клинических руководств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результата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медицинской помощи оценивается посредством проведения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ретроспективной экспертизы, телефонного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пациентов на предмет его информированности и удовлетворенности предоставленным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лечением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780198"/>
              </p:ext>
            </p:extLst>
          </p:nvPr>
        </p:nvGraphicFramePr>
        <p:xfrm>
          <a:off x="457200" y="1420238"/>
          <a:ext cx="6906639" cy="4861011"/>
        </p:xfrm>
        <a:graphic>
          <a:graphicData uri="http://schemas.openxmlformats.org/drawingml/2006/table">
            <a:tbl>
              <a:tblPr/>
              <a:tblGrid>
                <a:gridCol w="6906639">
                  <a:extLst>
                    <a:ext uri="{9D8B030D-6E8A-4147-A177-3AD203B41FA5}">
                      <a16:colId xmlns="" xmlns:a16="http://schemas.microsoft.com/office/drawing/2014/main" val="832063948"/>
                    </a:ext>
                  </a:extLst>
                </a:gridCol>
              </a:tblGrid>
              <a:tr h="368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5327792"/>
                  </a:ext>
                </a:extLst>
              </a:tr>
              <a:tr h="4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1: Управление, гигиена, инфекционный контроль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8560739"/>
                  </a:ext>
                </a:extLst>
              </a:tr>
              <a:tr h="5081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2: Обучение медработников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867167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3:  Опрос удовлетворенности пациента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9078559"/>
                  </a:ext>
                </a:extLst>
              </a:tr>
              <a:tr h="4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4:  Внутрибольничная система обеспечения качества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6478764"/>
                  </a:ext>
                </a:extLst>
              </a:tr>
              <a:tr h="4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5: Качество услуг в отделениях хирургического профиля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0200227"/>
                  </a:ext>
                </a:extLst>
              </a:tr>
              <a:tr h="552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6: Качество услуг в родильном отделении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789575"/>
                  </a:ext>
                </a:extLst>
              </a:tr>
              <a:tr h="4951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7: Качество услуг  новорожденным и детям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561713"/>
                  </a:ext>
                </a:extLst>
              </a:tr>
              <a:tr h="4951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8. Качество услуг в отделениях терапевтического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0821984"/>
                  </a:ext>
                </a:extLst>
              </a:tr>
              <a:tr h="442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 1000 баллов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335547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" y="150087"/>
            <a:ext cx="11556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оценки качества по Оценочной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 </a:t>
            </a:r>
          </a:p>
          <a:p>
            <a:pPr algn="ctr"/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приказ  </a:t>
            </a:r>
            <a:r>
              <a:rPr lang="ru-RU" altLang="ru-RU" sz="1200" i="1" dirty="0">
                <a:latin typeface="Times New Roman" pitchFamily="18" charset="0"/>
                <a:cs typeface="Times New Roman" pitchFamily="18" charset="0"/>
              </a:rPr>
              <a:t>Министерства здравоохранения </a:t>
            </a:r>
            <a:r>
              <a:rPr lang="ru-RU" altLang="ru-RU" sz="1200" i="1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altLang="ru-RU" sz="1200" i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y-KG" altLang="ru-RU" sz="1200" i="1" dirty="0">
                <a:latin typeface="Times New Roman" pitchFamily="18" charset="0"/>
                <a:cs typeface="Times New Roman" pitchFamily="18" charset="0"/>
              </a:rPr>
              <a:t>462 и Фонда ОМС №</a:t>
            </a:r>
            <a:r>
              <a:rPr lang="ky-KG" altLang="ru-RU" sz="1200" i="1" dirty="0" smtClean="0">
                <a:latin typeface="Times New Roman" pitchFamily="18" charset="0"/>
                <a:cs typeface="Times New Roman" pitchFamily="18" charset="0"/>
              </a:rPr>
              <a:t>222 </a:t>
            </a: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200" i="1" dirty="0">
                <a:latin typeface="Times New Roman" pitchFamily="18" charset="0"/>
                <a:cs typeface="Times New Roman" pitchFamily="18" charset="0"/>
              </a:rPr>
              <a:t>28 июня 2018 г. </a:t>
            </a:r>
            <a:r>
              <a:rPr lang="ky-KG" alt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altLang="ru-RU" sz="12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200" i="1" dirty="0">
                <a:latin typeface="Times New Roman" pitchFamily="18" charset="0"/>
                <a:cs typeface="Times New Roman" pitchFamily="18" charset="0"/>
              </a:rPr>
              <a:t>О совершенствовании системы управления качеством медицинских услуг в организациях здравоохранения, работающих в системе Единого плательщика»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7309" y="0"/>
            <a:ext cx="10272044" cy="121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оценка качества в 72 ОЗ ПМСП и 78 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стационарах,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61 ЦОВП, которые предоставляют услуги ПМСП и 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стационаров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13126779"/>
              </p:ext>
            </p:extLst>
          </p:nvPr>
        </p:nvGraphicFramePr>
        <p:xfrm>
          <a:off x="6238874" y="3227942"/>
          <a:ext cx="5820737" cy="35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078307"/>
              </p:ext>
            </p:extLst>
          </p:nvPr>
        </p:nvGraphicFramePr>
        <p:xfrm>
          <a:off x="417661" y="1674564"/>
          <a:ext cx="5615670" cy="3831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299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640" y="179308"/>
            <a:ext cx="784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оценки качества организаций здравоохранения  2019, 2021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г.г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390523" y="684650"/>
          <a:ext cx="5448301" cy="243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6440725" y="684648"/>
          <a:ext cx="5265500" cy="252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190500" y="3706239"/>
          <a:ext cx="56483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6382154" y="3657600"/>
          <a:ext cx="5419322" cy="279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0570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523875" y="238327"/>
          <a:ext cx="5114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381000" y="3581400"/>
          <a:ext cx="52578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6728298" y="325877"/>
          <a:ext cx="49493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6391275" y="3356042"/>
          <a:ext cx="52863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2085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78247520"/>
              </p:ext>
            </p:extLst>
          </p:nvPr>
        </p:nvGraphicFramePr>
        <p:xfrm>
          <a:off x="5932171" y="737096"/>
          <a:ext cx="5798397" cy="291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2640" y="179308"/>
            <a:ext cx="661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оценки качества медицинских услуг 2019, 2021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979" y="3684069"/>
            <a:ext cx="573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высокие показатели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2019, 2021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211444"/>
              </p:ext>
            </p:extLst>
          </p:nvPr>
        </p:nvGraphicFramePr>
        <p:xfrm>
          <a:off x="202044" y="4022844"/>
          <a:ext cx="54514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69946"/>
              </p:ext>
            </p:extLst>
          </p:nvPr>
        </p:nvGraphicFramePr>
        <p:xfrm>
          <a:off x="6148906" y="4087512"/>
          <a:ext cx="5869518" cy="281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876179"/>
              </p:ext>
            </p:extLst>
          </p:nvPr>
        </p:nvGraphicFramePr>
        <p:xfrm>
          <a:off x="299142" y="602918"/>
          <a:ext cx="5354320" cy="298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87381" y="4197348"/>
            <a:ext cx="24807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пациентов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3435300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литика140920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1881</Words>
  <Application>Microsoft Office PowerPoint</Application>
  <PresentationFormat>Широкоэкранный</PresentationFormat>
  <Paragraphs>376</Paragraphs>
  <Slides>21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Тема Office</vt:lpstr>
      <vt:lpstr>Политика14092021</vt:lpstr>
      <vt:lpstr>Лист</vt:lpstr>
      <vt:lpstr>Деятельность организаций здравоохранения, работающих в системе Единого плательщика 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Индекс качества медицинской помощи в областных стационарах и городских стационарах г. Бишкек/Ош 2021 г.  </vt:lpstr>
      <vt:lpstr>Презентация PowerPoint</vt:lpstr>
      <vt:lpstr>Презентация PowerPoint</vt:lpstr>
      <vt:lpstr>Экспертиза специализированных стационаров 2019, 2021 г.г.</vt:lpstr>
      <vt:lpstr>Экспертиза качества стационаров третичного уровня 2019, 2021 г.г.</vt:lpstr>
      <vt:lpstr>Экспертиза противотуберкулезных стационаров 2019, 2021 г.г.</vt:lpstr>
      <vt:lpstr>Результаты аудита организаций здравоохранения 2020</vt:lpstr>
      <vt:lpstr>Количество льготных рецептов и сумма возмещения по реализованным рецептам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и оценка качества медицинской помощи в системе Единого плательщика</dc:title>
  <dc:creator>salamatova</dc:creator>
  <cp:lastModifiedBy>For</cp:lastModifiedBy>
  <cp:revision>267</cp:revision>
  <cp:lastPrinted>2021-09-14T16:01:30Z</cp:lastPrinted>
  <dcterms:created xsi:type="dcterms:W3CDTF">2021-09-10T05:58:58Z</dcterms:created>
  <dcterms:modified xsi:type="dcterms:W3CDTF">2022-01-27T16:28:44Z</dcterms:modified>
</cp:coreProperties>
</file>