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4.xml" ContentType="application/vnd.openxmlformats-officedocument.themeOverr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474" r:id="rId3"/>
    <p:sldId id="475" r:id="rId4"/>
    <p:sldId id="476" r:id="rId5"/>
    <p:sldId id="477" r:id="rId6"/>
    <p:sldId id="478" r:id="rId7"/>
    <p:sldId id="487" r:id="rId8"/>
    <p:sldId id="492" r:id="rId9"/>
    <p:sldId id="494" r:id="rId10"/>
    <p:sldId id="495" r:id="rId11"/>
    <p:sldId id="264" r:id="rId12"/>
  </p:sldIdLst>
  <p:sldSz cx="12192000" cy="6858000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41" autoAdjust="0"/>
    <p:restoredTop sz="86410" autoAdjust="0"/>
  </p:normalViewPr>
  <p:slideViewPr>
    <p:cSldViewPr snapToGrid="0">
      <p:cViewPr varScale="1">
        <p:scale>
          <a:sx n="99" d="100"/>
          <a:sy n="99" d="100"/>
        </p:scale>
        <p:origin x="918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Работа койки в году по данным БД </a:t>
            </a:r>
          </a:p>
          <a:p>
            <a:pPr>
              <a:defRPr>
                <a:solidFill>
                  <a:schemeClr val="bg1"/>
                </a:solidFill>
              </a:defRPr>
            </a:pPr>
            <a:r>
              <a:rPr lang="ru-RU" sz="1600" b="1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Пролеченный случай 2021 году</a:t>
            </a:r>
          </a:p>
        </c:rich>
      </c:tx>
      <c:overlay val="0"/>
      <c:spPr>
        <a:solidFill>
          <a:schemeClr val="accent6">
            <a:lumMod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'!!!ОП-стац.-12м. (2)'!$AD$3:$AD$11</c:f>
              <c:strCache>
                <c:ptCount val="9"/>
                <c:pt idx="0">
                  <c:v>ИССЫК-КУЛЬСКАЯ ОБЛ. </c:v>
                </c:pt>
                <c:pt idx="1">
                  <c:v>БАТКЕНСКАЯ ОБЛ.</c:v>
                </c:pt>
                <c:pt idx="2">
                  <c:v>Г. БИШКЕК</c:v>
                </c:pt>
                <c:pt idx="3">
                  <c:v>ЖАЛАЛ-АБАДСКАЯ ОБЛ.</c:v>
                </c:pt>
                <c:pt idx="4">
                  <c:v>ОШСКАЯ ОБЛ. </c:v>
                </c:pt>
                <c:pt idx="5">
                  <c:v>ТАЛАССКАЯ ОБЛ. </c:v>
                </c:pt>
                <c:pt idx="6">
                  <c:v>НАРЫНСКАЯ ОБЛ.</c:v>
                </c:pt>
                <c:pt idx="7">
                  <c:v>ЧУЙСКАЯ   ОБЛ.</c:v>
                </c:pt>
                <c:pt idx="8">
                  <c:v>РЕСПУБЛИКА</c:v>
                </c:pt>
              </c:strCache>
            </c:strRef>
          </c:cat>
          <c:val>
            <c:numRef>
              <c:f>'!!!ОП-стац.-12м. (2)'!$AE$3:$AE$11</c:f>
              <c:numCache>
                <c:formatCode>0</c:formatCode>
                <c:ptCount val="9"/>
                <c:pt idx="0">
                  <c:v>274</c:v>
                </c:pt>
                <c:pt idx="1">
                  <c:v>270</c:v>
                </c:pt>
                <c:pt idx="2">
                  <c:v>268.73010682363201</c:v>
                </c:pt>
                <c:pt idx="3" formatCode="General">
                  <c:v>254</c:v>
                </c:pt>
                <c:pt idx="4">
                  <c:v>254</c:v>
                </c:pt>
                <c:pt idx="5">
                  <c:v>251</c:v>
                </c:pt>
                <c:pt idx="6">
                  <c:v>235</c:v>
                </c:pt>
                <c:pt idx="7">
                  <c:v>231</c:v>
                </c:pt>
                <c:pt idx="8">
                  <c:v>255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99-458A-9914-168C2EE3EC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54753903"/>
        <c:axId val="154755151"/>
      </c:barChart>
      <c:catAx>
        <c:axId val="15475390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4755151"/>
        <c:crosses val="autoZero"/>
        <c:auto val="1"/>
        <c:lblAlgn val="ctr"/>
        <c:lblOffset val="100"/>
        <c:noMultiLvlLbl val="0"/>
      </c:catAx>
      <c:valAx>
        <c:axId val="154755151"/>
        <c:scaling>
          <c:orientation val="minMax"/>
        </c:scaling>
        <c:delete val="1"/>
        <c:axPos val="b"/>
        <c:numFmt formatCode="0" sourceLinked="1"/>
        <c:majorTickMark val="none"/>
        <c:minorTickMark val="none"/>
        <c:tickLblPos val="nextTo"/>
        <c:crossAx val="1547539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0187404115096416E-2"/>
          <c:y val="8.7633146029942474E-2"/>
          <c:w val="0.93888888888888888"/>
          <c:h val="0.77850250824004585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8.3333333333333332E-3"/>
                  <c:y val="-2.77777777777777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1D6-433D-9A55-AEDE10DC4489}"/>
                </c:ext>
              </c:extLst>
            </c:dLbl>
            <c:dLbl>
              <c:idx val="1"/>
              <c:layout>
                <c:manualLayout>
                  <c:x val="-8.3333333333333332E-3"/>
                  <c:y val="-3.24074074074074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1D6-433D-9A55-AEDE10DC4489}"/>
                </c:ext>
              </c:extLst>
            </c:dLbl>
            <c:dLbl>
              <c:idx val="2"/>
              <c:layout>
                <c:manualLayout>
                  <c:x val="-1.388888888888894E-2"/>
                  <c:y val="-5.09259259259259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1D6-433D-9A55-AEDE10DC4489}"/>
                </c:ext>
              </c:extLst>
            </c:dLbl>
            <c:dLbl>
              <c:idx val="3"/>
              <c:layout>
                <c:manualLayout>
                  <c:x val="-1.3888888888888888E-2"/>
                  <c:y val="-3.24074074074074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1D6-433D-9A55-AEDE10DC4489}"/>
                </c:ext>
              </c:extLst>
            </c:dLbl>
            <c:dLbl>
              <c:idx val="4"/>
              <c:layout>
                <c:manualLayout>
                  <c:x val="-1.6666666666666666E-2"/>
                  <c:y val="-3.70370370370370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1D6-433D-9A55-AEDE10DC4489}"/>
                </c:ext>
              </c:extLst>
            </c:dLbl>
            <c:dLbl>
              <c:idx val="5"/>
              <c:layout>
                <c:manualLayout>
                  <c:x val="-1.3888888888888888E-2"/>
                  <c:y val="-9.2592592592592587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6172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01D6-433D-9A55-AEDE10DC448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'21'!$M$5:$R$5</c:f>
              <c:strCache>
                <c:ptCount val="6"/>
                <c:pt idx="0">
                  <c:v>2016 год</c:v>
                </c:pt>
                <c:pt idx="1">
                  <c:v>2017 год</c:v>
                </c:pt>
                <c:pt idx="2">
                  <c:v>2018 год</c:v>
                </c:pt>
                <c:pt idx="3">
                  <c:v>2019 год</c:v>
                </c:pt>
                <c:pt idx="4">
                  <c:v>2020 год</c:v>
                </c:pt>
                <c:pt idx="5">
                  <c:v>2021 год</c:v>
                </c:pt>
              </c:strCache>
            </c:strRef>
          </c:cat>
          <c:val>
            <c:numRef>
              <c:f>'21'!$M$6:$R$6</c:f>
              <c:numCache>
                <c:formatCode>General</c:formatCode>
                <c:ptCount val="6"/>
                <c:pt idx="0">
                  <c:v>9293</c:v>
                </c:pt>
                <c:pt idx="1">
                  <c:v>8635</c:v>
                </c:pt>
                <c:pt idx="2">
                  <c:v>8103</c:v>
                </c:pt>
                <c:pt idx="3">
                  <c:v>7939</c:v>
                </c:pt>
                <c:pt idx="4">
                  <c:v>6993</c:v>
                </c:pt>
                <c:pt idx="5">
                  <c:v>5774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01D6-433D-9A55-AEDE10DC44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52584623"/>
        <c:axId val="752575471"/>
      </c:lineChart>
      <c:catAx>
        <c:axId val="7525846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52575471"/>
        <c:crosses val="autoZero"/>
        <c:auto val="1"/>
        <c:lblAlgn val="ctr"/>
        <c:lblOffset val="100"/>
        <c:noMultiLvlLbl val="0"/>
      </c:catAx>
      <c:valAx>
        <c:axId val="752575471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7525846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3333333333333333E-2"/>
          <c:y val="0.16245370370370371"/>
          <c:w val="0.93888888888888888"/>
          <c:h val="0.72088764946048411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2222222222222247E-2"/>
                  <c:y val="-3.70370370370370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8ED-40F3-B02E-26D8A029C3FE}"/>
                </c:ext>
              </c:extLst>
            </c:dLbl>
            <c:dLbl>
              <c:idx val="1"/>
              <c:layout>
                <c:manualLayout>
                  <c:x val="-1.6666666666666718E-2"/>
                  <c:y val="-2.7777777777777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8ED-40F3-B02E-26D8A029C3FE}"/>
                </c:ext>
              </c:extLst>
            </c:dLbl>
            <c:dLbl>
              <c:idx val="2"/>
              <c:layout>
                <c:manualLayout>
                  <c:x val="-2.7777777777777779E-3"/>
                  <c:y val="-1.8518518518518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8ED-40F3-B02E-26D8A029C3F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Лист1!$Q$16:$U$16</c:f>
              <c:strCache>
                <c:ptCount val="5"/>
                <c:pt idx="0">
                  <c:v>2016 год</c:v>
                </c:pt>
                <c:pt idx="1">
                  <c:v>2017 год</c:v>
                </c:pt>
                <c:pt idx="2">
                  <c:v>2018 год</c:v>
                </c:pt>
                <c:pt idx="3">
                  <c:v>2019 год</c:v>
                </c:pt>
                <c:pt idx="4">
                  <c:v>2020 год</c:v>
                </c:pt>
              </c:strCache>
            </c:strRef>
          </c:cat>
          <c:val>
            <c:numRef>
              <c:f>Лист1!$Q$17:$U$17</c:f>
              <c:numCache>
                <c:formatCode>General</c:formatCode>
                <c:ptCount val="5"/>
                <c:pt idx="0">
                  <c:v>91.3</c:v>
                </c:pt>
                <c:pt idx="1">
                  <c:v>88.5</c:v>
                </c:pt>
                <c:pt idx="2">
                  <c:v>80.8</c:v>
                </c:pt>
                <c:pt idx="3">
                  <c:v>77.2</c:v>
                </c:pt>
                <c:pt idx="4">
                  <c:v>52.8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8ED-40F3-B02E-26D8A029C3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12717824"/>
        <c:axId val="1212718656"/>
      </c:lineChart>
      <c:catAx>
        <c:axId val="1212717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12718656"/>
        <c:crosses val="autoZero"/>
        <c:auto val="1"/>
        <c:lblAlgn val="ctr"/>
        <c:lblOffset val="100"/>
        <c:noMultiLvlLbl val="0"/>
      </c:catAx>
      <c:valAx>
        <c:axId val="121271865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212717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9595221037367329E-2"/>
          <c:y val="4.2657947386292291E-2"/>
          <c:w val="0.96472721755091095"/>
          <c:h val="0.625585668883943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Лист1!$M$4</c:f>
              <c:strCache>
                <c:ptCount val="1"/>
                <c:pt idx="0">
                  <c:v>Комитет качества стационара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6"/>
              <c:layout>
                <c:manualLayout>
                  <c:x val="-1.824843214356436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B26-434E-BA55-BF8D7758B5EE}"/>
                </c:ext>
              </c:extLst>
            </c:dLbl>
            <c:dLbl>
              <c:idx val="8"/>
              <c:layout>
                <c:manualLayout>
                  <c:x val="-7.299372857425718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B26-434E-BA55-BF8D7758B5E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Лист1!$L$5:$L$16</c:f>
              <c:strCache>
                <c:ptCount val="12"/>
                <c:pt idx="0">
                  <c:v>Баткен ООБ</c:v>
                </c:pt>
                <c:pt idx="1">
                  <c:v>ГКБ №1</c:v>
                </c:pt>
                <c:pt idx="2">
                  <c:v>ГКБ№6</c:v>
                </c:pt>
                <c:pt idx="3">
                  <c:v>Жабад ОКБ</c:v>
                </c:pt>
                <c:pt idx="4">
                  <c:v>Иссыкуль ООБ</c:v>
                </c:pt>
                <c:pt idx="5">
                  <c:v>Нарын ООБ</c:v>
                </c:pt>
                <c:pt idx="6">
                  <c:v>Ош МОКБ</c:v>
                </c:pt>
                <c:pt idx="7">
                  <c:v>Ош ГКБ</c:v>
                </c:pt>
                <c:pt idx="8">
                  <c:v>Ош МДКБ</c:v>
                </c:pt>
                <c:pt idx="9">
                  <c:v>Талас ООБ</c:v>
                </c:pt>
                <c:pt idx="10">
                  <c:v>Чуй ООБ</c:v>
                </c:pt>
                <c:pt idx="11">
                  <c:v>Республика</c:v>
                </c:pt>
              </c:strCache>
            </c:strRef>
          </c:cat>
          <c:val>
            <c:numRef>
              <c:f>Лист1!$M$5:$M$16</c:f>
              <c:numCache>
                <c:formatCode>General</c:formatCode>
                <c:ptCount val="12"/>
                <c:pt idx="0">
                  <c:v>0</c:v>
                </c:pt>
                <c:pt idx="1">
                  <c:v>82</c:v>
                </c:pt>
                <c:pt idx="2">
                  <c:v>100</c:v>
                </c:pt>
                <c:pt idx="3">
                  <c:v>0</c:v>
                </c:pt>
                <c:pt idx="4">
                  <c:v>77</c:v>
                </c:pt>
                <c:pt idx="5">
                  <c:v>23</c:v>
                </c:pt>
                <c:pt idx="6">
                  <c:v>100</c:v>
                </c:pt>
                <c:pt idx="7">
                  <c:v>92</c:v>
                </c:pt>
                <c:pt idx="8">
                  <c:v>100</c:v>
                </c:pt>
                <c:pt idx="9">
                  <c:v>69</c:v>
                </c:pt>
                <c:pt idx="10">
                  <c:v>69</c:v>
                </c:pt>
                <c:pt idx="11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26-434E-BA55-BF8D7758B5EE}"/>
            </c:ext>
          </c:extLst>
        </c:ser>
        <c:ser>
          <c:idx val="1"/>
          <c:order val="1"/>
          <c:tx>
            <c:strRef>
              <c:f>Лист1!$N$4</c:f>
              <c:strCache>
                <c:ptCount val="1"/>
                <c:pt idx="0">
                  <c:v>Группы качества в отделениях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9.1242160717821142E-3"/>
                  <c:y val="-8.8869697091117934E-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B26-434E-BA55-BF8D7758B5E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Лист1!$L$5:$L$16</c:f>
              <c:strCache>
                <c:ptCount val="12"/>
                <c:pt idx="0">
                  <c:v>Баткен ООБ</c:v>
                </c:pt>
                <c:pt idx="1">
                  <c:v>ГКБ №1</c:v>
                </c:pt>
                <c:pt idx="2">
                  <c:v>ГКБ№6</c:v>
                </c:pt>
                <c:pt idx="3">
                  <c:v>Жабад ОКБ</c:v>
                </c:pt>
                <c:pt idx="4">
                  <c:v>Иссыкуль ООБ</c:v>
                </c:pt>
                <c:pt idx="5">
                  <c:v>Нарын ООБ</c:v>
                </c:pt>
                <c:pt idx="6">
                  <c:v>Ош МОКБ</c:v>
                </c:pt>
                <c:pt idx="7">
                  <c:v>Ош ГКБ</c:v>
                </c:pt>
                <c:pt idx="8">
                  <c:v>Ош МДКБ</c:v>
                </c:pt>
                <c:pt idx="9">
                  <c:v>Талас ООБ</c:v>
                </c:pt>
                <c:pt idx="10">
                  <c:v>Чуй ООБ</c:v>
                </c:pt>
                <c:pt idx="11">
                  <c:v>Республика</c:v>
                </c:pt>
              </c:strCache>
            </c:strRef>
          </c:cat>
          <c:val>
            <c:numRef>
              <c:f>Лист1!$N$5:$N$16</c:f>
              <c:numCache>
                <c:formatCode>General</c:formatCode>
                <c:ptCount val="12"/>
                <c:pt idx="0">
                  <c:v>25</c:v>
                </c:pt>
                <c:pt idx="1">
                  <c:v>100</c:v>
                </c:pt>
                <c:pt idx="2">
                  <c:v>100</c:v>
                </c:pt>
                <c:pt idx="3">
                  <c:v>0</c:v>
                </c:pt>
                <c:pt idx="4">
                  <c:v>25</c:v>
                </c:pt>
                <c:pt idx="5">
                  <c:v>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0</c:v>
                </c:pt>
                <c:pt idx="10">
                  <c:v>0</c:v>
                </c:pt>
                <c:pt idx="11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B26-434E-BA55-BF8D7758B5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32708175"/>
        <c:axId val="732696527"/>
      </c:barChart>
      <c:catAx>
        <c:axId val="7327081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32696527"/>
        <c:crosses val="autoZero"/>
        <c:auto val="1"/>
        <c:lblAlgn val="ctr"/>
        <c:lblOffset val="100"/>
        <c:noMultiLvlLbl val="0"/>
      </c:catAx>
      <c:valAx>
        <c:axId val="732696527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327081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ru-RU" sz="1600" b="0" i="0" baseline="0" dirty="0">
                <a:solidFill>
                  <a:schemeClr val="bg1"/>
                </a:solidFill>
                <a:effectLst/>
                <a:latin typeface="+mn-lt"/>
                <a:cs typeface="Times New Roman" panose="02020603050405020304" pitchFamily="18" charset="0"/>
              </a:rPr>
              <a:t>Индекс качества областных стационаров </a:t>
            </a:r>
          </a:p>
          <a:p>
            <a:pPr>
              <a:defRPr>
                <a:solidFill>
                  <a:schemeClr val="bg1"/>
                </a:solidFill>
              </a:defRPr>
            </a:pPr>
            <a:r>
              <a:rPr lang="ru-RU" sz="1600" b="0" i="0" baseline="0" dirty="0">
                <a:solidFill>
                  <a:schemeClr val="bg1"/>
                </a:solidFill>
                <a:effectLst/>
                <a:latin typeface="+mn-lt"/>
                <a:cs typeface="Times New Roman" panose="02020603050405020304" pitchFamily="18" charset="0"/>
              </a:rPr>
              <a:t>и стационаров г. Бишкек 2021 год</a:t>
            </a:r>
            <a:endParaRPr lang="ru-RU" sz="1600" b="0" dirty="0">
              <a:solidFill>
                <a:schemeClr val="bg1"/>
              </a:solidFill>
              <a:effectLst/>
              <a:latin typeface="+mn-lt"/>
              <a:cs typeface="Times New Roman" panose="02020603050405020304" pitchFamily="18" charset="0"/>
            </a:endParaRPr>
          </a:p>
        </c:rich>
      </c:tx>
      <c:overlay val="0"/>
      <c:spPr>
        <a:solidFill>
          <a:srgbClr val="70AD47">
            <a:lumMod val="50000"/>
          </a:srgb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3.9380766027001114E-2"/>
          <c:y val="0.25092592592592594"/>
          <c:w val="0.94265516211671141"/>
          <c:h val="0.436723899095946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Лист4!$B$30</c:f>
              <c:strCache>
                <c:ptCount val="1"/>
                <c:pt idx="0">
                  <c:v>2021г.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40F-4F96-BFD6-182546AA7B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Лист4!$A$31:$A$41</c:f>
              <c:strCache>
                <c:ptCount val="11"/>
                <c:pt idx="0">
                  <c:v>ГКБ №1 г. Бишкек</c:v>
                </c:pt>
                <c:pt idx="1">
                  <c:v>ГКБ  №6 г. Бишкек</c:v>
                </c:pt>
                <c:pt idx="2">
                  <c:v>Баткен ООБ</c:v>
                </c:pt>
                <c:pt idx="3">
                  <c:v>Жалал-Абад ОКБ</c:v>
                </c:pt>
                <c:pt idx="4">
                  <c:v>Иссыккуль ООБ</c:v>
                </c:pt>
                <c:pt idx="5">
                  <c:v>Нарынская ООБ</c:v>
                </c:pt>
                <c:pt idx="6">
                  <c:v>Ошская МОКБ</c:v>
                </c:pt>
                <c:pt idx="7">
                  <c:v>Ошская ГКБ</c:v>
                </c:pt>
                <c:pt idx="8">
                  <c:v>Ошская МДКБ</c:v>
                </c:pt>
                <c:pt idx="9">
                  <c:v>Таласская ООБ</c:v>
                </c:pt>
                <c:pt idx="10">
                  <c:v>Чуйская ООБ</c:v>
                </c:pt>
              </c:strCache>
            </c:strRef>
          </c:cat>
          <c:val>
            <c:numRef>
              <c:f>Лист4!$B$31:$B$41</c:f>
              <c:numCache>
                <c:formatCode>0.0</c:formatCode>
                <c:ptCount val="11"/>
                <c:pt idx="0">
                  <c:v>84.2</c:v>
                </c:pt>
                <c:pt idx="1">
                  <c:v>90.5</c:v>
                </c:pt>
                <c:pt idx="2">
                  <c:v>31.5</c:v>
                </c:pt>
                <c:pt idx="3">
                  <c:v>46.8</c:v>
                </c:pt>
                <c:pt idx="4">
                  <c:v>65</c:v>
                </c:pt>
                <c:pt idx="5">
                  <c:v>67</c:v>
                </c:pt>
                <c:pt idx="6">
                  <c:v>91.8</c:v>
                </c:pt>
                <c:pt idx="7">
                  <c:v>89.3</c:v>
                </c:pt>
                <c:pt idx="8">
                  <c:v>94.4</c:v>
                </c:pt>
                <c:pt idx="9">
                  <c:v>68</c:v>
                </c:pt>
                <c:pt idx="10">
                  <c:v>69.099999999999994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40F-4F96-BFD6-182546AA7B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66023391"/>
        <c:axId val="1766021727"/>
      </c:barChart>
      <c:catAx>
        <c:axId val="17660233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66021727"/>
        <c:crosses val="autoZero"/>
        <c:auto val="1"/>
        <c:lblAlgn val="ctr"/>
        <c:lblOffset val="100"/>
        <c:noMultiLvlLbl val="0"/>
      </c:catAx>
      <c:valAx>
        <c:axId val="1766021727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176602339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D1F6F3-1486-4714-B7CA-875AB3DFCC98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572459BA-02D4-4C02-AC11-3EE64C84E05B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2400" b="0" dirty="0">
              <a:solidFill>
                <a:schemeClr val="tx1"/>
              </a:solidFill>
              <a:latin typeface="+mn-lt"/>
              <a:cs typeface="Times New Roman" pitchFamily="18" charset="0"/>
            </a:rPr>
            <a:t>Анализ, оценка и планирование объема пролеченного случая</a:t>
          </a:r>
        </a:p>
      </dgm:t>
    </dgm:pt>
    <dgm:pt modelId="{1517CD87-9B8C-41E9-8943-DAEE60C10015}" type="parTrans" cxnId="{5AB51855-51F2-4DC0-AB97-42EABCBC6304}">
      <dgm:prSet/>
      <dgm:spPr/>
      <dgm:t>
        <a:bodyPr/>
        <a:lstStyle/>
        <a:p>
          <a:endParaRPr lang="ru-RU"/>
        </a:p>
      </dgm:t>
    </dgm:pt>
    <dgm:pt modelId="{AFB2CF41-7872-4006-9A7C-B99BB5955F8F}" type="sibTrans" cxnId="{5AB51855-51F2-4DC0-AB97-42EABCBC6304}">
      <dgm:prSet/>
      <dgm:spPr/>
      <dgm:t>
        <a:bodyPr/>
        <a:lstStyle/>
        <a:p>
          <a:endParaRPr lang="ru-RU"/>
        </a:p>
      </dgm:t>
    </dgm:pt>
    <dgm:pt modelId="{0D259FBC-FA8D-43E1-86CE-D1E21374CDC7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2400" b="0" dirty="0">
              <a:solidFill>
                <a:schemeClr val="tx1"/>
              </a:solidFill>
              <a:latin typeface="+mn-lt"/>
              <a:cs typeface="Times New Roman" pitchFamily="18" charset="0"/>
            </a:rPr>
            <a:t>Заключение договоров с согласованием объемов, целевых показателей, определения рисков</a:t>
          </a:r>
        </a:p>
      </dgm:t>
    </dgm:pt>
    <dgm:pt modelId="{EE280F22-A2A2-4F46-99E4-329D4916F155}" type="parTrans" cxnId="{BA68FE70-CACB-413B-8B79-4753E66A30E2}">
      <dgm:prSet/>
      <dgm:spPr/>
      <dgm:t>
        <a:bodyPr/>
        <a:lstStyle/>
        <a:p>
          <a:endParaRPr lang="ru-RU"/>
        </a:p>
      </dgm:t>
    </dgm:pt>
    <dgm:pt modelId="{51F2CA6B-4F7D-4754-A96E-318C07053384}" type="sibTrans" cxnId="{BA68FE70-CACB-413B-8B79-4753E66A30E2}">
      <dgm:prSet/>
      <dgm:spPr/>
      <dgm:t>
        <a:bodyPr/>
        <a:lstStyle/>
        <a:p>
          <a:endParaRPr lang="ru-RU"/>
        </a:p>
      </dgm:t>
    </dgm:pt>
    <dgm:pt modelId="{FD88FAC5-E085-4D25-995D-988C065F468C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2400" b="0" dirty="0">
              <a:solidFill>
                <a:schemeClr val="tx1"/>
              </a:solidFill>
              <a:latin typeface="+mn-lt"/>
              <a:cs typeface="Times New Roman" pitchFamily="18" charset="0"/>
            </a:rPr>
            <a:t>Мониторинг</a:t>
          </a:r>
          <a:r>
            <a:rPr lang="en-US" sz="2400" b="0" dirty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2400" b="0" dirty="0">
              <a:solidFill>
                <a:schemeClr val="tx1"/>
              </a:solidFill>
              <a:latin typeface="+mn-lt"/>
              <a:cs typeface="Times New Roman" pitchFamily="18" charset="0"/>
            </a:rPr>
            <a:t>и</a:t>
          </a:r>
          <a:r>
            <a:rPr lang="en-US" sz="2400" b="0" dirty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2400" b="0" dirty="0">
              <a:solidFill>
                <a:schemeClr val="tx1"/>
              </a:solidFill>
              <a:latin typeface="+mn-lt"/>
              <a:cs typeface="Times New Roman" pitchFamily="18" charset="0"/>
            </a:rPr>
            <a:t>оценка исполнения договоров</a:t>
          </a:r>
        </a:p>
      </dgm:t>
    </dgm:pt>
    <dgm:pt modelId="{1EC59008-FE94-42F5-849A-CD11DD07CBFC}" type="parTrans" cxnId="{8B8D63F6-4BCC-4AF7-9108-D844E7D853B5}">
      <dgm:prSet/>
      <dgm:spPr/>
      <dgm:t>
        <a:bodyPr/>
        <a:lstStyle/>
        <a:p>
          <a:endParaRPr lang="ru-RU"/>
        </a:p>
      </dgm:t>
    </dgm:pt>
    <dgm:pt modelId="{E647D29C-AA4C-4232-B976-356F0909B25A}" type="sibTrans" cxnId="{8B8D63F6-4BCC-4AF7-9108-D844E7D853B5}">
      <dgm:prSet/>
      <dgm:spPr/>
      <dgm:t>
        <a:bodyPr/>
        <a:lstStyle/>
        <a:p>
          <a:endParaRPr lang="ru-RU"/>
        </a:p>
      </dgm:t>
    </dgm:pt>
    <dgm:pt modelId="{34AF2176-E973-43FA-8773-B056624FF25E}" type="pres">
      <dgm:prSet presAssocID="{23D1F6F3-1486-4714-B7CA-875AB3DFCC98}" presName="CompostProcess" presStyleCnt="0">
        <dgm:presLayoutVars>
          <dgm:dir/>
          <dgm:resizeHandles val="exact"/>
        </dgm:presLayoutVars>
      </dgm:prSet>
      <dgm:spPr/>
    </dgm:pt>
    <dgm:pt modelId="{D947F070-BB9D-4521-B0FF-7A8B56919D22}" type="pres">
      <dgm:prSet presAssocID="{23D1F6F3-1486-4714-B7CA-875AB3DFCC98}" presName="arrow" presStyleLbl="bgShp" presStyleIdx="0" presStyleCnt="1"/>
      <dgm:spPr>
        <a:solidFill>
          <a:schemeClr val="accent6">
            <a:lumMod val="50000"/>
          </a:schemeClr>
        </a:solidFill>
      </dgm:spPr>
    </dgm:pt>
    <dgm:pt modelId="{A1DF3252-D7FB-4A89-BEEC-225CBCD121D9}" type="pres">
      <dgm:prSet presAssocID="{23D1F6F3-1486-4714-B7CA-875AB3DFCC98}" presName="linearProcess" presStyleCnt="0"/>
      <dgm:spPr/>
    </dgm:pt>
    <dgm:pt modelId="{D012C68E-11EF-450F-A390-3A455F456BE1}" type="pres">
      <dgm:prSet presAssocID="{572459BA-02D4-4C02-AC11-3EE64C84E05B}" presName="textNode" presStyleLbl="node1" presStyleIdx="0" presStyleCnt="3" custScaleX="110003" custScaleY="141748">
        <dgm:presLayoutVars>
          <dgm:bulletEnabled val="1"/>
        </dgm:presLayoutVars>
      </dgm:prSet>
      <dgm:spPr/>
    </dgm:pt>
    <dgm:pt modelId="{66CFB459-A909-497D-8B1D-25A001C6BFBA}" type="pres">
      <dgm:prSet presAssocID="{AFB2CF41-7872-4006-9A7C-B99BB5955F8F}" presName="sibTrans" presStyleCnt="0"/>
      <dgm:spPr/>
    </dgm:pt>
    <dgm:pt modelId="{8EE12EE0-5926-4CA1-9D51-B95EC4C39895}" type="pres">
      <dgm:prSet presAssocID="{0D259FBC-FA8D-43E1-86CE-D1E21374CDC7}" presName="textNode" presStyleLbl="node1" presStyleIdx="1" presStyleCnt="3" custScaleX="151318" custScaleY="168326">
        <dgm:presLayoutVars>
          <dgm:bulletEnabled val="1"/>
        </dgm:presLayoutVars>
      </dgm:prSet>
      <dgm:spPr/>
    </dgm:pt>
    <dgm:pt modelId="{5D446476-23FF-4F1C-9D27-95A3D220C470}" type="pres">
      <dgm:prSet presAssocID="{51F2CA6B-4F7D-4754-A96E-318C07053384}" presName="sibTrans" presStyleCnt="0"/>
      <dgm:spPr/>
    </dgm:pt>
    <dgm:pt modelId="{1A162718-C7A9-45E6-B2F1-FA9BF943F545}" type="pres">
      <dgm:prSet presAssocID="{FD88FAC5-E085-4D25-995D-988C065F468C}" presName="textNode" presStyleLbl="node1" presStyleIdx="2" presStyleCnt="3" custScaleX="106648" custScaleY="159467">
        <dgm:presLayoutVars>
          <dgm:bulletEnabled val="1"/>
        </dgm:presLayoutVars>
      </dgm:prSet>
      <dgm:spPr/>
    </dgm:pt>
  </dgm:ptLst>
  <dgm:cxnLst>
    <dgm:cxn modelId="{77A31C00-6C34-4F61-BC2F-D45F7F3539FD}" type="presOf" srcId="{FD88FAC5-E085-4D25-995D-988C065F468C}" destId="{1A162718-C7A9-45E6-B2F1-FA9BF943F545}" srcOrd="0" destOrd="0" presId="urn:microsoft.com/office/officeart/2005/8/layout/hProcess9"/>
    <dgm:cxn modelId="{0F176507-88CF-4B2F-8F0A-6D040D614A46}" type="presOf" srcId="{572459BA-02D4-4C02-AC11-3EE64C84E05B}" destId="{D012C68E-11EF-450F-A390-3A455F456BE1}" srcOrd="0" destOrd="0" presId="urn:microsoft.com/office/officeart/2005/8/layout/hProcess9"/>
    <dgm:cxn modelId="{8911E64F-D4A9-4BB4-BC82-07053056B410}" type="presOf" srcId="{0D259FBC-FA8D-43E1-86CE-D1E21374CDC7}" destId="{8EE12EE0-5926-4CA1-9D51-B95EC4C39895}" srcOrd="0" destOrd="0" presId="urn:microsoft.com/office/officeart/2005/8/layout/hProcess9"/>
    <dgm:cxn modelId="{BA68FE70-CACB-413B-8B79-4753E66A30E2}" srcId="{23D1F6F3-1486-4714-B7CA-875AB3DFCC98}" destId="{0D259FBC-FA8D-43E1-86CE-D1E21374CDC7}" srcOrd="1" destOrd="0" parTransId="{EE280F22-A2A2-4F46-99E4-329D4916F155}" sibTransId="{51F2CA6B-4F7D-4754-A96E-318C07053384}"/>
    <dgm:cxn modelId="{5AB51855-51F2-4DC0-AB97-42EABCBC6304}" srcId="{23D1F6F3-1486-4714-B7CA-875AB3DFCC98}" destId="{572459BA-02D4-4C02-AC11-3EE64C84E05B}" srcOrd="0" destOrd="0" parTransId="{1517CD87-9B8C-41E9-8943-DAEE60C10015}" sibTransId="{AFB2CF41-7872-4006-9A7C-B99BB5955F8F}"/>
    <dgm:cxn modelId="{A43696EE-E034-4CC6-B145-C6C256F32040}" type="presOf" srcId="{23D1F6F3-1486-4714-B7CA-875AB3DFCC98}" destId="{34AF2176-E973-43FA-8773-B056624FF25E}" srcOrd="0" destOrd="0" presId="urn:microsoft.com/office/officeart/2005/8/layout/hProcess9"/>
    <dgm:cxn modelId="{8B8D63F6-4BCC-4AF7-9108-D844E7D853B5}" srcId="{23D1F6F3-1486-4714-B7CA-875AB3DFCC98}" destId="{FD88FAC5-E085-4D25-995D-988C065F468C}" srcOrd="2" destOrd="0" parTransId="{1EC59008-FE94-42F5-849A-CD11DD07CBFC}" sibTransId="{E647D29C-AA4C-4232-B976-356F0909B25A}"/>
    <dgm:cxn modelId="{4B3BEC9F-B9B6-4E3E-A862-C2FBB36CD0B7}" type="presParOf" srcId="{34AF2176-E973-43FA-8773-B056624FF25E}" destId="{D947F070-BB9D-4521-B0FF-7A8B56919D22}" srcOrd="0" destOrd="0" presId="urn:microsoft.com/office/officeart/2005/8/layout/hProcess9"/>
    <dgm:cxn modelId="{572A0C0A-ED64-493D-839A-76CC02097070}" type="presParOf" srcId="{34AF2176-E973-43FA-8773-B056624FF25E}" destId="{A1DF3252-D7FB-4A89-BEEC-225CBCD121D9}" srcOrd="1" destOrd="0" presId="urn:microsoft.com/office/officeart/2005/8/layout/hProcess9"/>
    <dgm:cxn modelId="{61A0F983-7910-4A9B-ACB3-C593FD1D2199}" type="presParOf" srcId="{A1DF3252-D7FB-4A89-BEEC-225CBCD121D9}" destId="{D012C68E-11EF-450F-A390-3A455F456BE1}" srcOrd="0" destOrd="0" presId="urn:microsoft.com/office/officeart/2005/8/layout/hProcess9"/>
    <dgm:cxn modelId="{A8DF4957-34E9-4683-90BC-6AAA6988C2C6}" type="presParOf" srcId="{A1DF3252-D7FB-4A89-BEEC-225CBCD121D9}" destId="{66CFB459-A909-497D-8B1D-25A001C6BFBA}" srcOrd="1" destOrd="0" presId="urn:microsoft.com/office/officeart/2005/8/layout/hProcess9"/>
    <dgm:cxn modelId="{4BCA6D97-D1B0-4EF5-B6CE-1F934195EFF5}" type="presParOf" srcId="{A1DF3252-D7FB-4A89-BEEC-225CBCD121D9}" destId="{8EE12EE0-5926-4CA1-9D51-B95EC4C39895}" srcOrd="2" destOrd="0" presId="urn:microsoft.com/office/officeart/2005/8/layout/hProcess9"/>
    <dgm:cxn modelId="{AD91B9C7-F8F7-40A6-A634-8820DDFB316A}" type="presParOf" srcId="{A1DF3252-D7FB-4A89-BEEC-225CBCD121D9}" destId="{5D446476-23FF-4F1C-9D27-95A3D220C470}" srcOrd="3" destOrd="0" presId="urn:microsoft.com/office/officeart/2005/8/layout/hProcess9"/>
    <dgm:cxn modelId="{118791B0-3176-4702-846F-B9313FB08F13}" type="presParOf" srcId="{A1DF3252-D7FB-4A89-BEEC-225CBCD121D9}" destId="{1A162718-C7A9-45E6-B2F1-FA9BF943F545}" srcOrd="4" destOrd="0" presId="urn:microsoft.com/office/officeart/2005/8/layout/hProcess9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D552EC-9DE1-41C0-9C9D-21EDFB3409F5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E193C13-8396-44EA-BC27-F3CAD638D8D8}">
      <dgm:prSet phldrT="[Текст]" custT="1"/>
      <dgm:spPr>
        <a:solidFill>
          <a:schemeClr val="accent6">
            <a:lumMod val="50000"/>
          </a:schemeClr>
        </a:solidFill>
        <a:ln>
          <a:solidFill>
            <a:schemeClr val="bg1"/>
          </a:solidFill>
        </a:ln>
      </dgm:spPr>
      <dgm:t>
        <a:bodyPr/>
        <a:lstStyle/>
        <a:p>
          <a:r>
            <a:rPr lang="ky-KG" sz="16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65 стационаров </a:t>
          </a:r>
          <a:endParaRPr lang="ru-RU" sz="1600" dirty="0">
            <a:solidFill>
              <a:schemeClr val="bg1"/>
            </a:solidFill>
            <a:latin typeface="+mn-lt"/>
            <a:cs typeface="Times New Roman" panose="02020603050405020304" pitchFamily="18" charset="0"/>
          </a:endParaRPr>
        </a:p>
      </dgm:t>
    </dgm:pt>
    <dgm:pt modelId="{AD1C71BD-4D21-493C-AE40-D5036DB807FA}" type="parTrans" cxnId="{7DC8D13E-6374-48BE-9B99-9205DCDB8B2A}">
      <dgm:prSet/>
      <dgm:spPr/>
      <dgm:t>
        <a:bodyPr/>
        <a:lstStyle/>
        <a:p>
          <a:endParaRPr lang="ru-RU"/>
        </a:p>
      </dgm:t>
    </dgm:pt>
    <dgm:pt modelId="{6E4C5358-FE33-44EF-8526-339CAC82A770}" type="sibTrans" cxnId="{7DC8D13E-6374-48BE-9B99-9205DCDB8B2A}">
      <dgm:prSet custT="1"/>
      <dgm:spPr>
        <a:solidFill>
          <a:schemeClr val="accent6">
            <a:lumMod val="50000"/>
          </a:schemeClr>
        </a:solidFill>
        <a:ln>
          <a:solidFill>
            <a:schemeClr val="bg1"/>
          </a:solidFill>
        </a:ln>
      </dgm:spPr>
      <dgm:t>
        <a:bodyPr/>
        <a:lstStyle/>
        <a:p>
          <a:r>
            <a:rPr lang="ky-KG" sz="16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11 ЦСМ</a:t>
          </a:r>
        </a:p>
        <a:p>
          <a:r>
            <a:rPr lang="ky-KG" sz="16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1 ГЦБТ г. Бишкек</a:t>
          </a:r>
          <a:endParaRPr lang="ru-RU" sz="1600" dirty="0">
            <a:solidFill>
              <a:schemeClr val="bg1"/>
            </a:solidFill>
            <a:latin typeface="+mn-lt"/>
            <a:cs typeface="Times New Roman" panose="02020603050405020304" pitchFamily="18" charset="0"/>
          </a:endParaRPr>
        </a:p>
      </dgm:t>
    </dgm:pt>
    <dgm:pt modelId="{C75E6E5B-C837-46E5-8275-C6D6D4A39851}">
      <dgm:prSet phldrT="[Текст]" custT="1"/>
      <dgm:spPr>
        <a:solidFill>
          <a:schemeClr val="accent6">
            <a:lumMod val="50000"/>
          </a:schemeClr>
        </a:solidFill>
        <a:ln>
          <a:solidFill>
            <a:schemeClr val="bg1"/>
          </a:solidFill>
        </a:ln>
      </dgm:spPr>
      <dgm:t>
        <a:bodyPr/>
        <a:lstStyle/>
        <a:p>
          <a:r>
            <a:rPr lang="ky-KG" sz="16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Фондом ОМС в 2021г.  были заключены договора со 182 организациями здравоохранения</a:t>
          </a:r>
          <a:endParaRPr lang="ru-RU" sz="1600" dirty="0">
            <a:solidFill>
              <a:schemeClr val="bg1"/>
            </a:solidFill>
            <a:latin typeface="+mn-lt"/>
            <a:cs typeface="Times New Roman" panose="02020603050405020304" pitchFamily="18" charset="0"/>
          </a:endParaRPr>
        </a:p>
      </dgm:t>
    </dgm:pt>
    <dgm:pt modelId="{331685C1-BB2C-4285-B04C-66F235828D33}" type="parTrans" cxnId="{54FDC297-CD0B-4AE5-858D-BC268C62C3FD}">
      <dgm:prSet/>
      <dgm:spPr/>
      <dgm:t>
        <a:bodyPr/>
        <a:lstStyle/>
        <a:p>
          <a:endParaRPr lang="ru-RU"/>
        </a:p>
      </dgm:t>
    </dgm:pt>
    <dgm:pt modelId="{281EB46B-D33F-4630-BC2D-BC46138E1612}" type="sibTrans" cxnId="{54FDC297-CD0B-4AE5-858D-BC268C62C3FD}">
      <dgm:prSet custT="1"/>
      <dgm:spPr>
        <a:solidFill>
          <a:schemeClr val="accent6">
            <a:lumMod val="50000"/>
          </a:schemeClr>
        </a:solidFill>
        <a:ln>
          <a:solidFill>
            <a:schemeClr val="bg1"/>
          </a:solidFill>
        </a:ln>
      </dgm:spPr>
      <dgm:t>
        <a:bodyPr/>
        <a:lstStyle/>
        <a:p>
          <a:r>
            <a:rPr lang="ky-KG" sz="16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62 ЦОВП</a:t>
          </a:r>
          <a:endParaRPr lang="ru-RU" sz="1600" dirty="0">
            <a:solidFill>
              <a:schemeClr val="bg1"/>
            </a:solidFill>
            <a:latin typeface="+mn-lt"/>
            <a:cs typeface="Times New Roman" panose="02020603050405020304" pitchFamily="18" charset="0"/>
          </a:endParaRPr>
        </a:p>
      </dgm:t>
    </dgm:pt>
    <dgm:pt modelId="{E74AF6B9-A09D-4FE0-8D61-8AD8F93F30E0}">
      <dgm:prSet phldrT="[Текст]" custT="1"/>
      <dgm:spPr>
        <a:solidFill>
          <a:schemeClr val="accent6">
            <a:lumMod val="50000"/>
          </a:schemeClr>
        </a:solidFill>
        <a:ln>
          <a:solidFill>
            <a:schemeClr val="bg1"/>
          </a:solidFill>
        </a:ln>
      </dgm:spPr>
      <dgm:t>
        <a:bodyPr/>
        <a:lstStyle/>
        <a:p>
          <a:r>
            <a:rPr lang="ky-KG" sz="16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11</a:t>
          </a:r>
          <a:r>
            <a:rPr lang="ky-KG" sz="1800" kern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  <a:r>
            <a:rPr lang="ky-KG" sz="1700" kern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стоматолог.</a:t>
          </a:r>
        </a:p>
        <a:p>
          <a:r>
            <a:rPr lang="ky-KG" sz="1700" kern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поликлиник</a:t>
          </a:r>
          <a:endParaRPr lang="ru-RU" sz="17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FCAE89-A4ED-47B1-AD69-58890548749C}" type="parTrans" cxnId="{91EB848E-2960-43EC-8AE6-93916460C24D}">
      <dgm:prSet/>
      <dgm:spPr/>
      <dgm:t>
        <a:bodyPr/>
        <a:lstStyle/>
        <a:p>
          <a:endParaRPr lang="ru-RU"/>
        </a:p>
      </dgm:t>
    </dgm:pt>
    <dgm:pt modelId="{C1DDECED-E077-4120-BAE2-FD0A5F5285D5}" type="sibTrans" cxnId="{91EB848E-2960-43EC-8AE6-93916460C24D}">
      <dgm:prSet custT="1"/>
      <dgm:spPr>
        <a:solidFill>
          <a:schemeClr val="accent6">
            <a:lumMod val="50000"/>
          </a:schemeClr>
        </a:solidFill>
        <a:ln>
          <a:solidFill>
            <a:schemeClr val="bg1"/>
          </a:solidFill>
        </a:ln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ky-KG" sz="1800" kern="1200" dirty="0">
            <a:solidFill>
              <a:schemeClr val="bg1"/>
            </a:solidFill>
            <a:effectLst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y-KG" sz="16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2 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y-KG" sz="16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Центра экстренной медицинской помощи </a:t>
          </a:r>
        </a:p>
        <a:p>
          <a:pPr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>
            <a:solidFill>
              <a:schemeClr val="bg1"/>
            </a:solidFill>
          </a:endParaRPr>
        </a:p>
      </dgm:t>
    </dgm:pt>
    <dgm:pt modelId="{4B3CBC1A-C1E6-40EF-88C1-DC7C4A16D703}" type="pres">
      <dgm:prSet presAssocID="{D2D552EC-9DE1-41C0-9C9D-21EDFB3409F5}" presName="Name0" presStyleCnt="0">
        <dgm:presLayoutVars>
          <dgm:chMax/>
          <dgm:chPref/>
          <dgm:dir/>
          <dgm:animLvl val="lvl"/>
        </dgm:presLayoutVars>
      </dgm:prSet>
      <dgm:spPr/>
    </dgm:pt>
    <dgm:pt modelId="{A3BBE16E-156D-4336-A3A9-B414ED6149AF}" type="pres">
      <dgm:prSet presAssocID="{6E193C13-8396-44EA-BC27-F3CAD638D8D8}" presName="composite" presStyleCnt="0"/>
      <dgm:spPr/>
    </dgm:pt>
    <dgm:pt modelId="{2A630DE1-E53F-44E8-8547-6F416386A4F2}" type="pres">
      <dgm:prSet presAssocID="{6E193C13-8396-44EA-BC27-F3CAD638D8D8}" presName="Parent1" presStyleLbl="node1" presStyleIdx="0" presStyleCnt="6" custScaleX="105624" custLinFactNeighborX="16088" custLinFactNeighborY="-2512">
        <dgm:presLayoutVars>
          <dgm:chMax val="1"/>
          <dgm:chPref val="1"/>
          <dgm:bulletEnabled val="1"/>
        </dgm:presLayoutVars>
      </dgm:prSet>
      <dgm:spPr/>
    </dgm:pt>
    <dgm:pt modelId="{C56ED249-B339-42F4-B68F-E3DB5B6E74AB}" type="pres">
      <dgm:prSet presAssocID="{6E193C13-8396-44EA-BC27-F3CAD638D8D8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3E11D327-CD44-4B42-83EE-7A7BF891D269}" type="pres">
      <dgm:prSet presAssocID="{6E193C13-8396-44EA-BC27-F3CAD638D8D8}" presName="BalanceSpacing" presStyleCnt="0"/>
      <dgm:spPr/>
    </dgm:pt>
    <dgm:pt modelId="{94F1823A-6496-470A-85DD-A7037C31F85C}" type="pres">
      <dgm:prSet presAssocID="{6E193C13-8396-44EA-BC27-F3CAD638D8D8}" presName="BalanceSpacing1" presStyleCnt="0"/>
      <dgm:spPr/>
    </dgm:pt>
    <dgm:pt modelId="{7198D41F-993D-4127-AE9B-CC58C97E5591}" type="pres">
      <dgm:prSet presAssocID="{6E4C5358-FE33-44EF-8526-339CAC82A770}" presName="Accent1Text" presStyleLbl="node1" presStyleIdx="1" presStyleCnt="6" custScaleX="107822" custLinFactNeighborX="-3503" custLinFactNeighborY="0"/>
      <dgm:spPr/>
    </dgm:pt>
    <dgm:pt modelId="{32EB3CE5-A18A-4E2C-8863-BA6747EF5F77}" type="pres">
      <dgm:prSet presAssocID="{6E4C5358-FE33-44EF-8526-339CAC82A770}" presName="spaceBetweenRectangles" presStyleCnt="0"/>
      <dgm:spPr/>
    </dgm:pt>
    <dgm:pt modelId="{9629F971-907E-4060-8556-FCC036C8E899}" type="pres">
      <dgm:prSet presAssocID="{C75E6E5B-C837-46E5-8275-C6D6D4A39851}" presName="composite" presStyleCnt="0"/>
      <dgm:spPr/>
    </dgm:pt>
    <dgm:pt modelId="{4075271F-85B6-4E7C-8771-693291C8F8AE}" type="pres">
      <dgm:prSet presAssocID="{C75E6E5B-C837-46E5-8275-C6D6D4A39851}" presName="Parent1" presStyleLbl="node1" presStyleIdx="2" presStyleCnt="6" custScaleX="173805">
        <dgm:presLayoutVars>
          <dgm:chMax val="1"/>
          <dgm:chPref val="1"/>
          <dgm:bulletEnabled val="1"/>
        </dgm:presLayoutVars>
      </dgm:prSet>
      <dgm:spPr/>
    </dgm:pt>
    <dgm:pt modelId="{C22F73A1-A67D-4273-B34D-4411755F856E}" type="pres">
      <dgm:prSet presAssocID="{C75E6E5B-C837-46E5-8275-C6D6D4A39851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E2AE04F7-D69C-4F89-A4BB-141BFEAE4E08}" type="pres">
      <dgm:prSet presAssocID="{C75E6E5B-C837-46E5-8275-C6D6D4A39851}" presName="BalanceSpacing" presStyleCnt="0"/>
      <dgm:spPr/>
    </dgm:pt>
    <dgm:pt modelId="{70439B8B-08E0-41C0-BD2A-9D24C61B9E64}" type="pres">
      <dgm:prSet presAssocID="{C75E6E5B-C837-46E5-8275-C6D6D4A39851}" presName="BalanceSpacing1" presStyleCnt="0"/>
      <dgm:spPr/>
    </dgm:pt>
    <dgm:pt modelId="{D786F649-BAAE-4E0E-8838-A7750C815F32}" type="pres">
      <dgm:prSet presAssocID="{281EB46B-D33F-4630-BC2D-BC46138E1612}" presName="Accent1Text" presStyleLbl="node1" presStyleIdx="3" presStyleCnt="6" custScaleX="114784" custLinFactNeighborX="52818" custLinFactNeighborY="2688"/>
      <dgm:spPr/>
    </dgm:pt>
    <dgm:pt modelId="{2306AC93-3C31-4D67-9080-48D17BDF7A19}" type="pres">
      <dgm:prSet presAssocID="{281EB46B-D33F-4630-BC2D-BC46138E1612}" presName="spaceBetweenRectangles" presStyleCnt="0"/>
      <dgm:spPr/>
    </dgm:pt>
    <dgm:pt modelId="{0D5E0022-9E24-45E9-9E7A-86EE94D3CABC}" type="pres">
      <dgm:prSet presAssocID="{E74AF6B9-A09D-4FE0-8D61-8AD8F93F30E0}" presName="composite" presStyleCnt="0"/>
      <dgm:spPr/>
    </dgm:pt>
    <dgm:pt modelId="{C4913177-D711-4C88-8B50-01F32A9F5C86}" type="pres">
      <dgm:prSet presAssocID="{E74AF6B9-A09D-4FE0-8D61-8AD8F93F30E0}" presName="Parent1" presStyleLbl="node1" presStyleIdx="4" presStyleCnt="6" custScaleX="101227" custLinFactNeighborX="8086" custLinFactNeighborY="-1512">
        <dgm:presLayoutVars>
          <dgm:chMax val="1"/>
          <dgm:chPref val="1"/>
          <dgm:bulletEnabled val="1"/>
        </dgm:presLayoutVars>
      </dgm:prSet>
      <dgm:spPr/>
    </dgm:pt>
    <dgm:pt modelId="{61AA8D3D-ACA4-40A8-BA0A-40E1B8D545FC}" type="pres">
      <dgm:prSet presAssocID="{E74AF6B9-A09D-4FE0-8D61-8AD8F93F30E0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305E0E67-BB15-42DD-A5F4-39628B1388DC}" type="pres">
      <dgm:prSet presAssocID="{E74AF6B9-A09D-4FE0-8D61-8AD8F93F30E0}" presName="BalanceSpacing" presStyleCnt="0"/>
      <dgm:spPr/>
    </dgm:pt>
    <dgm:pt modelId="{AC69FD0E-ED4D-4647-A6DD-8E2DCE618877}" type="pres">
      <dgm:prSet presAssocID="{E74AF6B9-A09D-4FE0-8D61-8AD8F93F30E0}" presName="BalanceSpacing1" presStyleCnt="0"/>
      <dgm:spPr/>
    </dgm:pt>
    <dgm:pt modelId="{6DE0593E-B27E-4AA9-8EA2-F5473C3C7ABD}" type="pres">
      <dgm:prSet presAssocID="{C1DDECED-E077-4120-BAE2-FD0A5F5285D5}" presName="Accent1Text" presStyleLbl="node1" presStyleIdx="5" presStyleCnt="6"/>
      <dgm:spPr/>
    </dgm:pt>
  </dgm:ptLst>
  <dgm:cxnLst>
    <dgm:cxn modelId="{6AFB0325-DCF2-472F-8451-80C4382C6113}" type="presOf" srcId="{6E193C13-8396-44EA-BC27-F3CAD638D8D8}" destId="{2A630DE1-E53F-44E8-8547-6F416386A4F2}" srcOrd="0" destOrd="0" presId="urn:microsoft.com/office/officeart/2008/layout/AlternatingHexagons"/>
    <dgm:cxn modelId="{7DC8D13E-6374-48BE-9B99-9205DCDB8B2A}" srcId="{D2D552EC-9DE1-41C0-9C9D-21EDFB3409F5}" destId="{6E193C13-8396-44EA-BC27-F3CAD638D8D8}" srcOrd="0" destOrd="0" parTransId="{AD1C71BD-4D21-493C-AE40-D5036DB807FA}" sibTransId="{6E4C5358-FE33-44EF-8526-339CAC82A770}"/>
    <dgm:cxn modelId="{BFE4F251-B4A9-4921-BFA2-5B06A0C980A7}" type="presOf" srcId="{281EB46B-D33F-4630-BC2D-BC46138E1612}" destId="{D786F649-BAAE-4E0E-8838-A7750C815F32}" srcOrd="0" destOrd="0" presId="urn:microsoft.com/office/officeart/2008/layout/AlternatingHexagons"/>
    <dgm:cxn modelId="{5642FA81-16C0-469E-9FC1-230A0CF92FC8}" type="presOf" srcId="{6E4C5358-FE33-44EF-8526-339CAC82A770}" destId="{7198D41F-993D-4127-AE9B-CC58C97E5591}" srcOrd="0" destOrd="0" presId="urn:microsoft.com/office/officeart/2008/layout/AlternatingHexagons"/>
    <dgm:cxn modelId="{25BD5E8E-3E67-486E-B71D-C5541DFC0231}" type="presOf" srcId="{D2D552EC-9DE1-41C0-9C9D-21EDFB3409F5}" destId="{4B3CBC1A-C1E6-40EF-88C1-DC7C4A16D703}" srcOrd="0" destOrd="0" presId="urn:microsoft.com/office/officeart/2008/layout/AlternatingHexagons"/>
    <dgm:cxn modelId="{91EB848E-2960-43EC-8AE6-93916460C24D}" srcId="{D2D552EC-9DE1-41C0-9C9D-21EDFB3409F5}" destId="{E74AF6B9-A09D-4FE0-8D61-8AD8F93F30E0}" srcOrd="2" destOrd="0" parTransId="{1CFCAE89-A4ED-47B1-AD69-58890548749C}" sibTransId="{C1DDECED-E077-4120-BAE2-FD0A5F5285D5}"/>
    <dgm:cxn modelId="{54FDC297-CD0B-4AE5-858D-BC268C62C3FD}" srcId="{D2D552EC-9DE1-41C0-9C9D-21EDFB3409F5}" destId="{C75E6E5B-C837-46E5-8275-C6D6D4A39851}" srcOrd="1" destOrd="0" parTransId="{331685C1-BB2C-4285-B04C-66F235828D33}" sibTransId="{281EB46B-D33F-4630-BC2D-BC46138E1612}"/>
    <dgm:cxn modelId="{C683EA97-B35B-4B88-B1E7-34717C378D31}" type="presOf" srcId="{C75E6E5B-C837-46E5-8275-C6D6D4A39851}" destId="{4075271F-85B6-4E7C-8771-693291C8F8AE}" srcOrd="0" destOrd="0" presId="urn:microsoft.com/office/officeart/2008/layout/AlternatingHexagons"/>
    <dgm:cxn modelId="{D97A7E9F-7B27-486D-BB4E-B586FE79B05B}" type="presOf" srcId="{C1DDECED-E077-4120-BAE2-FD0A5F5285D5}" destId="{6DE0593E-B27E-4AA9-8EA2-F5473C3C7ABD}" srcOrd="0" destOrd="0" presId="urn:microsoft.com/office/officeart/2008/layout/AlternatingHexagons"/>
    <dgm:cxn modelId="{ECBDDEEF-49B3-4D4B-8245-164A684199AF}" type="presOf" srcId="{E74AF6B9-A09D-4FE0-8D61-8AD8F93F30E0}" destId="{C4913177-D711-4C88-8B50-01F32A9F5C86}" srcOrd="0" destOrd="0" presId="urn:microsoft.com/office/officeart/2008/layout/AlternatingHexagons"/>
    <dgm:cxn modelId="{F3A12DB9-4C0F-4CA3-B9CB-DDEB06189572}" type="presParOf" srcId="{4B3CBC1A-C1E6-40EF-88C1-DC7C4A16D703}" destId="{A3BBE16E-156D-4336-A3A9-B414ED6149AF}" srcOrd="0" destOrd="0" presId="urn:microsoft.com/office/officeart/2008/layout/AlternatingHexagons"/>
    <dgm:cxn modelId="{68C0BB95-4139-432A-80BF-38FF7479644E}" type="presParOf" srcId="{A3BBE16E-156D-4336-A3A9-B414ED6149AF}" destId="{2A630DE1-E53F-44E8-8547-6F416386A4F2}" srcOrd="0" destOrd="0" presId="urn:microsoft.com/office/officeart/2008/layout/AlternatingHexagons"/>
    <dgm:cxn modelId="{8D460AF2-2AC6-4E10-85A1-D915D31F944E}" type="presParOf" srcId="{A3BBE16E-156D-4336-A3A9-B414ED6149AF}" destId="{C56ED249-B339-42F4-B68F-E3DB5B6E74AB}" srcOrd="1" destOrd="0" presId="urn:microsoft.com/office/officeart/2008/layout/AlternatingHexagons"/>
    <dgm:cxn modelId="{865680D7-2AD1-40B1-8CBC-231942C5AF46}" type="presParOf" srcId="{A3BBE16E-156D-4336-A3A9-B414ED6149AF}" destId="{3E11D327-CD44-4B42-83EE-7A7BF891D269}" srcOrd="2" destOrd="0" presId="urn:microsoft.com/office/officeart/2008/layout/AlternatingHexagons"/>
    <dgm:cxn modelId="{19C4FACC-009B-4508-A59F-D72875DD8461}" type="presParOf" srcId="{A3BBE16E-156D-4336-A3A9-B414ED6149AF}" destId="{94F1823A-6496-470A-85DD-A7037C31F85C}" srcOrd="3" destOrd="0" presId="urn:microsoft.com/office/officeart/2008/layout/AlternatingHexagons"/>
    <dgm:cxn modelId="{3817974A-B6B3-4115-B60E-2CA13FF772FE}" type="presParOf" srcId="{A3BBE16E-156D-4336-A3A9-B414ED6149AF}" destId="{7198D41F-993D-4127-AE9B-CC58C97E5591}" srcOrd="4" destOrd="0" presId="urn:microsoft.com/office/officeart/2008/layout/AlternatingHexagons"/>
    <dgm:cxn modelId="{BCF616C1-F978-4F54-ACAE-053AFA423AB0}" type="presParOf" srcId="{4B3CBC1A-C1E6-40EF-88C1-DC7C4A16D703}" destId="{32EB3CE5-A18A-4E2C-8863-BA6747EF5F77}" srcOrd="1" destOrd="0" presId="urn:microsoft.com/office/officeart/2008/layout/AlternatingHexagons"/>
    <dgm:cxn modelId="{4D815FFC-3DE6-4BCB-A620-5B3D4B72ACAE}" type="presParOf" srcId="{4B3CBC1A-C1E6-40EF-88C1-DC7C4A16D703}" destId="{9629F971-907E-4060-8556-FCC036C8E899}" srcOrd="2" destOrd="0" presId="urn:microsoft.com/office/officeart/2008/layout/AlternatingHexagons"/>
    <dgm:cxn modelId="{EBA0D0D1-7990-4D75-BF64-CE4E7A023794}" type="presParOf" srcId="{9629F971-907E-4060-8556-FCC036C8E899}" destId="{4075271F-85B6-4E7C-8771-693291C8F8AE}" srcOrd="0" destOrd="0" presId="urn:microsoft.com/office/officeart/2008/layout/AlternatingHexagons"/>
    <dgm:cxn modelId="{116FDF5E-1D64-44EA-B1B3-18648722BF1A}" type="presParOf" srcId="{9629F971-907E-4060-8556-FCC036C8E899}" destId="{C22F73A1-A67D-4273-B34D-4411755F856E}" srcOrd="1" destOrd="0" presId="urn:microsoft.com/office/officeart/2008/layout/AlternatingHexagons"/>
    <dgm:cxn modelId="{A669581F-4DAA-4624-8558-E3E3CFD464AE}" type="presParOf" srcId="{9629F971-907E-4060-8556-FCC036C8E899}" destId="{E2AE04F7-D69C-4F89-A4BB-141BFEAE4E08}" srcOrd="2" destOrd="0" presId="urn:microsoft.com/office/officeart/2008/layout/AlternatingHexagons"/>
    <dgm:cxn modelId="{4BAFB7E5-A2B4-4978-9DE1-ECECA96FC1E1}" type="presParOf" srcId="{9629F971-907E-4060-8556-FCC036C8E899}" destId="{70439B8B-08E0-41C0-BD2A-9D24C61B9E64}" srcOrd="3" destOrd="0" presId="urn:microsoft.com/office/officeart/2008/layout/AlternatingHexagons"/>
    <dgm:cxn modelId="{0C2F11FB-CD14-4E01-967B-33B3E9C80A68}" type="presParOf" srcId="{9629F971-907E-4060-8556-FCC036C8E899}" destId="{D786F649-BAAE-4E0E-8838-A7750C815F32}" srcOrd="4" destOrd="0" presId="urn:microsoft.com/office/officeart/2008/layout/AlternatingHexagons"/>
    <dgm:cxn modelId="{7BD07027-3B2D-41EA-BBBF-ADFFA2606562}" type="presParOf" srcId="{4B3CBC1A-C1E6-40EF-88C1-DC7C4A16D703}" destId="{2306AC93-3C31-4D67-9080-48D17BDF7A19}" srcOrd="3" destOrd="0" presId="urn:microsoft.com/office/officeart/2008/layout/AlternatingHexagons"/>
    <dgm:cxn modelId="{4AED54C1-EEA1-4066-BB0D-09D51E9D10E7}" type="presParOf" srcId="{4B3CBC1A-C1E6-40EF-88C1-DC7C4A16D703}" destId="{0D5E0022-9E24-45E9-9E7A-86EE94D3CABC}" srcOrd="4" destOrd="0" presId="urn:microsoft.com/office/officeart/2008/layout/AlternatingHexagons"/>
    <dgm:cxn modelId="{606AA2F0-7403-4C82-BCBD-525455D41BA5}" type="presParOf" srcId="{0D5E0022-9E24-45E9-9E7A-86EE94D3CABC}" destId="{C4913177-D711-4C88-8B50-01F32A9F5C86}" srcOrd="0" destOrd="0" presId="urn:microsoft.com/office/officeart/2008/layout/AlternatingHexagons"/>
    <dgm:cxn modelId="{6F7FB8DA-0E6C-425B-BE5C-C0209C26167C}" type="presParOf" srcId="{0D5E0022-9E24-45E9-9E7A-86EE94D3CABC}" destId="{61AA8D3D-ACA4-40A8-BA0A-40E1B8D545FC}" srcOrd="1" destOrd="0" presId="urn:microsoft.com/office/officeart/2008/layout/AlternatingHexagons"/>
    <dgm:cxn modelId="{41B0372A-570C-4E97-905D-4A637BFC477D}" type="presParOf" srcId="{0D5E0022-9E24-45E9-9E7A-86EE94D3CABC}" destId="{305E0E67-BB15-42DD-A5F4-39628B1388DC}" srcOrd="2" destOrd="0" presId="urn:microsoft.com/office/officeart/2008/layout/AlternatingHexagons"/>
    <dgm:cxn modelId="{F95C942A-4710-41C2-A901-3A9D239345D7}" type="presParOf" srcId="{0D5E0022-9E24-45E9-9E7A-86EE94D3CABC}" destId="{AC69FD0E-ED4D-4647-A6DD-8E2DCE618877}" srcOrd="3" destOrd="0" presId="urn:microsoft.com/office/officeart/2008/layout/AlternatingHexagons"/>
    <dgm:cxn modelId="{6D6393A1-C4D8-485A-A76A-63D9498901BC}" type="presParOf" srcId="{0D5E0022-9E24-45E9-9E7A-86EE94D3CABC}" destId="{6DE0593E-B27E-4AA9-8EA2-F5473C3C7ABD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7DC254C-6C32-4695-B460-FA337FB9CBC9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E4489967-8F00-4D10-8C4B-3ECA28E1259B}">
      <dgm:prSet custT="1"/>
      <dgm:spPr/>
      <dgm:t>
        <a:bodyPr/>
        <a:lstStyle/>
        <a:p>
          <a:pPr algn="just">
            <a:lnSpc>
              <a:spcPct val="90000"/>
            </a:lnSpc>
            <a:spcAft>
              <a:spcPts val="588"/>
            </a:spcAft>
          </a:pPr>
          <a:r>
            <a:rPr lang="ru-RU" sz="1200" dirty="0">
              <a:latin typeface="+mn-lt"/>
              <a:cs typeface="Times New Roman" panose="02020603050405020304" pitchFamily="18" charset="0"/>
            </a:rPr>
            <a:t>Изменение штатной численности персонала ОЗ: некоторые специалисты, возможно, уволились с работы, может быть наоборот, некоторые начали только работать, это может повлиять на предоставление услуг в определенной клинической области</a:t>
          </a:r>
        </a:p>
      </dgm:t>
    </dgm:pt>
    <dgm:pt modelId="{7C738690-978C-4D6A-A6FB-2C0FDF825C2C}" type="parTrans" cxnId="{4EFC3D62-B114-4983-A423-D2AAC62100B2}">
      <dgm:prSet/>
      <dgm:spPr/>
      <dgm:t>
        <a:bodyPr/>
        <a:lstStyle/>
        <a:p>
          <a:endParaRPr lang="ru-RU"/>
        </a:p>
      </dgm:t>
    </dgm:pt>
    <dgm:pt modelId="{EA6FAA7E-7EF8-4DD1-B89E-EF3E0A57A6C8}" type="sibTrans" cxnId="{4EFC3D62-B114-4983-A423-D2AAC62100B2}">
      <dgm:prSet/>
      <dgm:spPr/>
      <dgm:t>
        <a:bodyPr/>
        <a:lstStyle/>
        <a:p>
          <a:endParaRPr lang="ru-RU"/>
        </a:p>
      </dgm:t>
    </dgm:pt>
    <dgm:pt modelId="{6B8D1CFF-C594-4315-A8CA-A2B6D0757EA3}">
      <dgm:prSet custT="1"/>
      <dgm:spPr/>
      <dgm:t>
        <a:bodyPr/>
        <a:lstStyle/>
        <a:p>
          <a:pPr algn="just"/>
          <a:r>
            <a:rPr lang="ru-RU" sz="1200" dirty="0">
              <a:latin typeface="+mn-lt"/>
              <a:cs typeface="Times New Roman" panose="02020603050405020304" pitchFamily="18" charset="0"/>
            </a:rPr>
            <a:t>Изменения диагностических возможностей в ОЗ, получение новой аппаратуры и оборудования (рентгеновский, MRТ и др.), возможности лабораторной диагностики наоборот могут быть расширены</a:t>
          </a:r>
        </a:p>
      </dgm:t>
    </dgm:pt>
    <dgm:pt modelId="{A1B43BF7-A7E0-4CB3-821B-ED46031A579F}" type="parTrans" cxnId="{5B61EA43-B892-44B9-AE6C-1787EE4666F3}">
      <dgm:prSet/>
      <dgm:spPr/>
      <dgm:t>
        <a:bodyPr/>
        <a:lstStyle/>
        <a:p>
          <a:endParaRPr lang="ru-RU"/>
        </a:p>
      </dgm:t>
    </dgm:pt>
    <dgm:pt modelId="{F8457FF8-008F-4743-8403-B210C8C330DB}" type="sibTrans" cxnId="{5B61EA43-B892-44B9-AE6C-1787EE4666F3}">
      <dgm:prSet/>
      <dgm:spPr/>
      <dgm:t>
        <a:bodyPr/>
        <a:lstStyle/>
        <a:p>
          <a:endParaRPr lang="ru-RU"/>
        </a:p>
      </dgm:t>
    </dgm:pt>
    <dgm:pt modelId="{5C30DCB1-1572-467A-8E02-F34878631331}">
      <dgm:prSet custT="1"/>
      <dgm:spPr/>
      <dgm:t>
        <a:bodyPr/>
        <a:lstStyle/>
        <a:p>
          <a:pPr algn="just"/>
          <a:r>
            <a:rPr lang="ru-RU" sz="1200" dirty="0">
              <a:latin typeface="+mn-lt"/>
              <a:cs typeface="Times New Roman" panose="02020603050405020304" pitchFamily="18" charset="0"/>
            </a:rPr>
            <a:t>Обязательно учитываются социально-демографические изменения в районах области – старение населения, увеличение или уменьшение определенных возрастных групп (например, детородного возраста, детей в возрасте до 6 лет), ситуация в сфере занятости, миграции, эпидемиологическая ситуация (сезонность заболеваний) и др. </a:t>
          </a:r>
        </a:p>
      </dgm:t>
    </dgm:pt>
    <dgm:pt modelId="{4C4C8104-EAEE-4D2A-9451-CABADA583D84}" type="parTrans" cxnId="{052130F6-DDFF-4144-B0DD-CCECE9F5E570}">
      <dgm:prSet/>
      <dgm:spPr/>
      <dgm:t>
        <a:bodyPr/>
        <a:lstStyle/>
        <a:p>
          <a:endParaRPr lang="ru-RU"/>
        </a:p>
      </dgm:t>
    </dgm:pt>
    <dgm:pt modelId="{06F4243E-1B3C-4612-BE42-273B4F92C3FA}" type="sibTrans" cxnId="{052130F6-DDFF-4144-B0DD-CCECE9F5E570}">
      <dgm:prSet/>
      <dgm:spPr/>
      <dgm:t>
        <a:bodyPr/>
        <a:lstStyle/>
        <a:p>
          <a:endParaRPr lang="ru-RU"/>
        </a:p>
      </dgm:t>
    </dgm:pt>
    <dgm:pt modelId="{FCB77AAA-C1C6-434E-A357-6F4C4BEFC0A2}">
      <dgm:prSet custT="1"/>
      <dgm:spPr/>
      <dgm:t>
        <a:bodyPr/>
        <a:lstStyle/>
        <a:p>
          <a:pPr algn="just"/>
          <a:r>
            <a:rPr lang="ru-RU" sz="1200" dirty="0">
              <a:latin typeface="+mn-lt"/>
              <a:cs typeface="Times New Roman" panose="02020603050405020304" pitchFamily="18" charset="0"/>
            </a:rPr>
            <a:t>Могут быть временные ограничения на предоставление некоторых медицинских услуг, которые требуют определенной технологии или ремонт отделений</a:t>
          </a:r>
        </a:p>
      </dgm:t>
    </dgm:pt>
    <dgm:pt modelId="{C41CBE20-CC7E-4677-A848-821A2E0D82D2}" type="parTrans" cxnId="{3937903B-A74D-4C40-8A66-90891A411141}">
      <dgm:prSet/>
      <dgm:spPr/>
      <dgm:t>
        <a:bodyPr/>
        <a:lstStyle/>
        <a:p>
          <a:endParaRPr lang="ru-RU"/>
        </a:p>
      </dgm:t>
    </dgm:pt>
    <dgm:pt modelId="{6C9A48AD-2415-481A-9A4B-514B4FA9ED4A}" type="sibTrans" cxnId="{3937903B-A74D-4C40-8A66-90891A411141}">
      <dgm:prSet/>
      <dgm:spPr/>
      <dgm:t>
        <a:bodyPr/>
        <a:lstStyle/>
        <a:p>
          <a:endParaRPr lang="ru-RU"/>
        </a:p>
      </dgm:t>
    </dgm:pt>
    <dgm:pt modelId="{A36253B2-D58D-452C-BE4D-140D7B86DA30}">
      <dgm:prSet custT="1"/>
      <dgm:spPr/>
      <dgm:t>
        <a:bodyPr/>
        <a:lstStyle/>
        <a:p>
          <a:pPr algn="just"/>
          <a:r>
            <a:rPr lang="ru-RU" sz="1200" dirty="0">
              <a:latin typeface="+mn-lt"/>
              <a:cs typeface="Times New Roman" panose="02020603050405020304" pitchFamily="18" charset="0"/>
            </a:rPr>
            <a:t>Учитываются результаты оценки качества, экспертизы медицинских карт и мониторинга исполнения индикаторов договоров </a:t>
          </a:r>
        </a:p>
      </dgm:t>
    </dgm:pt>
    <dgm:pt modelId="{06041F28-459F-4EC7-8813-0AB9F0D07C70}" type="parTrans" cxnId="{53F12CEF-ED40-4FB6-9886-3D1CA94A4152}">
      <dgm:prSet/>
      <dgm:spPr/>
      <dgm:t>
        <a:bodyPr/>
        <a:lstStyle/>
        <a:p>
          <a:endParaRPr lang="ru-RU"/>
        </a:p>
      </dgm:t>
    </dgm:pt>
    <dgm:pt modelId="{4D309FA4-BA45-46C3-83CF-0766CB3AE3BD}" type="sibTrans" cxnId="{53F12CEF-ED40-4FB6-9886-3D1CA94A4152}">
      <dgm:prSet/>
      <dgm:spPr/>
      <dgm:t>
        <a:bodyPr/>
        <a:lstStyle/>
        <a:p>
          <a:endParaRPr lang="ru-RU"/>
        </a:p>
      </dgm:t>
    </dgm:pt>
    <dgm:pt modelId="{3945D0F7-3F23-431E-9611-96F3028DD7AD}" type="pres">
      <dgm:prSet presAssocID="{A7DC254C-6C32-4695-B460-FA337FB9CBC9}" presName="compositeShape" presStyleCnt="0">
        <dgm:presLayoutVars>
          <dgm:dir/>
          <dgm:resizeHandles/>
        </dgm:presLayoutVars>
      </dgm:prSet>
      <dgm:spPr/>
    </dgm:pt>
    <dgm:pt modelId="{D95D294A-E657-4753-A995-5E81F527CCB9}" type="pres">
      <dgm:prSet presAssocID="{A7DC254C-6C32-4695-B460-FA337FB9CBC9}" presName="pyramid" presStyleLbl="node1" presStyleIdx="0" presStyleCnt="1"/>
      <dgm:spPr>
        <a:solidFill>
          <a:schemeClr val="accent6">
            <a:lumMod val="50000"/>
          </a:schemeClr>
        </a:solidFill>
      </dgm:spPr>
    </dgm:pt>
    <dgm:pt modelId="{451457C9-4B9A-432F-B5C4-CB8098DF5325}" type="pres">
      <dgm:prSet presAssocID="{A7DC254C-6C32-4695-B460-FA337FB9CBC9}" presName="theList" presStyleCnt="0"/>
      <dgm:spPr/>
    </dgm:pt>
    <dgm:pt modelId="{21DF3FDD-A05C-4FD4-868D-47C90DA1AC2A}" type="pres">
      <dgm:prSet presAssocID="{5C30DCB1-1572-467A-8E02-F34878631331}" presName="aNode" presStyleLbl="fgAcc1" presStyleIdx="0" presStyleCnt="5" custScaleX="159164" custScaleY="818232" custLinFactY="2275363" custLinFactNeighborX="14343" custLinFactNeighborY="2300000">
        <dgm:presLayoutVars>
          <dgm:bulletEnabled val="1"/>
        </dgm:presLayoutVars>
      </dgm:prSet>
      <dgm:spPr/>
    </dgm:pt>
    <dgm:pt modelId="{55ADE2D8-79F2-4DB9-9117-243BDA6A8443}" type="pres">
      <dgm:prSet presAssocID="{5C30DCB1-1572-467A-8E02-F34878631331}" presName="aSpace" presStyleCnt="0"/>
      <dgm:spPr/>
    </dgm:pt>
    <dgm:pt modelId="{AB80488B-4865-4F7E-ADB5-A98595A9AB5B}" type="pres">
      <dgm:prSet presAssocID="{E4489967-8F00-4D10-8C4B-3ECA28E1259B}" presName="aNode" presStyleLbl="fgAcc1" presStyleIdx="1" presStyleCnt="5" custScaleX="162910" custScaleY="667415" custLinFactY="-157742" custLinFactNeighborX="15003" custLinFactNeighborY="-200000">
        <dgm:presLayoutVars>
          <dgm:bulletEnabled val="1"/>
        </dgm:presLayoutVars>
      </dgm:prSet>
      <dgm:spPr/>
    </dgm:pt>
    <dgm:pt modelId="{EAACFE27-B18B-4BA4-9F81-945AB5019E64}" type="pres">
      <dgm:prSet presAssocID="{E4489967-8F00-4D10-8C4B-3ECA28E1259B}" presName="aSpace" presStyleCnt="0"/>
      <dgm:spPr/>
    </dgm:pt>
    <dgm:pt modelId="{8B83AC16-0360-47DA-8846-45439DE81ED7}" type="pres">
      <dgm:prSet presAssocID="{FCB77AAA-C1C6-434E-A357-6F4C4BEFC0A2}" presName="aNode" presStyleLbl="fgAcc1" presStyleIdx="2" presStyleCnt="5" custScaleX="160504" custScaleY="534265" custLinFactY="-100000" custLinFactNeighborX="14199" custLinFactNeighborY="-121725">
        <dgm:presLayoutVars>
          <dgm:bulletEnabled val="1"/>
        </dgm:presLayoutVars>
      </dgm:prSet>
      <dgm:spPr/>
    </dgm:pt>
    <dgm:pt modelId="{1799B428-EE03-4088-A5DE-D2EE2C1ECBE5}" type="pres">
      <dgm:prSet presAssocID="{FCB77AAA-C1C6-434E-A357-6F4C4BEFC0A2}" presName="aSpace" presStyleCnt="0"/>
      <dgm:spPr/>
    </dgm:pt>
    <dgm:pt modelId="{87E67A09-F173-4480-97C1-B2E98831CBE7}" type="pres">
      <dgm:prSet presAssocID="{6B8D1CFF-C594-4315-A8CA-A2B6D0757EA3}" presName="aNode" presStyleLbl="fgAcc1" presStyleIdx="3" presStyleCnt="5" custScaleX="159054" custScaleY="522917" custLinFactY="-66509" custLinFactNeighborX="14398" custLinFactNeighborY="-100000">
        <dgm:presLayoutVars>
          <dgm:bulletEnabled val="1"/>
        </dgm:presLayoutVars>
      </dgm:prSet>
      <dgm:spPr/>
    </dgm:pt>
    <dgm:pt modelId="{44F758B7-1F05-4563-90A3-885F1279AA93}" type="pres">
      <dgm:prSet presAssocID="{6B8D1CFF-C594-4315-A8CA-A2B6D0757EA3}" presName="aSpace" presStyleCnt="0"/>
      <dgm:spPr/>
    </dgm:pt>
    <dgm:pt modelId="{239031B1-E66B-40DA-AECB-3917E57CF182}" type="pres">
      <dgm:prSet presAssocID="{A36253B2-D58D-452C-BE4D-140D7B86DA30}" presName="aNode" presStyleLbl="fgAcc1" presStyleIdx="4" presStyleCnt="5" custScaleX="162493" custScaleY="475844" custLinFactY="-2162709" custLinFactNeighborX="15518" custLinFactNeighborY="-2200000">
        <dgm:presLayoutVars>
          <dgm:bulletEnabled val="1"/>
        </dgm:presLayoutVars>
      </dgm:prSet>
      <dgm:spPr/>
    </dgm:pt>
    <dgm:pt modelId="{86C45F8D-65D3-46E9-A7CF-8FE0982638AA}" type="pres">
      <dgm:prSet presAssocID="{A36253B2-D58D-452C-BE4D-140D7B86DA30}" presName="aSpace" presStyleCnt="0"/>
      <dgm:spPr/>
    </dgm:pt>
  </dgm:ptLst>
  <dgm:cxnLst>
    <dgm:cxn modelId="{72144002-9AC9-4CBF-804A-731272DD0CC7}" type="presOf" srcId="{E4489967-8F00-4D10-8C4B-3ECA28E1259B}" destId="{AB80488B-4865-4F7E-ADB5-A98595A9AB5B}" srcOrd="0" destOrd="0" presId="urn:microsoft.com/office/officeart/2005/8/layout/pyramid2"/>
    <dgm:cxn modelId="{CBD9EB05-0E00-41AD-8756-E705C96F04BB}" type="presOf" srcId="{A7DC254C-6C32-4695-B460-FA337FB9CBC9}" destId="{3945D0F7-3F23-431E-9611-96F3028DD7AD}" srcOrd="0" destOrd="0" presId="urn:microsoft.com/office/officeart/2005/8/layout/pyramid2"/>
    <dgm:cxn modelId="{1345BA2D-56CE-42FD-8768-07DDCC2382E5}" type="presOf" srcId="{5C30DCB1-1572-467A-8E02-F34878631331}" destId="{21DF3FDD-A05C-4FD4-868D-47C90DA1AC2A}" srcOrd="0" destOrd="0" presId="urn:microsoft.com/office/officeart/2005/8/layout/pyramid2"/>
    <dgm:cxn modelId="{3937903B-A74D-4C40-8A66-90891A411141}" srcId="{A7DC254C-6C32-4695-B460-FA337FB9CBC9}" destId="{FCB77AAA-C1C6-434E-A357-6F4C4BEFC0A2}" srcOrd="2" destOrd="0" parTransId="{C41CBE20-CC7E-4677-A848-821A2E0D82D2}" sibTransId="{6C9A48AD-2415-481A-9A4B-514B4FA9ED4A}"/>
    <dgm:cxn modelId="{4EFC3D62-B114-4983-A423-D2AAC62100B2}" srcId="{A7DC254C-6C32-4695-B460-FA337FB9CBC9}" destId="{E4489967-8F00-4D10-8C4B-3ECA28E1259B}" srcOrd="1" destOrd="0" parTransId="{7C738690-978C-4D6A-A6FB-2C0FDF825C2C}" sibTransId="{EA6FAA7E-7EF8-4DD1-B89E-EF3E0A57A6C8}"/>
    <dgm:cxn modelId="{5B61EA43-B892-44B9-AE6C-1787EE4666F3}" srcId="{A7DC254C-6C32-4695-B460-FA337FB9CBC9}" destId="{6B8D1CFF-C594-4315-A8CA-A2B6D0757EA3}" srcOrd="3" destOrd="0" parTransId="{A1B43BF7-A7E0-4CB3-821B-ED46031A579F}" sibTransId="{F8457FF8-008F-4743-8403-B210C8C330DB}"/>
    <dgm:cxn modelId="{B3B0618D-52D6-4BF9-A5CF-9B1BB64C2E7A}" type="presOf" srcId="{A36253B2-D58D-452C-BE4D-140D7B86DA30}" destId="{239031B1-E66B-40DA-AECB-3917E57CF182}" srcOrd="0" destOrd="0" presId="urn:microsoft.com/office/officeart/2005/8/layout/pyramid2"/>
    <dgm:cxn modelId="{FD384C96-9979-4114-8C12-E283B83356D5}" type="presOf" srcId="{FCB77AAA-C1C6-434E-A357-6F4C4BEFC0A2}" destId="{8B83AC16-0360-47DA-8846-45439DE81ED7}" srcOrd="0" destOrd="0" presId="urn:microsoft.com/office/officeart/2005/8/layout/pyramid2"/>
    <dgm:cxn modelId="{8AD52EAE-E518-438D-B36D-0ED646FFCFD5}" type="presOf" srcId="{6B8D1CFF-C594-4315-A8CA-A2B6D0757EA3}" destId="{87E67A09-F173-4480-97C1-B2E98831CBE7}" srcOrd="0" destOrd="0" presId="urn:microsoft.com/office/officeart/2005/8/layout/pyramid2"/>
    <dgm:cxn modelId="{53F12CEF-ED40-4FB6-9886-3D1CA94A4152}" srcId="{A7DC254C-6C32-4695-B460-FA337FB9CBC9}" destId="{A36253B2-D58D-452C-BE4D-140D7B86DA30}" srcOrd="4" destOrd="0" parTransId="{06041F28-459F-4EC7-8813-0AB9F0D07C70}" sibTransId="{4D309FA4-BA45-46C3-83CF-0766CB3AE3BD}"/>
    <dgm:cxn modelId="{052130F6-DDFF-4144-B0DD-CCECE9F5E570}" srcId="{A7DC254C-6C32-4695-B460-FA337FB9CBC9}" destId="{5C30DCB1-1572-467A-8E02-F34878631331}" srcOrd="0" destOrd="0" parTransId="{4C4C8104-EAEE-4D2A-9451-CABADA583D84}" sibTransId="{06F4243E-1B3C-4612-BE42-273B4F92C3FA}"/>
    <dgm:cxn modelId="{EF22D997-2DD6-4637-98F3-2B5A2D3915E3}" type="presParOf" srcId="{3945D0F7-3F23-431E-9611-96F3028DD7AD}" destId="{D95D294A-E657-4753-A995-5E81F527CCB9}" srcOrd="0" destOrd="0" presId="urn:microsoft.com/office/officeart/2005/8/layout/pyramid2"/>
    <dgm:cxn modelId="{AC05FF4B-8B40-4286-A3E7-E7B8502F80F8}" type="presParOf" srcId="{3945D0F7-3F23-431E-9611-96F3028DD7AD}" destId="{451457C9-4B9A-432F-B5C4-CB8098DF5325}" srcOrd="1" destOrd="0" presId="urn:microsoft.com/office/officeart/2005/8/layout/pyramid2"/>
    <dgm:cxn modelId="{84476BDD-FFCC-47EF-8D7B-9402B16F2F4E}" type="presParOf" srcId="{451457C9-4B9A-432F-B5C4-CB8098DF5325}" destId="{21DF3FDD-A05C-4FD4-868D-47C90DA1AC2A}" srcOrd="0" destOrd="0" presId="urn:microsoft.com/office/officeart/2005/8/layout/pyramid2"/>
    <dgm:cxn modelId="{EE7D775C-F87F-4BB2-A7F9-88DD26872355}" type="presParOf" srcId="{451457C9-4B9A-432F-B5C4-CB8098DF5325}" destId="{55ADE2D8-79F2-4DB9-9117-243BDA6A8443}" srcOrd="1" destOrd="0" presId="urn:microsoft.com/office/officeart/2005/8/layout/pyramid2"/>
    <dgm:cxn modelId="{EAA56D88-5130-42E9-9778-A3DC36CAF9FA}" type="presParOf" srcId="{451457C9-4B9A-432F-B5C4-CB8098DF5325}" destId="{AB80488B-4865-4F7E-ADB5-A98595A9AB5B}" srcOrd="2" destOrd="0" presId="urn:microsoft.com/office/officeart/2005/8/layout/pyramid2"/>
    <dgm:cxn modelId="{4261DA82-1401-48D3-A7A5-12B866E152AF}" type="presParOf" srcId="{451457C9-4B9A-432F-B5C4-CB8098DF5325}" destId="{EAACFE27-B18B-4BA4-9F81-945AB5019E64}" srcOrd="3" destOrd="0" presId="urn:microsoft.com/office/officeart/2005/8/layout/pyramid2"/>
    <dgm:cxn modelId="{8A9357E9-3E31-492D-A15F-F1EB2E0144BD}" type="presParOf" srcId="{451457C9-4B9A-432F-B5C4-CB8098DF5325}" destId="{8B83AC16-0360-47DA-8846-45439DE81ED7}" srcOrd="4" destOrd="0" presId="urn:microsoft.com/office/officeart/2005/8/layout/pyramid2"/>
    <dgm:cxn modelId="{F21FDF9E-0E12-4E83-970A-005FC06D13EB}" type="presParOf" srcId="{451457C9-4B9A-432F-B5C4-CB8098DF5325}" destId="{1799B428-EE03-4088-A5DE-D2EE2C1ECBE5}" srcOrd="5" destOrd="0" presId="urn:microsoft.com/office/officeart/2005/8/layout/pyramid2"/>
    <dgm:cxn modelId="{7EE77762-6D07-47A8-953E-D3954A457EAF}" type="presParOf" srcId="{451457C9-4B9A-432F-B5C4-CB8098DF5325}" destId="{87E67A09-F173-4480-97C1-B2E98831CBE7}" srcOrd="6" destOrd="0" presId="urn:microsoft.com/office/officeart/2005/8/layout/pyramid2"/>
    <dgm:cxn modelId="{95DA9AD0-E215-41C3-B806-9407A5F63C01}" type="presParOf" srcId="{451457C9-4B9A-432F-B5C4-CB8098DF5325}" destId="{44F758B7-1F05-4563-90A3-885F1279AA93}" srcOrd="7" destOrd="0" presId="urn:microsoft.com/office/officeart/2005/8/layout/pyramid2"/>
    <dgm:cxn modelId="{3F202686-1056-4C96-A998-731D597D3E60}" type="presParOf" srcId="{451457C9-4B9A-432F-B5C4-CB8098DF5325}" destId="{239031B1-E66B-40DA-AECB-3917E57CF182}" srcOrd="8" destOrd="0" presId="urn:microsoft.com/office/officeart/2005/8/layout/pyramid2"/>
    <dgm:cxn modelId="{B1F3C468-ACF7-41FA-8BDE-2F988010E650}" type="presParOf" srcId="{451457C9-4B9A-432F-B5C4-CB8098DF5325}" destId="{86C45F8D-65D3-46E9-A7CF-8FE0982638AA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7DC254C-6C32-4695-B460-FA337FB9CBC9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E4489967-8F00-4D10-8C4B-3ECA28E1259B}">
      <dgm:prSet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14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dirty="0">
              <a:latin typeface="+mn-lt"/>
              <a:cs typeface="Times New Roman" panose="02020603050405020304" pitchFamily="18" charset="0"/>
            </a:rPr>
            <a:t>Результаты анкетирования на удовлетворенность пациентов, проводимые специалистами ОЭК ТУ ФОМС, могут напрямую влиять на прогноз пролеченного случая</a:t>
          </a:r>
        </a:p>
        <a:p>
          <a:pPr algn="just" defTabSz="533400">
            <a:lnSpc>
              <a:spcPct val="114000"/>
            </a:lnSpc>
            <a:spcBef>
              <a:spcPct val="0"/>
            </a:spcBef>
          </a:pPr>
          <a:endParaRPr lang="ru-RU" sz="1100" dirty="0">
            <a:latin typeface="+mn-lt"/>
          </a:endParaRPr>
        </a:p>
      </dgm:t>
    </dgm:pt>
    <dgm:pt modelId="{7C738690-978C-4D6A-A6FB-2C0FDF825C2C}" type="parTrans" cxnId="{4EFC3D62-B114-4983-A423-D2AAC62100B2}">
      <dgm:prSet/>
      <dgm:spPr/>
      <dgm:t>
        <a:bodyPr/>
        <a:lstStyle/>
        <a:p>
          <a:endParaRPr lang="ru-RU"/>
        </a:p>
      </dgm:t>
    </dgm:pt>
    <dgm:pt modelId="{EA6FAA7E-7EF8-4DD1-B89E-EF3E0A57A6C8}" type="sibTrans" cxnId="{4EFC3D62-B114-4983-A423-D2AAC62100B2}">
      <dgm:prSet/>
      <dgm:spPr/>
      <dgm:t>
        <a:bodyPr/>
        <a:lstStyle/>
        <a:p>
          <a:endParaRPr lang="ru-RU"/>
        </a:p>
      </dgm:t>
    </dgm:pt>
    <dgm:pt modelId="{6B8D1CFF-C594-4315-A8CA-A2B6D0757EA3}">
      <dgm:prSet custT="1"/>
      <dgm:spPr/>
      <dgm:t>
        <a:bodyPr/>
        <a:lstStyle/>
        <a:p>
          <a:pPr algn="just"/>
          <a:r>
            <a:rPr lang="ru-RU" sz="1400" dirty="0">
              <a:latin typeface="+mn-lt"/>
              <a:cs typeface="Times New Roman" panose="02020603050405020304" pitchFamily="18" charset="0"/>
            </a:rPr>
            <a:t>ТУ ФОМС при необходимости учитывают текущую ситуацию по инфекционному контролю,  лекарственному обеспечению, работу комитета качества и т.д.</a:t>
          </a:r>
        </a:p>
      </dgm:t>
    </dgm:pt>
    <dgm:pt modelId="{A1B43BF7-A7E0-4CB3-821B-ED46031A579F}" type="parTrans" cxnId="{5B61EA43-B892-44B9-AE6C-1787EE4666F3}">
      <dgm:prSet/>
      <dgm:spPr/>
      <dgm:t>
        <a:bodyPr/>
        <a:lstStyle/>
        <a:p>
          <a:endParaRPr lang="ru-RU"/>
        </a:p>
      </dgm:t>
    </dgm:pt>
    <dgm:pt modelId="{F8457FF8-008F-4743-8403-B210C8C330DB}" type="sibTrans" cxnId="{5B61EA43-B892-44B9-AE6C-1787EE4666F3}">
      <dgm:prSet/>
      <dgm:spPr/>
      <dgm:t>
        <a:bodyPr/>
        <a:lstStyle/>
        <a:p>
          <a:endParaRPr lang="ru-RU"/>
        </a:p>
      </dgm:t>
    </dgm:pt>
    <dgm:pt modelId="{5C30DCB1-1572-467A-8E02-F34878631331}">
      <dgm:prSet custT="1"/>
      <dgm:spPr/>
      <dgm:t>
        <a:bodyPr/>
        <a:lstStyle/>
        <a:p>
          <a:pPr algn="just">
            <a:lnSpc>
              <a:spcPct val="114000"/>
            </a:lnSpc>
            <a:spcAft>
              <a:spcPts val="0"/>
            </a:spcAft>
          </a:pPr>
          <a:endParaRPr lang="ru-RU" sz="1100" dirty="0">
            <a:latin typeface="+mn-lt"/>
          </a:endParaRPr>
        </a:p>
      </dgm:t>
    </dgm:pt>
    <dgm:pt modelId="{4C4C8104-EAEE-4D2A-9451-CABADA583D84}" type="parTrans" cxnId="{052130F6-DDFF-4144-B0DD-CCECE9F5E570}">
      <dgm:prSet/>
      <dgm:spPr/>
      <dgm:t>
        <a:bodyPr/>
        <a:lstStyle/>
        <a:p>
          <a:endParaRPr lang="ru-RU"/>
        </a:p>
      </dgm:t>
    </dgm:pt>
    <dgm:pt modelId="{06F4243E-1B3C-4612-BE42-273B4F92C3FA}" type="sibTrans" cxnId="{052130F6-DDFF-4144-B0DD-CCECE9F5E570}">
      <dgm:prSet/>
      <dgm:spPr/>
      <dgm:t>
        <a:bodyPr/>
        <a:lstStyle/>
        <a:p>
          <a:endParaRPr lang="ru-RU"/>
        </a:p>
      </dgm:t>
    </dgm:pt>
    <dgm:pt modelId="{FCB77AAA-C1C6-434E-A357-6F4C4BEFC0A2}">
      <dgm:prSet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100" dirty="0">
            <a:latin typeface="+mn-lt"/>
          </a:endParaRPr>
        </a:p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dirty="0">
              <a:latin typeface="+mn-lt"/>
              <a:cs typeface="Times New Roman" panose="02020603050405020304" pitchFamily="18" charset="0"/>
            </a:rPr>
            <a:t>Анализ БД «Пролеченный случай» по необоснованным госпитализациям, дублирующим КСФ, повторным госпитализациям, также может быть инструментом для  ежеквартальной корректировки приложений к договору</a:t>
          </a:r>
        </a:p>
        <a:p>
          <a:pPr algn="just" defTabSz="533400">
            <a:spcBef>
              <a:spcPct val="0"/>
            </a:spcBef>
            <a:spcAft>
              <a:spcPct val="35000"/>
            </a:spcAft>
          </a:pPr>
          <a:endParaRPr lang="ru-RU" sz="1100" dirty="0">
            <a:latin typeface="+mn-lt"/>
          </a:endParaRPr>
        </a:p>
      </dgm:t>
    </dgm:pt>
    <dgm:pt modelId="{C41CBE20-CC7E-4677-A848-821A2E0D82D2}" type="parTrans" cxnId="{3937903B-A74D-4C40-8A66-90891A411141}">
      <dgm:prSet/>
      <dgm:spPr/>
      <dgm:t>
        <a:bodyPr/>
        <a:lstStyle/>
        <a:p>
          <a:endParaRPr lang="ru-RU"/>
        </a:p>
      </dgm:t>
    </dgm:pt>
    <dgm:pt modelId="{6C9A48AD-2415-481A-9A4B-514B4FA9ED4A}" type="sibTrans" cxnId="{3937903B-A74D-4C40-8A66-90891A411141}">
      <dgm:prSet/>
      <dgm:spPr/>
      <dgm:t>
        <a:bodyPr/>
        <a:lstStyle/>
        <a:p>
          <a:endParaRPr lang="ru-RU"/>
        </a:p>
      </dgm:t>
    </dgm:pt>
    <dgm:pt modelId="{B5EC4699-C65E-4302-B47D-BEDCF50C5B88}">
      <dgm:prSet custT="1"/>
      <dgm:spPr/>
      <dgm:t>
        <a:bodyPr/>
        <a:lstStyle/>
        <a:p>
          <a:pPr algn="just"/>
          <a:r>
            <a:rPr lang="ru-RU" sz="1400" dirty="0">
              <a:latin typeface="+mn-lt"/>
              <a:cs typeface="Times New Roman" panose="02020603050405020304" pitchFamily="18" charset="0"/>
            </a:rPr>
            <a:t>Финансовая устойчивость и деятельность стационара являются определяющим фактором при заключении договора с ОЗ</a:t>
          </a:r>
        </a:p>
      </dgm:t>
    </dgm:pt>
    <dgm:pt modelId="{A9EFF01C-F679-4E97-8D4C-83B7A416DE2A}" type="parTrans" cxnId="{922A5DCC-10F7-4C10-AC7C-3CFB4D860D14}">
      <dgm:prSet/>
      <dgm:spPr/>
      <dgm:t>
        <a:bodyPr/>
        <a:lstStyle/>
        <a:p>
          <a:endParaRPr lang="ru-RU"/>
        </a:p>
      </dgm:t>
    </dgm:pt>
    <dgm:pt modelId="{E56F22F3-0D45-4994-9259-7921C122DC4C}" type="sibTrans" cxnId="{922A5DCC-10F7-4C10-AC7C-3CFB4D860D14}">
      <dgm:prSet/>
      <dgm:spPr/>
      <dgm:t>
        <a:bodyPr/>
        <a:lstStyle/>
        <a:p>
          <a:endParaRPr lang="ru-RU"/>
        </a:p>
      </dgm:t>
    </dgm:pt>
    <dgm:pt modelId="{3945D0F7-3F23-431E-9611-96F3028DD7AD}" type="pres">
      <dgm:prSet presAssocID="{A7DC254C-6C32-4695-B460-FA337FB9CBC9}" presName="compositeShape" presStyleCnt="0">
        <dgm:presLayoutVars>
          <dgm:dir/>
          <dgm:resizeHandles/>
        </dgm:presLayoutVars>
      </dgm:prSet>
      <dgm:spPr/>
    </dgm:pt>
    <dgm:pt modelId="{D95D294A-E657-4753-A995-5E81F527CCB9}" type="pres">
      <dgm:prSet presAssocID="{A7DC254C-6C32-4695-B460-FA337FB9CBC9}" presName="pyramid" presStyleLbl="node1" presStyleIdx="0" presStyleCnt="1"/>
      <dgm:spPr>
        <a:solidFill>
          <a:schemeClr val="accent6">
            <a:lumMod val="50000"/>
          </a:schemeClr>
        </a:solidFill>
      </dgm:spPr>
    </dgm:pt>
    <dgm:pt modelId="{451457C9-4B9A-432F-B5C4-CB8098DF5325}" type="pres">
      <dgm:prSet presAssocID="{A7DC254C-6C32-4695-B460-FA337FB9CBC9}" presName="theList" presStyleCnt="0"/>
      <dgm:spPr/>
    </dgm:pt>
    <dgm:pt modelId="{21DF3FDD-A05C-4FD4-868D-47C90DA1AC2A}" type="pres">
      <dgm:prSet presAssocID="{5C30DCB1-1572-467A-8E02-F34878631331}" presName="aNode" presStyleLbl="fgAcc1" presStyleIdx="0" presStyleCnt="5" custScaleX="149652" custScaleY="253916" custLinFactY="1171551" custLinFactNeighborX="2890" custLinFactNeighborY="1200000">
        <dgm:presLayoutVars>
          <dgm:bulletEnabled val="1"/>
        </dgm:presLayoutVars>
      </dgm:prSet>
      <dgm:spPr/>
    </dgm:pt>
    <dgm:pt modelId="{55ADE2D8-79F2-4DB9-9117-243BDA6A8443}" type="pres">
      <dgm:prSet presAssocID="{5C30DCB1-1572-467A-8E02-F34878631331}" presName="aSpace" presStyleCnt="0"/>
      <dgm:spPr/>
    </dgm:pt>
    <dgm:pt modelId="{AB80488B-4865-4F7E-ADB5-A98595A9AB5B}" type="pres">
      <dgm:prSet presAssocID="{E4489967-8F00-4D10-8C4B-3ECA28E1259B}" presName="aNode" presStyleLbl="fgAcc1" presStyleIdx="1" presStyleCnt="5" custScaleX="146534" custScaleY="277523" custLinFactY="-269881" custLinFactNeighborX="4276" custLinFactNeighborY="-300000">
        <dgm:presLayoutVars>
          <dgm:bulletEnabled val="1"/>
        </dgm:presLayoutVars>
      </dgm:prSet>
      <dgm:spPr/>
    </dgm:pt>
    <dgm:pt modelId="{EAACFE27-B18B-4BA4-9F81-945AB5019E64}" type="pres">
      <dgm:prSet presAssocID="{E4489967-8F00-4D10-8C4B-3ECA28E1259B}" presName="aSpace" presStyleCnt="0"/>
      <dgm:spPr/>
    </dgm:pt>
    <dgm:pt modelId="{8B83AC16-0360-47DA-8846-45439DE81ED7}" type="pres">
      <dgm:prSet presAssocID="{FCB77AAA-C1C6-434E-A357-6F4C4BEFC0A2}" presName="aNode" presStyleLbl="fgAcc1" presStyleIdx="2" presStyleCnt="5" custScaleX="149588" custScaleY="301016" custLinFactY="-221208" custLinFactNeighborX="2749" custLinFactNeighborY="-300000">
        <dgm:presLayoutVars>
          <dgm:bulletEnabled val="1"/>
        </dgm:presLayoutVars>
      </dgm:prSet>
      <dgm:spPr/>
    </dgm:pt>
    <dgm:pt modelId="{1799B428-EE03-4088-A5DE-D2EE2C1ECBE5}" type="pres">
      <dgm:prSet presAssocID="{FCB77AAA-C1C6-434E-A357-6F4C4BEFC0A2}" presName="aSpace" presStyleCnt="0"/>
      <dgm:spPr/>
    </dgm:pt>
    <dgm:pt modelId="{87E67A09-F173-4480-97C1-B2E98831CBE7}" type="pres">
      <dgm:prSet presAssocID="{6B8D1CFF-C594-4315-A8CA-A2B6D0757EA3}" presName="aNode" presStyleLbl="fgAcc1" presStyleIdx="3" presStyleCnt="5" custScaleX="149357" custScaleY="276874" custLinFactY="-159544" custLinFactNeighborX="2443" custLinFactNeighborY="-200000">
        <dgm:presLayoutVars>
          <dgm:bulletEnabled val="1"/>
        </dgm:presLayoutVars>
      </dgm:prSet>
      <dgm:spPr/>
    </dgm:pt>
    <dgm:pt modelId="{44F758B7-1F05-4563-90A3-885F1279AA93}" type="pres">
      <dgm:prSet presAssocID="{6B8D1CFF-C594-4315-A8CA-A2B6D0757EA3}" presName="aSpace" presStyleCnt="0"/>
      <dgm:spPr/>
    </dgm:pt>
    <dgm:pt modelId="{3991ECB6-FEAA-43F1-94E8-B62A152210C9}" type="pres">
      <dgm:prSet presAssocID="{B5EC4699-C65E-4302-B47D-BEDCF50C5B88}" presName="aNode" presStyleLbl="fgAcc1" presStyleIdx="4" presStyleCnt="5" custScaleX="148122" custScaleY="258747" custLinFactY="-134587" custLinFactNeighborX="3397" custLinFactNeighborY="-200000">
        <dgm:presLayoutVars>
          <dgm:bulletEnabled val="1"/>
        </dgm:presLayoutVars>
      </dgm:prSet>
      <dgm:spPr/>
    </dgm:pt>
    <dgm:pt modelId="{2A887AD7-723B-4EC9-A37C-093B3BF393A4}" type="pres">
      <dgm:prSet presAssocID="{B5EC4699-C65E-4302-B47D-BEDCF50C5B88}" presName="aSpace" presStyleCnt="0"/>
      <dgm:spPr/>
    </dgm:pt>
  </dgm:ptLst>
  <dgm:cxnLst>
    <dgm:cxn modelId="{8AF8E632-783C-485E-8FD5-FC888614E30E}" type="presOf" srcId="{6B8D1CFF-C594-4315-A8CA-A2B6D0757EA3}" destId="{87E67A09-F173-4480-97C1-B2E98831CBE7}" srcOrd="0" destOrd="0" presId="urn:microsoft.com/office/officeart/2005/8/layout/pyramid2"/>
    <dgm:cxn modelId="{3937903B-A74D-4C40-8A66-90891A411141}" srcId="{A7DC254C-6C32-4695-B460-FA337FB9CBC9}" destId="{FCB77AAA-C1C6-434E-A357-6F4C4BEFC0A2}" srcOrd="2" destOrd="0" parTransId="{C41CBE20-CC7E-4677-A848-821A2E0D82D2}" sibTransId="{6C9A48AD-2415-481A-9A4B-514B4FA9ED4A}"/>
    <dgm:cxn modelId="{4EFC3D62-B114-4983-A423-D2AAC62100B2}" srcId="{A7DC254C-6C32-4695-B460-FA337FB9CBC9}" destId="{E4489967-8F00-4D10-8C4B-3ECA28E1259B}" srcOrd="1" destOrd="0" parTransId="{7C738690-978C-4D6A-A6FB-2C0FDF825C2C}" sibTransId="{EA6FAA7E-7EF8-4DD1-B89E-EF3E0A57A6C8}"/>
    <dgm:cxn modelId="{5B61EA43-B892-44B9-AE6C-1787EE4666F3}" srcId="{A7DC254C-6C32-4695-B460-FA337FB9CBC9}" destId="{6B8D1CFF-C594-4315-A8CA-A2B6D0757EA3}" srcOrd="3" destOrd="0" parTransId="{A1B43BF7-A7E0-4CB3-821B-ED46031A579F}" sibTransId="{F8457FF8-008F-4743-8403-B210C8C330DB}"/>
    <dgm:cxn modelId="{7F350552-0F2B-42FF-A54A-324308BD25D4}" type="presOf" srcId="{A7DC254C-6C32-4695-B460-FA337FB9CBC9}" destId="{3945D0F7-3F23-431E-9611-96F3028DD7AD}" srcOrd="0" destOrd="0" presId="urn:microsoft.com/office/officeart/2005/8/layout/pyramid2"/>
    <dgm:cxn modelId="{BD211483-DB1B-4376-8817-42F7030F8D91}" type="presOf" srcId="{B5EC4699-C65E-4302-B47D-BEDCF50C5B88}" destId="{3991ECB6-FEAA-43F1-94E8-B62A152210C9}" srcOrd="0" destOrd="0" presId="urn:microsoft.com/office/officeart/2005/8/layout/pyramid2"/>
    <dgm:cxn modelId="{786594BA-4D2B-4A7A-8988-22723164812A}" type="presOf" srcId="{FCB77AAA-C1C6-434E-A357-6F4C4BEFC0A2}" destId="{8B83AC16-0360-47DA-8846-45439DE81ED7}" srcOrd="0" destOrd="0" presId="urn:microsoft.com/office/officeart/2005/8/layout/pyramid2"/>
    <dgm:cxn modelId="{3D73E1BA-E18A-4AE8-BB76-525DB0648F23}" type="presOf" srcId="{E4489967-8F00-4D10-8C4B-3ECA28E1259B}" destId="{AB80488B-4865-4F7E-ADB5-A98595A9AB5B}" srcOrd="0" destOrd="0" presId="urn:microsoft.com/office/officeart/2005/8/layout/pyramid2"/>
    <dgm:cxn modelId="{922A5DCC-10F7-4C10-AC7C-3CFB4D860D14}" srcId="{A7DC254C-6C32-4695-B460-FA337FB9CBC9}" destId="{B5EC4699-C65E-4302-B47D-BEDCF50C5B88}" srcOrd="4" destOrd="0" parTransId="{A9EFF01C-F679-4E97-8D4C-83B7A416DE2A}" sibTransId="{E56F22F3-0D45-4994-9259-7921C122DC4C}"/>
    <dgm:cxn modelId="{C6CAD1E0-6B36-4DE4-91B8-0FE61EA75A40}" type="presOf" srcId="{5C30DCB1-1572-467A-8E02-F34878631331}" destId="{21DF3FDD-A05C-4FD4-868D-47C90DA1AC2A}" srcOrd="0" destOrd="0" presId="urn:microsoft.com/office/officeart/2005/8/layout/pyramid2"/>
    <dgm:cxn modelId="{052130F6-DDFF-4144-B0DD-CCECE9F5E570}" srcId="{A7DC254C-6C32-4695-B460-FA337FB9CBC9}" destId="{5C30DCB1-1572-467A-8E02-F34878631331}" srcOrd="0" destOrd="0" parTransId="{4C4C8104-EAEE-4D2A-9451-CABADA583D84}" sibTransId="{06F4243E-1B3C-4612-BE42-273B4F92C3FA}"/>
    <dgm:cxn modelId="{C4BBF7A8-244B-4C59-A533-1A3D691AF4B8}" type="presParOf" srcId="{3945D0F7-3F23-431E-9611-96F3028DD7AD}" destId="{D95D294A-E657-4753-A995-5E81F527CCB9}" srcOrd="0" destOrd="0" presId="urn:microsoft.com/office/officeart/2005/8/layout/pyramid2"/>
    <dgm:cxn modelId="{AA1380F6-77C8-436F-97C0-95DE11728C40}" type="presParOf" srcId="{3945D0F7-3F23-431E-9611-96F3028DD7AD}" destId="{451457C9-4B9A-432F-B5C4-CB8098DF5325}" srcOrd="1" destOrd="0" presId="urn:microsoft.com/office/officeart/2005/8/layout/pyramid2"/>
    <dgm:cxn modelId="{5E6488EA-C15F-4356-8C39-8F6CC1CC4CD0}" type="presParOf" srcId="{451457C9-4B9A-432F-B5C4-CB8098DF5325}" destId="{21DF3FDD-A05C-4FD4-868D-47C90DA1AC2A}" srcOrd="0" destOrd="0" presId="urn:microsoft.com/office/officeart/2005/8/layout/pyramid2"/>
    <dgm:cxn modelId="{B8B51F1B-9A95-4672-B055-FD85FBF44534}" type="presParOf" srcId="{451457C9-4B9A-432F-B5C4-CB8098DF5325}" destId="{55ADE2D8-79F2-4DB9-9117-243BDA6A8443}" srcOrd="1" destOrd="0" presId="urn:microsoft.com/office/officeart/2005/8/layout/pyramid2"/>
    <dgm:cxn modelId="{FC3C76BB-2952-4125-AF65-B22B1CEF8F6C}" type="presParOf" srcId="{451457C9-4B9A-432F-B5C4-CB8098DF5325}" destId="{AB80488B-4865-4F7E-ADB5-A98595A9AB5B}" srcOrd="2" destOrd="0" presId="urn:microsoft.com/office/officeart/2005/8/layout/pyramid2"/>
    <dgm:cxn modelId="{085E2220-21A0-426B-9EE6-D745084B46BF}" type="presParOf" srcId="{451457C9-4B9A-432F-B5C4-CB8098DF5325}" destId="{EAACFE27-B18B-4BA4-9F81-945AB5019E64}" srcOrd="3" destOrd="0" presId="urn:microsoft.com/office/officeart/2005/8/layout/pyramid2"/>
    <dgm:cxn modelId="{B32C8360-D898-4CCD-A392-5C2B0642E725}" type="presParOf" srcId="{451457C9-4B9A-432F-B5C4-CB8098DF5325}" destId="{8B83AC16-0360-47DA-8846-45439DE81ED7}" srcOrd="4" destOrd="0" presId="urn:microsoft.com/office/officeart/2005/8/layout/pyramid2"/>
    <dgm:cxn modelId="{A96F2202-BF67-4ACE-96EB-48448D8FCF68}" type="presParOf" srcId="{451457C9-4B9A-432F-B5C4-CB8098DF5325}" destId="{1799B428-EE03-4088-A5DE-D2EE2C1ECBE5}" srcOrd="5" destOrd="0" presId="urn:microsoft.com/office/officeart/2005/8/layout/pyramid2"/>
    <dgm:cxn modelId="{AA45DE6B-0D11-488B-A43E-0EEED07CE5C2}" type="presParOf" srcId="{451457C9-4B9A-432F-B5C4-CB8098DF5325}" destId="{87E67A09-F173-4480-97C1-B2E98831CBE7}" srcOrd="6" destOrd="0" presId="urn:microsoft.com/office/officeart/2005/8/layout/pyramid2"/>
    <dgm:cxn modelId="{A44B010F-6BC7-4F3E-9378-75879674B3F3}" type="presParOf" srcId="{451457C9-4B9A-432F-B5C4-CB8098DF5325}" destId="{44F758B7-1F05-4563-90A3-885F1279AA93}" srcOrd="7" destOrd="0" presId="urn:microsoft.com/office/officeart/2005/8/layout/pyramid2"/>
    <dgm:cxn modelId="{40178272-F434-4245-9334-7F04235BCC31}" type="presParOf" srcId="{451457C9-4B9A-432F-B5C4-CB8098DF5325}" destId="{3991ECB6-FEAA-43F1-94E8-B62A152210C9}" srcOrd="8" destOrd="0" presId="urn:microsoft.com/office/officeart/2005/8/layout/pyramid2"/>
    <dgm:cxn modelId="{71DA4B0D-A994-47B1-8E69-3818F5B0DD98}" type="presParOf" srcId="{451457C9-4B9A-432F-B5C4-CB8098DF5325}" destId="{2A887AD7-723B-4EC9-A37C-093B3BF393A4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47F070-BB9D-4521-B0FF-7A8B56919D22}">
      <dsp:nvSpPr>
        <dsp:cNvPr id="0" name=""/>
        <dsp:cNvSpPr/>
      </dsp:nvSpPr>
      <dsp:spPr>
        <a:xfrm>
          <a:off x="815254" y="0"/>
          <a:ext cx="9239550" cy="3698982"/>
        </a:xfrm>
        <a:prstGeom prst="rightArrow">
          <a:avLst/>
        </a:prstGeom>
        <a:solidFill>
          <a:schemeClr val="accent6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12C68E-11EF-450F-A390-3A455F456BE1}">
      <dsp:nvSpPr>
        <dsp:cNvPr id="0" name=""/>
        <dsp:cNvSpPr/>
      </dsp:nvSpPr>
      <dsp:spPr>
        <a:xfrm>
          <a:off x="4533" y="800844"/>
          <a:ext cx="3008531" cy="2097293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kern="1200" dirty="0">
              <a:solidFill>
                <a:schemeClr val="tx1"/>
              </a:solidFill>
              <a:latin typeface="+mn-lt"/>
              <a:cs typeface="Times New Roman" pitchFamily="18" charset="0"/>
            </a:rPr>
            <a:t>Анализ, оценка и планирование объема пролеченного случая</a:t>
          </a:r>
        </a:p>
      </dsp:txBody>
      <dsp:txXfrm>
        <a:off x="106914" y="903225"/>
        <a:ext cx="2803769" cy="1892531"/>
      </dsp:txXfrm>
    </dsp:sp>
    <dsp:sp modelId="{8EE12EE0-5926-4CA1-9D51-B95EC4C39895}">
      <dsp:nvSpPr>
        <dsp:cNvPr id="0" name=""/>
        <dsp:cNvSpPr/>
      </dsp:nvSpPr>
      <dsp:spPr>
        <a:xfrm>
          <a:off x="3411669" y="604221"/>
          <a:ext cx="4138478" cy="2490539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kern="1200" dirty="0">
              <a:solidFill>
                <a:schemeClr val="tx1"/>
              </a:solidFill>
              <a:latin typeface="+mn-lt"/>
              <a:cs typeface="Times New Roman" pitchFamily="18" charset="0"/>
            </a:rPr>
            <a:t>Заключение договоров с согласованием объемов, целевых показателей, определения рисков</a:t>
          </a:r>
        </a:p>
      </dsp:txBody>
      <dsp:txXfrm>
        <a:off x="3533247" y="725799"/>
        <a:ext cx="3895322" cy="2247383"/>
      </dsp:txXfrm>
    </dsp:sp>
    <dsp:sp modelId="{1A162718-C7A9-45E6-B2F1-FA9BF943F545}">
      <dsp:nvSpPr>
        <dsp:cNvPr id="0" name=""/>
        <dsp:cNvSpPr/>
      </dsp:nvSpPr>
      <dsp:spPr>
        <a:xfrm>
          <a:off x="7948751" y="669759"/>
          <a:ext cx="2916774" cy="2359462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kern="1200" dirty="0">
              <a:solidFill>
                <a:schemeClr val="tx1"/>
              </a:solidFill>
              <a:latin typeface="+mn-lt"/>
              <a:cs typeface="Times New Roman" pitchFamily="18" charset="0"/>
            </a:rPr>
            <a:t>Мониторинг</a:t>
          </a:r>
          <a:r>
            <a:rPr lang="en-US" sz="2400" b="0" kern="1200" dirty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2400" b="0" kern="1200" dirty="0">
              <a:solidFill>
                <a:schemeClr val="tx1"/>
              </a:solidFill>
              <a:latin typeface="+mn-lt"/>
              <a:cs typeface="Times New Roman" pitchFamily="18" charset="0"/>
            </a:rPr>
            <a:t>и</a:t>
          </a:r>
          <a:r>
            <a:rPr lang="en-US" sz="2400" b="0" kern="1200" dirty="0">
              <a:solidFill>
                <a:schemeClr val="tx1"/>
              </a:solidFill>
              <a:latin typeface="+mn-lt"/>
              <a:cs typeface="Times New Roman" pitchFamily="18" charset="0"/>
            </a:rPr>
            <a:t> </a:t>
          </a:r>
          <a:r>
            <a:rPr lang="ru-RU" sz="2400" b="0" kern="1200" dirty="0">
              <a:solidFill>
                <a:schemeClr val="tx1"/>
              </a:solidFill>
              <a:latin typeface="+mn-lt"/>
              <a:cs typeface="Times New Roman" pitchFamily="18" charset="0"/>
            </a:rPr>
            <a:t>оценка исполнения договоров</a:t>
          </a:r>
        </a:p>
      </dsp:txBody>
      <dsp:txXfrm>
        <a:off x="8063930" y="784938"/>
        <a:ext cx="2686416" cy="21291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630DE1-E53F-44E8-8547-6F416386A4F2}">
      <dsp:nvSpPr>
        <dsp:cNvPr id="0" name=""/>
        <dsp:cNvSpPr/>
      </dsp:nvSpPr>
      <dsp:spPr>
        <a:xfrm rot="5400000">
          <a:off x="4262750" y="92490"/>
          <a:ext cx="2281712" cy="2096731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y-KG" sz="16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65 стационаров </a:t>
          </a:r>
          <a:endParaRPr lang="ru-RU" sz="1600" dirty="0">
            <a:solidFill>
              <a:schemeClr val="bg1"/>
            </a:solidFill>
            <a:latin typeface="+mn-lt"/>
            <a:cs typeface="Times New Roman" panose="02020603050405020304" pitchFamily="18" charset="0"/>
          </a:endParaRPr>
        </a:p>
      </dsp:txBody>
      <dsp:txXfrm rot="-5400000">
        <a:off x="4690530" y="364870"/>
        <a:ext cx="1426151" cy="1551972"/>
      </dsp:txXfrm>
    </dsp:sp>
    <dsp:sp modelId="{C56ED249-B339-42F4-B68F-E3DB5B6E74AB}">
      <dsp:nvSpPr>
        <dsp:cNvPr id="0" name=""/>
        <dsp:cNvSpPr/>
      </dsp:nvSpPr>
      <dsp:spPr>
        <a:xfrm>
          <a:off x="6137028" y="456504"/>
          <a:ext cx="2546391" cy="13690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98D41F-993D-4127-AE9B-CC58C97E5591}">
      <dsp:nvSpPr>
        <dsp:cNvPr id="0" name=""/>
        <dsp:cNvSpPr/>
      </dsp:nvSpPr>
      <dsp:spPr>
        <a:xfrm rot="5400000">
          <a:off x="1729954" y="70836"/>
          <a:ext cx="2281712" cy="2140363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y-KG" sz="16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11 ЦСМ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y-KG" sz="16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1 ГЦБТ г. Бишкек</a:t>
          </a:r>
          <a:endParaRPr lang="ru-RU" sz="1600" dirty="0">
            <a:solidFill>
              <a:schemeClr val="bg1"/>
            </a:solidFill>
            <a:latin typeface="+mn-lt"/>
            <a:cs typeface="Times New Roman" panose="02020603050405020304" pitchFamily="18" charset="0"/>
          </a:endParaRPr>
        </a:p>
      </dsp:txBody>
      <dsp:txXfrm rot="-5400000">
        <a:off x="2146306" y="368668"/>
        <a:ext cx="1449007" cy="1544700"/>
      </dsp:txXfrm>
    </dsp:sp>
    <dsp:sp modelId="{4075271F-85B6-4E7C-8771-693291C8F8AE}">
      <dsp:nvSpPr>
        <dsp:cNvPr id="0" name=""/>
        <dsp:cNvSpPr/>
      </dsp:nvSpPr>
      <dsp:spPr>
        <a:xfrm rot="5400000">
          <a:off x="2867333" y="1352643"/>
          <a:ext cx="2281712" cy="3450186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y-KG" sz="16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Фондом ОМС в 2021г.  были заключены договора со 182 организациями здравоохранения</a:t>
          </a:r>
          <a:endParaRPr lang="ru-RU" sz="1600" dirty="0">
            <a:solidFill>
              <a:schemeClr val="bg1"/>
            </a:solidFill>
            <a:latin typeface="+mn-lt"/>
            <a:cs typeface="Times New Roman" panose="02020603050405020304" pitchFamily="18" charset="0"/>
          </a:endParaRPr>
        </a:p>
      </dsp:txBody>
      <dsp:txXfrm rot="-5400000">
        <a:off x="2858127" y="2317165"/>
        <a:ext cx="2300124" cy="1521142"/>
      </dsp:txXfrm>
    </dsp:sp>
    <dsp:sp modelId="{C22F73A1-A67D-4273-B34D-4411755F856E}">
      <dsp:nvSpPr>
        <dsp:cNvPr id="0" name=""/>
        <dsp:cNvSpPr/>
      </dsp:nvSpPr>
      <dsp:spPr>
        <a:xfrm>
          <a:off x="469253" y="2393222"/>
          <a:ext cx="2464249" cy="13690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86F649-BAAE-4E0E-8838-A7750C815F32}">
      <dsp:nvSpPr>
        <dsp:cNvPr id="0" name=""/>
        <dsp:cNvSpPr/>
      </dsp:nvSpPr>
      <dsp:spPr>
        <a:xfrm rot="5400000">
          <a:off x="6059715" y="1999785"/>
          <a:ext cx="2281712" cy="2278565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y-KG" sz="16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62 ЦОВП</a:t>
          </a:r>
          <a:endParaRPr lang="ru-RU" sz="1600" dirty="0">
            <a:solidFill>
              <a:schemeClr val="bg1"/>
            </a:solidFill>
            <a:latin typeface="+mn-lt"/>
            <a:cs typeface="Times New Roman" panose="02020603050405020304" pitchFamily="18" charset="0"/>
          </a:endParaRPr>
        </a:p>
      </dsp:txBody>
      <dsp:txXfrm rot="-5400000">
        <a:off x="6440787" y="2378235"/>
        <a:ext cx="1519567" cy="1521666"/>
      </dsp:txXfrm>
    </dsp:sp>
    <dsp:sp modelId="{C4913177-D711-4C88-8B50-01F32A9F5C86}">
      <dsp:nvSpPr>
        <dsp:cNvPr id="0" name=""/>
        <dsp:cNvSpPr/>
      </dsp:nvSpPr>
      <dsp:spPr>
        <a:xfrm rot="5400000">
          <a:off x="4103903" y="3975231"/>
          <a:ext cx="2281712" cy="2009447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y-KG" sz="16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11</a:t>
          </a:r>
          <a:r>
            <a:rPr lang="ky-KG" sz="1800" kern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  <a:r>
            <a:rPr lang="ky-KG" sz="1700" kern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стоматолог.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y-KG" sz="1700" kern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поликлиник</a:t>
          </a:r>
          <a:endParaRPr lang="ru-RU" sz="17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4554961" y="4196696"/>
        <a:ext cx="1379595" cy="1566518"/>
      </dsp:txXfrm>
    </dsp:sp>
    <dsp:sp modelId="{61AA8D3D-ACA4-40A8-BA0A-40E1B8D545FC}">
      <dsp:nvSpPr>
        <dsp:cNvPr id="0" name=""/>
        <dsp:cNvSpPr/>
      </dsp:nvSpPr>
      <dsp:spPr>
        <a:xfrm>
          <a:off x="6137028" y="4329940"/>
          <a:ext cx="2546391" cy="13690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E0593E-B27E-4AA9-8EA2-F5473C3C7ABD}">
      <dsp:nvSpPr>
        <dsp:cNvPr id="0" name=""/>
        <dsp:cNvSpPr/>
      </dsp:nvSpPr>
      <dsp:spPr>
        <a:xfrm rot="5400000">
          <a:off x="1799491" y="4021909"/>
          <a:ext cx="2281712" cy="1985090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ky-KG" sz="1800" kern="1200" dirty="0">
            <a:solidFill>
              <a:schemeClr val="bg1"/>
            </a:solidFill>
            <a:effectLst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y-KG" sz="16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2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y-KG" sz="16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Центра экстренной медицинской помощи </a:t>
          </a:r>
        </a:p>
        <a:p>
          <a:pPr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dirty="0">
            <a:solidFill>
              <a:schemeClr val="bg1"/>
            </a:solidFill>
          </a:endParaRPr>
        </a:p>
      </dsp:txBody>
      <dsp:txXfrm rot="-5400000">
        <a:off x="2257145" y="4229165"/>
        <a:ext cx="1366404" cy="15705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D294A-E657-4753-A995-5E81F527CCB9}">
      <dsp:nvSpPr>
        <dsp:cNvPr id="0" name=""/>
        <dsp:cNvSpPr/>
      </dsp:nvSpPr>
      <dsp:spPr>
        <a:xfrm>
          <a:off x="1922370" y="0"/>
          <a:ext cx="5580364" cy="5580364"/>
        </a:xfrm>
        <a:prstGeom prst="triangle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DF3FDD-A05C-4FD4-868D-47C90DA1AC2A}">
      <dsp:nvSpPr>
        <dsp:cNvPr id="0" name=""/>
        <dsp:cNvSpPr/>
      </dsp:nvSpPr>
      <dsp:spPr>
        <a:xfrm>
          <a:off x="4159797" y="4269274"/>
          <a:ext cx="5773254" cy="11838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latin typeface="+mn-lt"/>
              <a:cs typeface="Times New Roman" panose="02020603050405020304" pitchFamily="18" charset="0"/>
            </a:rPr>
            <a:t>Обязательно учитываются социально-демографические изменения в районах области – старение населения, увеличение или уменьшение определенных возрастных групп (например, детородного возраста, детей в возрасте до 6 лет), ситуация в сфере занятости, миграции, эпидемиологическая ситуация (сезонность заболеваний) и др. </a:t>
          </a:r>
        </a:p>
      </dsp:txBody>
      <dsp:txXfrm>
        <a:off x="4217589" y="4327066"/>
        <a:ext cx="5657670" cy="1068284"/>
      </dsp:txXfrm>
    </dsp:sp>
    <dsp:sp modelId="{AB80488B-4865-4F7E-ADB5-A98595A9AB5B}">
      <dsp:nvSpPr>
        <dsp:cNvPr id="0" name=""/>
        <dsp:cNvSpPr/>
      </dsp:nvSpPr>
      <dsp:spPr>
        <a:xfrm>
          <a:off x="4115799" y="1498718"/>
          <a:ext cx="5909131" cy="96565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ts val="588"/>
            </a:spcAft>
            <a:buNone/>
          </a:pPr>
          <a:r>
            <a:rPr lang="ru-RU" sz="1200" kern="1200" dirty="0">
              <a:latin typeface="+mn-lt"/>
              <a:cs typeface="Times New Roman" panose="02020603050405020304" pitchFamily="18" charset="0"/>
            </a:rPr>
            <a:t>Изменение штатной численности персонала ОЗ: некоторые специалисты, возможно, уволились с работы, может быть наоборот, некоторые начали только работать, это может повлиять на предоставление услуг в определенной клинической области</a:t>
          </a:r>
        </a:p>
      </dsp:txBody>
      <dsp:txXfrm>
        <a:off x="4162938" y="1545857"/>
        <a:ext cx="5814853" cy="871379"/>
      </dsp:txXfrm>
    </dsp:sp>
    <dsp:sp modelId="{8B83AC16-0360-47DA-8846-45439DE81ED7}">
      <dsp:nvSpPr>
        <dsp:cNvPr id="0" name=""/>
        <dsp:cNvSpPr/>
      </dsp:nvSpPr>
      <dsp:spPr>
        <a:xfrm>
          <a:off x="4130271" y="2580162"/>
          <a:ext cx="5821859" cy="77300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latin typeface="+mn-lt"/>
              <a:cs typeface="Times New Roman" panose="02020603050405020304" pitchFamily="18" charset="0"/>
            </a:rPr>
            <a:t>Могут быть временные ограничения на предоставление некоторых медицинских услуг, которые требуют определенной технологии или ремонт отделений</a:t>
          </a:r>
        </a:p>
      </dsp:txBody>
      <dsp:txXfrm>
        <a:off x="4168006" y="2617897"/>
        <a:ext cx="5746389" cy="697537"/>
      </dsp:txXfrm>
    </dsp:sp>
    <dsp:sp modelId="{87E67A09-F173-4480-97C1-B2E98831CBE7}">
      <dsp:nvSpPr>
        <dsp:cNvPr id="0" name=""/>
        <dsp:cNvSpPr/>
      </dsp:nvSpPr>
      <dsp:spPr>
        <a:xfrm>
          <a:off x="4163787" y="3423642"/>
          <a:ext cx="5769264" cy="75658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latin typeface="+mn-lt"/>
              <a:cs typeface="Times New Roman" panose="02020603050405020304" pitchFamily="18" charset="0"/>
            </a:rPr>
            <a:t>Изменения диагностических возможностей в ОЗ, получение новой аппаратуры и оборудования (рентгеновский, MRТ и др.), возможности лабораторной диагностики наоборот могут быть расширены</a:t>
          </a:r>
        </a:p>
      </dsp:txBody>
      <dsp:txXfrm>
        <a:off x="4200721" y="3460576"/>
        <a:ext cx="5695396" cy="682720"/>
      </dsp:txXfrm>
    </dsp:sp>
    <dsp:sp modelId="{239031B1-E66B-40DA-AECB-3917E57CF182}">
      <dsp:nvSpPr>
        <dsp:cNvPr id="0" name=""/>
        <dsp:cNvSpPr/>
      </dsp:nvSpPr>
      <dsp:spPr>
        <a:xfrm>
          <a:off x="4142042" y="785603"/>
          <a:ext cx="5894005" cy="6884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latin typeface="+mn-lt"/>
              <a:cs typeface="Times New Roman" panose="02020603050405020304" pitchFamily="18" charset="0"/>
            </a:rPr>
            <a:t>Учитываются результаты оценки качества, экспертизы медицинских карт и мониторинга исполнения индикаторов договоров </a:t>
          </a:r>
        </a:p>
      </dsp:txBody>
      <dsp:txXfrm>
        <a:off x="4175651" y="819212"/>
        <a:ext cx="5826787" cy="6212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D294A-E657-4753-A995-5E81F527CCB9}">
      <dsp:nvSpPr>
        <dsp:cNvPr id="0" name=""/>
        <dsp:cNvSpPr/>
      </dsp:nvSpPr>
      <dsp:spPr>
        <a:xfrm>
          <a:off x="2247229" y="0"/>
          <a:ext cx="5418667" cy="5418667"/>
        </a:xfrm>
        <a:prstGeom prst="triangle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DF3FDD-A05C-4FD4-868D-47C90DA1AC2A}">
      <dsp:nvSpPr>
        <dsp:cNvPr id="0" name=""/>
        <dsp:cNvSpPr/>
      </dsp:nvSpPr>
      <dsp:spPr>
        <a:xfrm>
          <a:off x="4183947" y="4544390"/>
          <a:ext cx="5270943" cy="76856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just" defTabSz="488950">
            <a:lnSpc>
              <a:spcPct val="114000"/>
            </a:lnSpc>
            <a:spcBef>
              <a:spcPct val="0"/>
            </a:spcBef>
            <a:spcAft>
              <a:spcPts val="0"/>
            </a:spcAft>
            <a:buNone/>
          </a:pPr>
          <a:endParaRPr lang="ru-RU" sz="1100" kern="1200" dirty="0">
            <a:latin typeface="+mn-lt"/>
          </a:endParaRPr>
        </a:p>
      </dsp:txBody>
      <dsp:txXfrm>
        <a:off x="4221465" y="4581908"/>
        <a:ext cx="5195907" cy="693525"/>
      </dsp:txXfrm>
    </dsp:sp>
    <dsp:sp modelId="{AB80488B-4865-4F7E-ADB5-A98595A9AB5B}">
      <dsp:nvSpPr>
        <dsp:cNvPr id="0" name=""/>
        <dsp:cNvSpPr/>
      </dsp:nvSpPr>
      <dsp:spPr>
        <a:xfrm>
          <a:off x="4287674" y="420281"/>
          <a:ext cx="5161123" cy="84001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14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kern="1200" dirty="0">
              <a:latin typeface="+mn-lt"/>
              <a:cs typeface="Times New Roman" panose="02020603050405020304" pitchFamily="18" charset="0"/>
            </a:rPr>
            <a:t>Результаты анкетирования на удовлетворенность пациентов, проводимые специалистами ОЭК ТУ ФОМС, могут напрямую влиять на прогноз пролеченного случая</a:t>
          </a:r>
        </a:p>
        <a:p>
          <a:pPr lvl="0" algn="just" defTabSz="533400">
            <a:lnSpc>
              <a:spcPct val="114000"/>
            </a:lnSpc>
            <a:spcBef>
              <a:spcPct val="0"/>
            </a:spcBef>
            <a:buNone/>
          </a:pPr>
          <a:endParaRPr lang="ru-RU" sz="1100" kern="1200" dirty="0">
            <a:latin typeface="+mn-lt"/>
          </a:endParaRPr>
        </a:p>
      </dsp:txBody>
      <dsp:txXfrm>
        <a:off x="4328680" y="461287"/>
        <a:ext cx="5079111" cy="758003"/>
      </dsp:txXfrm>
    </dsp:sp>
    <dsp:sp modelId="{8B83AC16-0360-47DA-8846-45439DE81ED7}">
      <dsp:nvSpPr>
        <dsp:cNvPr id="0" name=""/>
        <dsp:cNvSpPr/>
      </dsp:nvSpPr>
      <dsp:spPr>
        <a:xfrm>
          <a:off x="4180108" y="1445457"/>
          <a:ext cx="5268689" cy="9111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100" kern="1200" dirty="0">
            <a:latin typeface="+mn-lt"/>
          </a:endParaRPr>
        </a:p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kern="1200" dirty="0">
              <a:latin typeface="+mn-lt"/>
              <a:cs typeface="Times New Roman" panose="02020603050405020304" pitchFamily="18" charset="0"/>
            </a:rPr>
            <a:t>Анализ БД «Пролеченный случай» по необоснованным госпитализациям, дублирующим КСФ, повторным госпитализациям, также может быть инструментом для  ежеквартальной корректировки приложений к договору</a:t>
          </a:r>
        </a:p>
        <a:p>
          <a:pPr lvl="0" algn="just" defTabSz="533400">
            <a:spcBef>
              <a:spcPct val="0"/>
            </a:spcBef>
            <a:spcAft>
              <a:spcPct val="35000"/>
            </a:spcAft>
            <a:buNone/>
          </a:pPr>
          <a:endParaRPr lang="ru-RU" sz="1100" kern="1200" dirty="0">
            <a:latin typeface="+mn-lt"/>
          </a:endParaRPr>
        </a:p>
      </dsp:txBody>
      <dsp:txXfrm>
        <a:off x="4224585" y="1489934"/>
        <a:ext cx="5179735" cy="822171"/>
      </dsp:txXfrm>
    </dsp:sp>
    <dsp:sp modelId="{87E67A09-F173-4480-97C1-B2E98831CBE7}">
      <dsp:nvSpPr>
        <dsp:cNvPr id="0" name=""/>
        <dsp:cNvSpPr/>
      </dsp:nvSpPr>
      <dsp:spPr>
        <a:xfrm>
          <a:off x="4173398" y="2618900"/>
          <a:ext cx="5260553" cy="8380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+mn-lt"/>
              <a:cs typeface="Times New Roman" panose="02020603050405020304" pitchFamily="18" charset="0"/>
            </a:rPr>
            <a:t>ТУ ФОМС при необходимости учитывают текущую ситуацию по инфекционному контролю,  лекарственному обеспечению, работу комитета качества и т.д.</a:t>
          </a:r>
        </a:p>
      </dsp:txBody>
      <dsp:txXfrm>
        <a:off x="4214308" y="2659810"/>
        <a:ext cx="5178733" cy="756231"/>
      </dsp:txXfrm>
    </dsp:sp>
    <dsp:sp modelId="{3991ECB6-FEAA-43F1-94E8-B62A152210C9}">
      <dsp:nvSpPr>
        <dsp:cNvPr id="0" name=""/>
        <dsp:cNvSpPr/>
      </dsp:nvSpPr>
      <dsp:spPr>
        <a:xfrm>
          <a:off x="4228748" y="3570328"/>
          <a:ext cx="5217054" cy="78318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+mn-lt"/>
              <a:cs typeface="Times New Roman" panose="02020603050405020304" pitchFamily="18" charset="0"/>
            </a:rPr>
            <a:t>Финансовая устойчивость и деятельность стационара являются определяющим фактором при заключении договора с ОЗ</a:t>
          </a:r>
        </a:p>
      </dsp:txBody>
      <dsp:txXfrm>
        <a:off x="4266980" y="3608560"/>
        <a:ext cx="5140590" cy="7067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9837" cy="498851"/>
          </a:xfrm>
          <a:prstGeom prst="rect">
            <a:avLst/>
          </a:prstGeom>
        </p:spPr>
        <p:txBody>
          <a:bodyPr vert="horz" lIns="90702" tIns="45351" rIns="90702" bIns="45351" rtlCol="0"/>
          <a:lstStyle>
            <a:lvl1pPr algn="l">
              <a:defRPr sz="1200"/>
            </a:lvl1pPr>
          </a:lstStyle>
          <a:p>
            <a:endParaRPr lang="ky-KG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1"/>
            <a:ext cx="2929837" cy="498851"/>
          </a:xfrm>
          <a:prstGeom prst="rect">
            <a:avLst/>
          </a:prstGeom>
        </p:spPr>
        <p:txBody>
          <a:bodyPr vert="horz" lIns="90702" tIns="45351" rIns="90702" bIns="45351" rtlCol="0"/>
          <a:lstStyle>
            <a:lvl1pPr algn="r">
              <a:defRPr sz="1200"/>
            </a:lvl1pPr>
          </a:lstStyle>
          <a:p>
            <a:fld id="{84A6B5CD-A0BF-46D2-BEB1-D904CA118B14}" type="datetimeFigureOut">
              <a:rPr lang="ky-KG" smtClean="0"/>
              <a:t>27/1/2022</a:t>
            </a:fld>
            <a:endParaRPr lang="ky-KG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0050" y="1243013"/>
            <a:ext cx="596106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02" tIns="45351" rIns="90702" bIns="45351" rtlCol="0" anchor="ctr"/>
          <a:lstStyle/>
          <a:p>
            <a:endParaRPr lang="ky-KG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84836"/>
            <a:ext cx="5408930" cy="3914865"/>
          </a:xfrm>
          <a:prstGeom prst="rect">
            <a:avLst/>
          </a:prstGeom>
        </p:spPr>
        <p:txBody>
          <a:bodyPr vert="horz" lIns="90702" tIns="45351" rIns="90702" bIns="45351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ky-KG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3"/>
            <a:ext cx="2929837" cy="498850"/>
          </a:xfrm>
          <a:prstGeom prst="rect">
            <a:avLst/>
          </a:prstGeom>
        </p:spPr>
        <p:txBody>
          <a:bodyPr vert="horz" lIns="90702" tIns="45351" rIns="90702" bIns="45351" rtlCol="0" anchor="b"/>
          <a:lstStyle>
            <a:lvl1pPr algn="l">
              <a:defRPr sz="1200"/>
            </a:lvl1pPr>
          </a:lstStyle>
          <a:p>
            <a:endParaRPr lang="ky-KG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3"/>
            <a:ext cx="2929837" cy="498850"/>
          </a:xfrm>
          <a:prstGeom prst="rect">
            <a:avLst/>
          </a:prstGeom>
        </p:spPr>
        <p:txBody>
          <a:bodyPr vert="horz" lIns="90702" tIns="45351" rIns="90702" bIns="45351" rtlCol="0" anchor="b"/>
          <a:lstStyle>
            <a:lvl1pPr algn="r">
              <a:defRPr sz="1200"/>
            </a:lvl1pPr>
          </a:lstStyle>
          <a:p>
            <a:fld id="{7B8A3621-0040-4923-B756-963EF3A19C94}" type="slidenum">
              <a:rPr lang="ky-KG" smtClean="0"/>
              <a:t>‹#›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3697473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8A3621-0040-4923-B756-963EF3A19C94}" type="slidenum">
              <a:rPr lang="ky-KG" smtClean="0"/>
              <a:t>1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17334810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8A3621-0040-4923-B756-963EF3A19C94}" type="slidenum">
              <a:rPr lang="ky-KG" smtClean="0"/>
              <a:t>10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37938837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8A3621-0040-4923-B756-963EF3A19C94}" type="slidenum">
              <a:rPr lang="ky-KG" smtClean="0"/>
              <a:t>11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3903247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y-KG" dirty="0"/>
              <a:t>Фонд ОМС работает с Организациями здравоохранения на договорной основе.</a:t>
            </a:r>
            <a:r>
              <a:rPr lang="ky-KG" baseline="0" dirty="0"/>
              <a:t> Договрной процесс это непрерывный процесс в течении года, который начинается с анализа, оценки и планирования объема ПС, обсуждения с ОЗ, согласовывания показателей, определения рисков, мониторинг исполнения договоров в течении года.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FE097B-6213-4F08-A422-67FE8C923BCD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9532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ky-KG" dirty="0"/>
              <a:t>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FE097B-6213-4F08-A422-67FE8C923BCD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1564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8A3621-0040-4923-B756-963EF3A19C94}" type="slidenum">
              <a:rPr lang="ky-KG" smtClean="0"/>
              <a:t>4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37252065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8A3621-0040-4923-B756-963EF3A19C94}" type="slidenum">
              <a:rPr lang="ky-KG" smtClean="0"/>
              <a:t>5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19415761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9978">
              <a:defRPr/>
            </a:pPr>
            <a:r>
              <a:rPr lang="ky-KG" dirty="0"/>
              <a:t>Работа койки в году по данным БД Пролеченный случай составляет – 255 дней в году. Более оптимальная работа койки в году в стационарах Иссык-Кульской области - 274 дня и Баткенской области – 270 дней в году. Работа койки неэффективная в году в стационарах Чуйской области - 231 день и Нарынской области - 235 дня в году. </a:t>
            </a:r>
          </a:p>
          <a:p>
            <a:pPr defTabSz="919978">
              <a:defRPr/>
            </a:pPr>
            <a:r>
              <a:rPr lang="ky-KG" baseline="0" dirty="0"/>
              <a:t>В настоящее время планируется, отчеты формы 14 здрав формируются из БД Пролеченный случай, поэтому если раньше МИО стационаров вручную формировали форму 14 здрав, то в будущем отчеты формировались по БД Пролеченный случай и Министерсьво здравоохранения, Фонд ОМС будет имееть возможность оценить объективность данных по форме 14 здрав. Данные в БД Пролеченный случай должны совпадать с отчетными данными  по форме 14 здрав.  Далее мы подробно остановимся на анализе деятельности стационаров, где необходимо провести оптимизацию/сокращение коек и улучшить качество мед.помощи на основе анализа коечного фонда, количества штатных единиц, результатов оценки качества медицинской помощи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FE097B-6213-4F08-A422-67FE8C923BCD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4622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9978">
              <a:defRPr/>
            </a:pPr>
            <a:r>
              <a:rPr lang="ky-KG" baseline="0" dirty="0"/>
              <a:t>На данном слайде показана динамика заболеваемости туберкулезом с 2016 года, когда в системе здравоохранения республики было внедрено Амбулаторное лечение туберкулеза на уровне ПМСП. По данным ЦЭЗ, заболеваемость туберкулезом сократилась с 2016 года по 2020 год почти в 2 раза, с 91,3 на 100 000 населения до 52,8. количество ПС также уменьшилось с 9293 до 6172 ПС.</a:t>
            </a:r>
            <a:endParaRPr lang="ru-RU" dirty="0"/>
          </a:p>
          <a:p>
            <a:r>
              <a:rPr lang="ky-KG" dirty="0"/>
              <a:t>В таблице представлены показатели деятельности ПТБ</a:t>
            </a:r>
            <a:r>
              <a:rPr lang="ky-KG" baseline="0" dirty="0"/>
              <a:t> стационаров за 2021 год. Среднее пребывание по республике составляет 58 дней, соответственно работа койки в году 161 день.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FE097B-6213-4F08-A422-67FE8C923BCD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8682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Наверное вы заметили, что в рекомендациях к деятельности каждой организации здравоохранения звучит : </a:t>
            </a:r>
            <a:r>
              <a:rPr lang="ru-RU" b="1" dirty="0"/>
              <a:t>улучшить работу по внутреннему контролю качества, Комитетов качества в организации и отделениях.</a:t>
            </a:r>
          </a:p>
          <a:p>
            <a:r>
              <a:rPr lang="ky-KG" dirty="0"/>
              <a:t>Данный слайд показывает прямую зависимость между деятельностьб Комитетов качества стационара и уровнем качества медицинской помощи. Там, где Комитет качества стационара, группы качества в отделениях проводят соответствующую работу индекс качества ниаибольший. Максимальную оценку качества медицинской помощи по республике получила Ошская межобластная детская больница – 94,4 %, Ошская межобластная клиническая больница 91,8%, Ошская городская клиническая больница – 89,3 %. Соотвественно в этих стационарах работа Комитетов качества и групп качества в отделениях получили наибольшую оценку. И в стационарах, где не проводится работа по внутреннему контролю качества – Баткен, Жабад ООБ, качество медицинской помощи не соответствует уровню стационара. </a:t>
            </a:r>
          </a:p>
          <a:p>
            <a:r>
              <a:rPr lang="ky-KG" dirty="0"/>
              <a:t>Таким образом, качество мед помощи зависит от правильно организованной деятельности стационара по внутреннему контролю качества.</a:t>
            </a:r>
            <a:endParaRPr lang="ru-RU" dirty="0"/>
          </a:p>
          <a:p>
            <a:r>
              <a:rPr lang="ky-KG" dirty="0"/>
              <a:t> 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FE097B-6213-4F08-A422-67FE8C923BCD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25150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8A3621-0040-4923-B756-963EF3A19C94}" type="slidenum">
              <a:rPr lang="ky-KG" smtClean="0"/>
              <a:t>9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2672165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E861-2CB5-479C-B149-30E3F87611D4}" type="datetimeFigureOut">
              <a:rPr lang="ky-KG" smtClean="0"/>
              <a:t>27/1/2022</a:t>
            </a:fld>
            <a:endParaRPr lang="ky-K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y-K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7C6F-0267-4E4A-9CF7-707CAD061D77}" type="slidenum">
              <a:rPr lang="ky-KG" smtClean="0"/>
              <a:t>‹#›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1625019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E861-2CB5-479C-B149-30E3F87611D4}" type="datetimeFigureOut">
              <a:rPr lang="ky-KG" smtClean="0"/>
              <a:t>27/1/2022</a:t>
            </a:fld>
            <a:endParaRPr lang="ky-K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y-K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7C6F-0267-4E4A-9CF7-707CAD061D77}" type="slidenum">
              <a:rPr lang="ky-KG" smtClean="0"/>
              <a:t>‹#›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3801168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E861-2CB5-479C-B149-30E3F87611D4}" type="datetimeFigureOut">
              <a:rPr lang="ky-KG" smtClean="0"/>
              <a:t>27/1/2022</a:t>
            </a:fld>
            <a:endParaRPr lang="ky-K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y-K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7C6F-0267-4E4A-9CF7-707CAD061D77}" type="slidenum">
              <a:rPr lang="ky-KG" smtClean="0"/>
              <a:t>‹#›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3751695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E861-2CB5-479C-B149-30E3F87611D4}" type="datetimeFigureOut">
              <a:rPr lang="ky-KG" smtClean="0"/>
              <a:t>27/1/2022</a:t>
            </a:fld>
            <a:endParaRPr lang="ky-K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y-K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7C6F-0267-4E4A-9CF7-707CAD061D77}" type="slidenum">
              <a:rPr lang="ky-KG" smtClean="0"/>
              <a:t>‹#›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317186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E861-2CB5-479C-B149-30E3F87611D4}" type="datetimeFigureOut">
              <a:rPr lang="ky-KG" smtClean="0"/>
              <a:t>27/1/2022</a:t>
            </a:fld>
            <a:endParaRPr lang="ky-K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y-K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7C6F-0267-4E4A-9CF7-707CAD061D77}" type="slidenum">
              <a:rPr lang="ky-KG" smtClean="0"/>
              <a:t>‹#›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3936143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E861-2CB5-479C-B149-30E3F87611D4}" type="datetimeFigureOut">
              <a:rPr lang="ky-KG" smtClean="0"/>
              <a:t>27/1/2022</a:t>
            </a:fld>
            <a:endParaRPr lang="ky-K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y-K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7C6F-0267-4E4A-9CF7-707CAD061D77}" type="slidenum">
              <a:rPr lang="ky-KG" smtClean="0"/>
              <a:t>‹#›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2960663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E861-2CB5-479C-B149-30E3F87611D4}" type="datetimeFigureOut">
              <a:rPr lang="ky-KG" smtClean="0"/>
              <a:t>27/1/2022</a:t>
            </a:fld>
            <a:endParaRPr lang="ky-K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y-K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7C6F-0267-4E4A-9CF7-707CAD061D77}" type="slidenum">
              <a:rPr lang="ky-KG" smtClean="0"/>
              <a:t>‹#›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2191371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E861-2CB5-479C-B149-30E3F87611D4}" type="datetimeFigureOut">
              <a:rPr lang="ky-KG" smtClean="0"/>
              <a:t>27/1/2022</a:t>
            </a:fld>
            <a:endParaRPr lang="ky-K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y-K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7C6F-0267-4E4A-9CF7-707CAD061D77}" type="slidenum">
              <a:rPr lang="ky-KG" smtClean="0"/>
              <a:t>‹#›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440888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E861-2CB5-479C-B149-30E3F87611D4}" type="datetimeFigureOut">
              <a:rPr lang="ky-KG" smtClean="0"/>
              <a:t>27/1/2022</a:t>
            </a:fld>
            <a:endParaRPr lang="ky-K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y-K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7C6F-0267-4E4A-9CF7-707CAD061D77}" type="slidenum">
              <a:rPr lang="ky-KG" smtClean="0"/>
              <a:t>‹#›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4253642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E861-2CB5-479C-B149-30E3F87611D4}" type="datetimeFigureOut">
              <a:rPr lang="ky-KG" smtClean="0"/>
              <a:t>27/1/2022</a:t>
            </a:fld>
            <a:endParaRPr lang="ky-K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y-K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7C6F-0267-4E4A-9CF7-707CAD061D77}" type="slidenum">
              <a:rPr lang="ky-KG" smtClean="0"/>
              <a:t>‹#›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3005409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E861-2CB5-479C-B149-30E3F87611D4}" type="datetimeFigureOut">
              <a:rPr lang="ky-KG" smtClean="0"/>
              <a:t>27/1/2022</a:t>
            </a:fld>
            <a:endParaRPr lang="ky-K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y-K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7C6F-0267-4E4A-9CF7-707CAD061D77}" type="slidenum">
              <a:rPr lang="ky-KG" smtClean="0"/>
              <a:t>‹#›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3971288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EE861-2CB5-479C-B149-30E3F87611D4}" type="datetimeFigureOut">
              <a:rPr lang="ky-KG" smtClean="0"/>
              <a:t>27/1/2022</a:t>
            </a:fld>
            <a:endParaRPr lang="ky-K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y-K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E7C6F-0267-4E4A-9CF7-707CAD061D77}" type="slidenum">
              <a:rPr lang="ky-KG" smtClean="0"/>
              <a:t>‹#›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2934894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5214" y="234272"/>
            <a:ext cx="1269379" cy="927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974828" y="561626"/>
            <a:ext cx="8158421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400" b="1" cap="all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Фонд обязательного медицинского страхования </a:t>
            </a:r>
          </a:p>
          <a:p>
            <a:pPr algn="ctr"/>
            <a:r>
              <a:rPr lang="ru-RU" altLang="ru-RU" sz="1400" b="1" cap="all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при Министерстве здравоохранения Кыргызской Республики</a:t>
            </a:r>
          </a:p>
          <a:p>
            <a:pPr algn="ctr"/>
            <a:endParaRPr lang="ky-KG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977" y="129251"/>
            <a:ext cx="1117887" cy="107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AEF6626-3131-4F33-956F-18BB2EE8FCC3}"/>
              </a:ext>
            </a:extLst>
          </p:cNvPr>
          <p:cNvSpPr txBox="1">
            <a:spLocks/>
          </p:cNvSpPr>
          <p:nvPr/>
        </p:nvSpPr>
        <p:spPr>
          <a:xfrm>
            <a:off x="0" y="2085143"/>
            <a:ext cx="12192000" cy="1343857"/>
          </a:xfrm>
          <a:prstGeom prst="rect">
            <a:avLst/>
          </a:prstGeom>
          <a:solidFill>
            <a:srgbClr val="194B46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3200" b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Совершенствование договорных отношений с организациями здравоохранения, заключивших договора с Фондом ОМС</a:t>
            </a:r>
            <a:endParaRPr lang="ru-RU" sz="32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F6A838E-DBB5-4733-BD24-C70FDD0ED53F}"/>
              </a:ext>
            </a:extLst>
          </p:cNvPr>
          <p:cNvSpPr txBox="1"/>
          <p:nvPr/>
        </p:nvSpPr>
        <p:spPr>
          <a:xfrm>
            <a:off x="1148036" y="3845557"/>
            <a:ext cx="10120754" cy="357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b="1" cap="all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НАЦИОНАЛЬНЫЙ ФОРУМ РУКОВОДИТЕЛЕЙ ОРГАНИЗАЦИЙ ЗДРАВООХРАНЕНИЯ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A8F1273-DE4C-41D3-A892-9B78C573E6DA}"/>
              </a:ext>
            </a:extLst>
          </p:cNvPr>
          <p:cNvSpPr txBox="1">
            <a:spLocks/>
          </p:cNvSpPr>
          <p:nvPr/>
        </p:nvSpPr>
        <p:spPr>
          <a:xfrm>
            <a:off x="4966845" y="6296374"/>
            <a:ext cx="2174385" cy="357214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18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Бишкек, 28 января </a:t>
            </a: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202</a:t>
            </a:r>
            <a:r>
              <a:rPr lang="ru-RU" sz="18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</a:t>
            </a:r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sz="18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г.</a:t>
            </a:r>
          </a:p>
          <a:p>
            <a:pPr lvl="0">
              <a:defRPr/>
            </a:pPr>
            <a:endParaRPr lang="en-GB" sz="3200" dirty="0">
              <a:solidFill>
                <a:schemeClr val="tx2">
                  <a:lumMod val="50000"/>
                  <a:lumOff val="50000"/>
                </a:schemeClr>
              </a:solidFill>
              <a:ea typeface="+mj-ea"/>
              <a:cs typeface="Arial" pitchFamily="34" charset="0"/>
            </a:endParaRPr>
          </a:p>
          <a:p>
            <a:pPr lvl="0">
              <a:defRPr/>
            </a:pPr>
            <a:endParaRPr lang="en-GB" sz="3600" dirty="0">
              <a:solidFill>
                <a:schemeClr val="accent1"/>
              </a:solidFill>
              <a:ea typeface="+mj-ea"/>
              <a:cs typeface="Arial" pitchFamily="34" charset="0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0DD1CB3-BC2C-4C1A-9083-7D1897271F18}"/>
              </a:ext>
            </a:extLst>
          </p:cNvPr>
          <p:cNvSpPr txBox="1">
            <a:spLocks/>
          </p:cNvSpPr>
          <p:nvPr/>
        </p:nvSpPr>
        <p:spPr>
          <a:xfrm>
            <a:off x="884959" y="4619328"/>
            <a:ext cx="6174890" cy="755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4913">
              <a:defRPr/>
            </a:pPr>
            <a:r>
              <a:rPr lang="ru-RU" sz="1400" b="1" dirty="0" err="1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Ажыкабылов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Султангазы</a:t>
            </a:r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1204913">
              <a:defRPr/>
            </a:pPr>
            <a:r>
              <a:rPr lang="ru-RU" sz="1400" i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Начальник </a:t>
            </a:r>
            <a:r>
              <a:rPr lang="ru-RU" sz="1400" i="1" dirty="0" err="1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УКиАКМП</a:t>
            </a:r>
            <a:r>
              <a:rPr lang="ru-RU" sz="1400" i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Фонда ОМС при МЗ КР</a:t>
            </a:r>
          </a:p>
          <a:p>
            <a:pPr lvl="0">
              <a:defRPr/>
            </a:pPr>
            <a:endParaRPr lang="en-GB" sz="3200" dirty="0">
              <a:solidFill>
                <a:schemeClr val="tx2">
                  <a:lumMod val="50000"/>
                  <a:lumOff val="50000"/>
                </a:schemeClr>
              </a:solidFill>
              <a:ea typeface="+mj-ea"/>
              <a:cs typeface="Arial" pitchFamily="34" charset="0"/>
            </a:endParaRPr>
          </a:p>
          <a:p>
            <a:pPr lvl="0">
              <a:defRPr/>
            </a:pPr>
            <a:endParaRPr lang="en-GB" sz="3600" dirty="0">
              <a:solidFill>
                <a:schemeClr val="accent1"/>
              </a:solidFill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428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603E0A-7518-4A00-B37B-61E6BBCB3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6897" y="201496"/>
            <a:ext cx="5567462" cy="635902"/>
          </a:xfrm>
        </p:spPr>
        <p:txBody>
          <a:bodyPr>
            <a:noAutofit/>
          </a:bodyPr>
          <a:lstStyle/>
          <a:p>
            <a:pPr algn="ctr"/>
            <a:r>
              <a:rPr lang="ru-RU" sz="1800" dirty="0">
                <a:latin typeface="Arial Black" panose="020B0A04020102020204" pitchFamily="34" charset="0"/>
              </a:rPr>
              <a:t>К </a:t>
            </a:r>
            <a:r>
              <a:rPr lang="ru-RU" sz="1800" dirty="0">
                <a:latin typeface="Arial Black" panose="020B0A04020102020204" pitchFamily="34" charset="0"/>
                <a:ea typeface="+mn-ea"/>
                <a:cs typeface="+mn-cs"/>
              </a:rPr>
              <a:t>настоящему Договору прилагаются и являются неотъемлемой частью настоящего Договора: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0EAD592-3A26-422C-9147-6288FE1354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229" y="0"/>
            <a:ext cx="5322876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663D561-BEBE-48C5-A5C6-32D148E7FF52}"/>
              </a:ext>
            </a:extLst>
          </p:cNvPr>
          <p:cNvSpPr txBox="1"/>
          <p:nvPr/>
        </p:nvSpPr>
        <p:spPr>
          <a:xfrm>
            <a:off x="6095999" y="1396237"/>
            <a:ext cx="5928359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-  копия свидетельства о регистрации юридического лица;</a:t>
            </a:r>
          </a:p>
          <a:p>
            <a:r>
              <a:rPr lang="ru-RU" dirty="0"/>
              <a:t>- приложение 1 «Объем, виды, условия предоставления медико-санитарной и стационарной помощи ЦОВП в соответствии с ПГГ»;</a:t>
            </a:r>
          </a:p>
          <a:p>
            <a:r>
              <a:rPr lang="ru-RU" dirty="0"/>
              <a:t>- приложение 2 «Оценочная карта для проведения оценки качества медицинских услуг»;</a:t>
            </a:r>
          </a:p>
          <a:p>
            <a:r>
              <a:rPr lang="ru-RU" dirty="0"/>
              <a:t>-	приложение 3 «Индикаторы исполнения договоров ЭМП, третичных и специализированных ОЗ»; </a:t>
            </a:r>
          </a:p>
          <a:p>
            <a:r>
              <a:rPr lang="ru-RU" dirty="0"/>
              <a:t>-	приложение 4 «Ежеквартальный план количества пролеченных случаев в </a:t>
            </a:r>
            <a:r>
              <a:rPr lang="ru-RU" dirty="0" err="1"/>
              <a:t>общепрофильных</a:t>
            </a:r>
            <a:r>
              <a:rPr lang="ru-RU" dirty="0"/>
              <a:t> отделениях стационара по базовым диагностическим категориям»;</a:t>
            </a:r>
          </a:p>
          <a:p>
            <a:r>
              <a:rPr lang="ru-RU" dirty="0"/>
              <a:t>-	приложение 5 «Алгоритм работы базы данных «Пролеченный случай»;</a:t>
            </a:r>
          </a:p>
          <a:p>
            <a:r>
              <a:rPr lang="ru-RU" dirty="0"/>
              <a:t>-    приложение 6 «Перечень структурных подразделений Поставщика, в том числе коек, штатной численности в разрезе отделений и ГСВ/ФАП» (в бумажном варианте с подписью директора, печатью ОЗ и в электронном варианте Excel таблице).</a:t>
            </a:r>
          </a:p>
        </p:txBody>
      </p:sp>
    </p:spTree>
    <p:extLst>
      <p:ext uri="{BB962C8B-B14F-4D97-AF65-F5344CB8AC3E}">
        <p14:creationId xmlns:p14="http://schemas.microsoft.com/office/powerpoint/2010/main" val="3878189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C72B2E2-01B3-48F1-968F-6CFD28783F67}"/>
              </a:ext>
            </a:extLst>
          </p:cNvPr>
          <p:cNvSpPr txBox="1">
            <a:spLocks/>
          </p:cNvSpPr>
          <p:nvPr/>
        </p:nvSpPr>
        <p:spPr>
          <a:xfrm>
            <a:off x="838200" y="2913951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>
                <a:solidFill>
                  <a:srgbClr val="19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  <a:endParaRPr lang="ru-RU" b="1" dirty="0">
              <a:solidFill>
                <a:srgbClr val="194B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27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553998"/>
          </a:xfrm>
          <a:solidFill>
            <a:schemeClr val="accent6">
              <a:lumMod val="5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ky-KG" sz="36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Договорной процесс</a:t>
            </a:r>
            <a:endParaRPr lang="ru-RU" sz="3600" b="1" dirty="0">
              <a:solidFill>
                <a:schemeClr val="bg1"/>
              </a:solidFill>
              <a:latin typeface="+mn-lt"/>
              <a:cs typeface="Times New Roman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072084474"/>
              </p:ext>
            </p:extLst>
          </p:nvPr>
        </p:nvGraphicFramePr>
        <p:xfrm>
          <a:off x="729465" y="1397000"/>
          <a:ext cx="10870059" cy="3698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77151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855126779"/>
              </p:ext>
            </p:extLst>
          </p:nvPr>
        </p:nvGraphicFramePr>
        <p:xfrm>
          <a:off x="2104427" y="335200"/>
          <a:ext cx="9152673" cy="61554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Шестиугольник 5"/>
          <p:cNvSpPr/>
          <p:nvPr/>
        </p:nvSpPr>
        <p:spPr>
          <a:xfrm rot="16200000">
            <a:off x="2015228" y="2382442"/>
            <a:ext cx="1973763" cy="2183652"/>
          </a:xfrm>
          <a:prstGeom prst="hexagon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54146" y="2690336"/>
            <a:ext cx="132451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y-KG" sz="1600" dirty="0">
                <a:solidFill>
                  <a:schemeClr val="bg1"/>
                </a:solidFill>
                <a:cs typeface="Times New Roman" panose="02020603050405020304" pitchFamily="18" charset="0"/>
              </a:rPr>
              <a:t>32 частных гемодиализ.центров</a:t>
            </a:r>
          </a:p>
          <a:p>
            <a:r>
              <a:rPr lang="ky-KG" sz="1600" dirty="0">
                <a:solidFill>
                  <a:schemeClr val="bg1"/>
                </a:solidFill>
                <a:cs typeface="Times New Roman" panose="02020603050405020304" pitchFamily="18" charset="0"/>
              </a:rPr>
              <a:t>1 центр Ош-Кардио</a:t>
            </a:r>
            <a:endParaRPr lang="ru-RU" sz="16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33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561939600"/>
              </p:ext>
            </p:extLst>
          </p:nvPr>
        </p:nvGraphicFramePr>
        <p:xfrm>
          <a:off x="394447" y="934488"/>
          <a:ext cx="11403106" cy="5580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5249" y="207130"/>
            <a:ext cx="11702303" cy="443198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ru-RU" sz="2000" b="1" dirty="0">
                <a:solidFill>
                  <a:schemeClr val="bg1"/>
                </a:solidFill>
                <a:cs typeface="Times New Roman" panose="02020603050405020304" pitchFamily="18" charset="0"/>
              </a:rPr>
              <a:t>При заключении договоров используется следующая информация  по деятельности ОЗ </a:t>
            </a:r>
          </a:p>
        </p:txBody>
      </p:sp>
    </p:spTree>
    <p:extLst>
      <p:ext uri="{BB962C8B-B14F-4D97-AF65-F5344CB8AC3E}">
        <p14:creationId xmlns:p14="http://schemas.microsoft.com/office/powerpoint/2010/main" val="211538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707610956"/>
              </p:ext>
            </p:extLst>
          </p:nvPr>
        </p:nvGraphicFramePr>
        <p:xfrm>
          <a:off x="351416" y="0"/>
          <a:ext cx="1160033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5555177"/>
            <a:ext cx="12191999" cy="408125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ru-RU" b="1" dirty="0">
                <a:solidFill>
                  <a:schemeClr val="bg1"/>
                </a:solidFill>
                <a:cs typeface="Times New Roman" panose="02020603050405020304" pitchFamily="18" charset="0"/>
              </a:rPr>
              <a:t>Все эти и многие другие факторы должны быть приняты во внимание при заключении договоров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572000" y="4568251"/>
            <a:ext cx="5228216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Должна быть гибкость, чтобы скорректировать объемы пролеченного случая в течение года (ежеквартально) соответствии с реальным исполнением договора</a:t>
            </a:r>
          </a:p>
        </p:txBody>
      </p:sp>
    </p:spTree>
    <p:extLst>
      <p:ext uri="{BB962C8B-B14F-4D97-AF65-F5344CB8AC3E}">
        <p14:creationId xmlns:p14="http://schemas.microsoft.com/office/powerpoint/2010/main" val="2648006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4607774"/>
              </p:ext>
            </p:extLst>
          </p:nvPr>
        </p:nvGraphicFramePr>
        <p:xfrm>
          <a:off x="460031" y="1180723"/>
          <a:ext cx="5783715" cy="3564531"/>
        </p:xfrm>
        <a:graphic>
          <a:graphicData uri="http://schemas.openxmlformats.org/drawingml/2006/table">
            <a:tbl>
              <a:tblPr firstRow="1" firstCol="1" bandRow="1"/>
              <a:tblGrid>
                <a:gridCol w="1862754">
                  <a:extLst>
                    <a:ext uri="{9D8B030D-6E8A-4147-A177-3AD203B41FA5}">
                      <a16:colId xmlns:a16="http://schemas.microsoft.com/office/drawing/2014/main" val="934301103"/>
                    </a:ext>
                  </a:extLst>
                </a:gridCol>
                <a:gridCol w="870313">
                  <a:extLst>
                    <a:ext uri="{9D8B030D-6E8A-4147-A177-3AD203B41FA5}">
                      <a16:colId xmlns:a16="http://schemas.microsoft.com/office/drawing/2014/main" val="3634439425"/>
                    </a:ext>
                  </a:extLst>
                </a:gridCol>
                <a:gridCol w="1032393">
                  <a:extLst>
                    <a:ext uri="{9D8B030D-6E8A-4147-A177-3AD203B41FA5}">
                      <a16:colId xmlns:a16="http://schemas.microsoft.com/office/drawing/2014/main" val="785375290"/>
                    </a:ext>
                  </a:extLst>
                </a:gridCol>
                <a:gridCol w="792520">
                  <a:extLst>
                    <a:ext uri="{9D8B030D-6E8A-4147-A177-3AD203B41FA5}">
                      <a16:colId xmlns:a16="http://schemas.microsoft.com/office/drawing/2014/main" val="816310371"/>
                    </a:ext>
                  </a:extLst>
                </a:gridCol>
                <a:gridCol w="1225735">
                  <a:extLst>
                    <a:ext uri="{9D8B030D-6E8A-4147-A177-3AD203B41FA5}">
                      <a16:colId xmlns:a16="http://schemas.microsoft.com/office/drawing/2014/main" val="669405412"/>
                    </a:ext>
                  </a:extLst>
                </a:gridCol>
              </a:tblGrid>
              <a:tr h="8475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Регион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коек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пролеченных случаев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Среднее  пребывание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Работа койки/дней в году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3824189"/>
                  </a:ext>
                </a:extLst>
              </a:tr>
              <a:tr h="27124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Баткенская</a:t>
                      </a:r>
                      <a:r>
                        <a:rPr lang="ru-RU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обл.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77799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4592836"/>
                  </a:ext>
                </a:extLst>
              </a:tr>
              <a:tr h="27124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ru-RU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Бишкек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184070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0921082"/>
                  </a:ext>
                </a:extLst>
              </a:tr>
              <a:tr h="47411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Жалал-Абадская</a:t>
                      </a:r>
                      <a:r>
                        <a:rPr lang="ru-RU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обл.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4122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156818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2489107"/>
                  </a:ext>
                </a:extLst>
              </a:tr>
              <a:tr h="34412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Иссык-К</a:t>
                      </a:r>
                      <a:r>
                        <a:rPr lang="ky-KG" sz="14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уль</a:t>
                      </a:r>
                      <a:r>
                        <a:rPr lang="ru-RU" sz="14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ская обл.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59961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4869134"/>
                  </a:ext>
                </a:extLst>
              </a:tr>
              <a:tr h="27124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Нарынская обл.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32522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3880973"/>
                  </a:ext>
                </a:extLst>
              </a:tr>
              <a:tr h="27124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Ошская обл.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220929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2957782"/>
                  </a:ext>
                </a:extLst>
              </a:tr>
              <a:tr h="27124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Таласская обл.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29205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5330073"/>
                  </a:ext>
                </a:extLst>
              </a:tr>
              <a:tr h="27124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Чуйская   обл.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92015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2787460"/>
                  </a:ext>
                </a:extLst>
              </a:tr>
              <a:tr h="27124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</a:t>
                      </a:r>
                      <a:r>
                        <a:rPr lang="ru-RU" sz="1400" b="1" baseline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по Р</a:t>
                      </a:r>
                      <a:r>
                        <a:rPr lang="ru-RU" sz="1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еспублике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853319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0011045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353089" y="203040"/>
            <a:ext cx="7722612" cy="646331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ky-KG" b="1" dirty="0">
                <a:solidFill>
                  <a:schemeClr val="bg1"/>
                </a:solidFill>
                <a:ea typeface="Calibri" panose="020F0502020204030204" pitchFamily="34" charset="0"/>
              </a:rPr>
              <a:t>Показатели деятельности общепрофильных стационаров по данным программного обеспечения </a:t>
            </a:r>
            <a:r>
              <a:rPr lang="ru-RU" b="1" dirty="0">
                <a:solidFill>
                  <a:schemeClr val="bg1"/>
                </a:solidFill>
                <a:ea typeface="Calibri" panose="020F0502020204030204" pitchFamily="34" charset="0"/>
              </a:rPr>
              <a:t>«</a:t>
            </a:r>
            <a:r>
              <a:rPr lang="ky-KG" b="1" dirty="0">
                <a:solidFill>
                  <a:schemeClr val="bg1"/>
                </a:solidFill>
                <a:ea typeface="Calibri" panose="020F0502020204030204" pitchFamily="34" charset="0"/>
              </a:rPr>
              <a:t>Пролеченный случай» в 2021 году 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9142179"/>
              </p:ext>
            </p:extLst>
          </p:nvPr>
        </p:nvGraphicFramePr>
        <p:xfrm>
          <a:off x="6243747" y="2720083"/>
          <a:ext cx="5642224" cy="3798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19414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6302244"/>
              </p:ext>
            </p:extLst>
          </p:nvPr>
        </p:nvGraphicFramePr>
        <p:xfrm>
          <a:off x="678094" y="3845086"/>
          <a:ext cx="10459094" cy="2873698"/>
        </p:xfrm>
        <a:graphic>
          <a:graphicData uri="http://schemas.openxmlformats.org/drawingml/2006/table">
            <a:tbl>
              <a:tblPr firstRow="1" firstCol="1" bandRow="1"/>
              <a:tblGrid>
                <a:gridCol w="3099682">
                  <a:extLst>
                    <a:ext uri="{9D8B030D-6E8A-4147-A177-3AD203B41FA5}">
                      <a16:colId xmlns:a16="http://schemas.microsoft.com/office/drawing/2014/main" val="927501300"/>
                    </a:ext>
                  </a:extLst>
                </a:gridCol>
                <a:gridCol w="2209958">
                  <a:extLst>
                    <a:ext uri="{9D8B030D-6E8A-4147-A177-3AD203B41FA5}">
                      <a16:colId xmlns:a16="http://schemas.microsoft.com/office/drawing/2014/main" val="258436115"/>
                    </a:ext>
                  </a:extLst>
                </a:gridCol>
                <a:gridCol w="2138206">
                  <a:extLst>
                    <a:ext uri="{9D8B030D-6E8A-4147-A177-3AD203B41FA5}">
                      <a16:colId xmlns:a16="http://schemas.microsoft.com/office/drawing/2014/main" val="1176964215"/>
                    </a:ext>
                  </a:extLst>
                </a:gridCol>
                <a:gridCol w="1535491">
                  <a:extLst>
                    <a:ext uri="{9D8B030D-6E8A-4147-A177-3AD203B41FA5}">
                      <a16:colId xmlns:a16="http://schemas.microsoft.com/office/drawing/2014/main" val="1888276049"/>
                    </a:ext>
                  </a:extLst>
                </a:gridCol>
                <a:gridCol w="1475757">
                  <a:extLst>
                    <a:ext uri="{9D8B030D-6E8A-4147-A177-3AD203B41FA5}">
                      <a16:colId xmlns:a16="http://schemas.microsoft.com/office/drawing/2014/main" val="517535246"/>
                    </a:ext>
                  </a:extLst>
                </a:gridCol>
              </a:tblGrid>
              <a:tr h="7424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Противотуберкулезные стационары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коек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пролеченных случаев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пребывание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работа койки в году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6003746"/>
                  </a:ext>
                </a:extLst>
              </a:tr>
              <a:tr h="2368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Баткенская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область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7404722"/>
                  </a:ext>
                </a:extLst>
              </a:tr>
              <a:tr h="2368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г. Бишкек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2405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3500520"/>
                  </a:ext>
                </a:extLst>
              </a:tr>
              <a:tr h="2368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Жалал-Абадская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область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849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0908195"/>
                  </a:ext>
                </a:extLst>
              </a:tr>
              <a:tr h="2368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Иссык-Кульская область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4041379"/>
                  </a:ext>
                </a:extLst>
              </a:tr>
              <a:tr h="2368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Нарынская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область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009706"/>
                  </a:ext>
                </a:extLst>
              </a:tr>
              <a:tr h="2368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Ошская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область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1161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5252656"/>
                  </a:ext>
                </a:extLst>
              </a:tr>
              <a:tr h="2368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Таласская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область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5150259"/>
                  </a:ext>
                </a:extLst>
              </a:tr>
              <a:tr h="2368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Чуская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область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2309133"/>
                  </a:ext>
                </a:extLst>
              </a:tr>
              <a:tr h="2368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по республике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2223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6171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4744880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64387" y="3131772"/>
            <a:ext cx="10972800" cy="65864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>
            <a:spAutoFit/>
          </a:bodyPr>
          <a:lstStyle/>
          <a:p>
            <a:pPr indent="449580" algn="ctr">
              <a:lnSpc>
                <a:spcPct val="115000"/>
              </a:lnSpc>
              <a:spcAft>
                <a:spcPts val="0"/>
              </a:spcAft>
            </a:pPr>
            <a:r>
              <a:rPr lang="ky-KG" sz="1600" b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Показатели</a:t>
            </a:r>
            <a:r>
              <a:rPr lang="ky-KG" sz="16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деятельности противотуберкулезных стационаров в разрезе регионов за 2021 год</a:t>
            </a:r>
          </a:p>
          <a:p>
            <a:pPr indent="449580" algn="ctr">
              <a:lnSpc>
                <a:spcPct val="115000"/>
              </a:lnSpc>
              <a:spcAft>
                <a:spcPts val="0"/>
              </a:spcAft>
            </a:pPr>
            <a:r>
              <a:rPr lang="ky-KG" sz="16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 данным базы данных «Пролеченный случай»</a:t>
            </a:r>
            <a:endParaRPr lang="ru-RU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8094" y="139214"/>
            <a:ext cx="4232952" cy="584775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y-KG" sz="1600" b="1" dirty="0">
                <a:solidFill>
                  <a:schemeClr val="bg1"/>
                </a:solidFill>
                <a:cs typeface="Times New Roman" panose="02020603050405020304" pitchFamily="18" charset="0"/>
              </a:rPr>
              <a:t>Заболеваемость туберкулезом на 100 000 населения 2016-2021 г.г.</a:t>
            </a:r>
            <a:endParaRPr lang="ru-RU" sz="16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5579333"/>
              </p:ext>
            </p:extLst>
          </p:nvPr>
        </p:nvGraphicFramePr>
        <p:xfrm>
          <a:off x="6020656" y="743262"/>
          <a:ext cx="5270642" cy="23409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719298" y="133432"/>
            <a:ext cx="4232952" cy="584775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y-KG" sz="1600" b="1" dirty="0">
                <a:solidFill>
                  <a:schemeClr val="bg1"/>
                </a:solidFill>
                <a:cs typeface="Times New Roman" panose="02020603050405020304" pitchFamily="18" charset="0"/>
              </a:rPr>
              <a:t>Количество пролеченных случаев ПТБ стационаров 2016-2021 г.г.</a:t>
            </a:r>
            <a:endParaRPr lang="ru-RU" sz="16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11" name="Диаграмма 10"/>
          <p:cNvGraphicFramePr>
            <a:graphicFrameLocks/>
          </p:cNvGraphicFramePr>
          <p:nvPr/>
        </p:nvGraphicFramePr>
        <p:xfrm>
          <a:off x="554805" y="388572"/>
          <a:ext cx="4806593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122917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>
            <a:graphicFrameLocks/>
          </p:cNvGraphicFramePr>
          <p:nvPr/>
        </p:nvGraphicFramePr>
        <p:xfrm>
          <a:off x="4889596" y="3365022"/>
          <a:ext cx="6959502" cy="3274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889596" y="3151845"/>
            <a:ext cx="6928115" cy="338554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ky-KG" sz="1600" dirty="0">
                <a:solidFill>
                  <a:schemeClr val="bg1"/>
                </a:solidFill>
                <a:cs typeface="Times New Roman" panose="02020603050405020304" pitchFamily="18" charset="0"/>
              </a:rPr>
              <a:t>Индекс качества мед.помощи в областных и городских стационарах 2021 год</a:t>
            </a:r>
            <a:endParaRPr lang="ru-RU" sz="16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3602721940"/>
              </p:ext>
            </p:extLst>
          </p:nvPr>
        </p:nvGraphicFramePr>
        <p:xfrm>
          <a:off x="186072" y="218090"/>
          <a:ext cx="6362700" cy="3103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04466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4436C1-4182-4CC1-8A73-3AECB94F5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769"/>
            <a:ext cx="10515600" cy="400188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Количество пролеченных случаев по БДК (базовая диагностическая категория) за 2021г.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C15A087-51D4-45A9-A037-03B7EBECE2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3837"/>
            <a:ext cx="12192000" cy="6187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2026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881</TotalTime>
  <Words>1235</Words>
  <Application>Microsoft Office PowerPoint</Application>
  <PresentationFormat>Широкоэкранный</PresentationFormat>
  <Paragraphs>191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Times New Roman</vt:lpstr>
      <vt:lpstr>Тема Office</vt:lpstr>
      <vt:lpstr>Презентация PowerPoint</vt:lpstr>
      <vt:lpstr>Договорной процесс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Количество пролеченных случаев по БДК (базовая диагностическая категория) за 2021г.</vt:lpstr>
      <vt:lpstr>К настоящему Договору прилагаются и являются неотъемлемой частью настоящего Договора: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orozaliev</dc:creator>
  <cp:lastModifiedBy>Ultra Ultra</cp:lastModifiedBy>
  <cp:revision>69</cp:revision>
  <cp:lastPrinted>2022-01-27T15:39:38Z</cp:lastPrinted>
  <dcterms:created xsi:type="dcterms:W3CDTF">2021-11-30T08:19:04Z</dcterms:created>
  <dcterms:modified xsi:type="dcterms:W3CDTF">2022-01-27T16:08:39Z</dcterms:modified>
</cp:coreProperties>
</file>