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462" r:id="rId3"/>
    <p:sldId id="472" r:id="rId4"/>
    <p:sldId id="266" r:id="rId5"/>
    <p:sldId id="268" r:id="rId6"/>
    <p:sldId id="470" r:id="rId7"/>
    <p:sldId id="264" r:id="rId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41" autoAdjust="0"/>
    <p:restoredTop sz="86410" autoAdjust="0"/>
  </p:normalViewPr>
  <p:slideViewPr>
    <p:cSldViewPr snapToGrid="0">
      <p:cViewPr varScale="1">
        <p:scale>
          <a:sx n="71" d="100"/>
          <a:sy n="71" d="100"/>
        </p:scale>
        <p:origin x="974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0;&#1054;&#1052;&#1057;\Documents\&#1078;&#1072;&#1087;&#1072;&#1088;&#1086;&#1074;%20&#1089;&#1083;&#1072;&#1081;&#1076;&#1082;&#1072;%2015.12.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&#1060;&#1054;&#1052;&#1057;\Documents\&#1078;&#1072;&#1087;&#1072;&#1088;&#1086;&#1074;%20&#1089;&#1083;&#1072;&#1081;&#1076;&#1082;&#1072;%2015.12.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8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61111111111111"/>
          <c:y val="0.14814814814814814"/>
          <c:w val="0.78611111111111109"/>
          <c:h val="0.75462962962962965"/>
        </c:manualLayout>
      </c:layout>
      <c:pie3D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489E-44EE-81C2-113525F4722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489E-44EE-81C2-113525F47222}"/>
              </c:ext>
            </c:extLst>
          </c:dPt>
          <c:dLbls>
            <c:dLbl>
              <c:idx val="0"/>
              <c:layout>
                <c:manualLayout>
                  <c:x val="-4.3405253142468528E-2"/>
                  <c:y val="-0.11846892134202597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cap="none" spc="0" baseline="0">
                      <a:ln w="0"/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89E-44EE-81C2-113525F47222}"/>
                </c:ext>
              </c:extLst>
            </c:dLbl>
            <c:dLbl>
              <c:idx val="1"/>
              <c:layout>
                <c:manualLayout>
                  <c:x val="-5.2777777777777778E-2"/>
                  <c:y val="-0.10648148148148157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cap="none" spc="0" baseline="0">
                      <a:ln w="0"/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89E-44EE-81C2-113525F4722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cap="none" spc="0" baseline="0">
                    <a:ln w="0"/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Лист4!$A$8:$A$9</c:f>
              <c:strCache>
                <c:ptCount val="2"/>
                <c:pt idx="0">
                  <c:v>МЗ</c:v>
                </c:pt>
                <c:pt idx="1">
                  <c:v>ФОМС</c:v>
                </c:pt>
              </c:strCache>
            </c:strRef>
          </c:cat>
          <c:val>
            <c:numRef>
              <c:f>Лист4!$B$8:$B$9</c:f>
              <c:numCache>
                <c:formatCode>#\ ##0.0</c:formatCode>
                <c:ptCount val="2"/>
                <c:pt idx="0">
                  <c:v>4021.1</c:v>
                </c:pt>
                <c:pt idx="1">
                  <c:v>15433.8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9E-44EE-81C2-113525F4722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093185186943023E-2"/>
          <c:y val="4.544804706699955E-2"/>
          <c:w val="0.96781362962611395"/>
          <c:h val="0.80369396000822357"/>
        </c:manualLayout>
      </c:layout>
      <c:lineChart>
        <c:grouping val="standard"/>
        <c:varyColors val="0"/>
        <c:ser>
          <c:idx val="0"/>
          <c:order val="0"/>
          <c:tx>
            <c:strRef>
              <c:f>'ПГГ (3)'!$A$3</c:f>
              <c:strCache>
                <c:ptCount val="1"/>
                <c:pt idx="0">
                  <c:v>ПГГ (РБ)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8769946132180919E-2"/>
                  <c:y val="2.20899522956823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7B7-4B8A-B8A7-DAAC981C5654}"/>
                </c:ext>
              </c:extLst>
            </c:dLbl>
            <c:dLbl>
              <c:idx val="1"/>
              <c:layout>
                <c:manualLayout>
                  <c:x val="-3.8769946132180946E-2"/>
                  <c:y val="6.470794106816067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470-4ED0-ADDD-F33965CB980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1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'ПГГ (3)'!$B$2:$I$2</c:f>
              <c:strCache>
                <c:ptCount val="8"/>
                <c:pt idx="0">
                  <c:v>2012 г.</c:v>
                </c:pt>
                <c:pt idx="1">
                  <c:v>2016 г.</c:v>
                </c:pt>
                <c:pt idx="2">
                  <c:v>2019 г.</c:v>
                </c:pt>
                <c:pt idx="3">
                  <c:v>2020 г. утв.</c:v>
                </c:pt>
                <c:pt idx="4">
                  <c:v>2020 г. уточн.</c:v>
                </c:pt>
                <c:pt idx="5">
                  <c:v>2021 г. утв.</c:v>
                </c:pt>
                <c:pt idx="6">
                  <c:v>2021 г. уточн.</c:v>
                </c:pt>
                <c:pt idx="7">
                  <c:v>2022 г. (проект)</c:v>
                </c:pt>
              </c:strCache>
            </c:strRef>
          </c:cat>
          <c:val>
            <c:numRef>
              <c:f>'ПГГ (3)'!$B$3:$I$3</c:f>
              <c:numCache>
                <c:formatCode>#\ ##0.0</c:formatCode>
                <c:ptCount val="8"/>
                <c:pt idx="0">
                  <c:v>3005.7028</c:v>
                </c:pt>
                <c:pt idx="1">
                  <c:v>2922.364</c:v>
                </c:pt>
                <c:pt idx="2">
                  <c:v>5271.5014000000001</c:v>
                </c:pt>
                <c:pt idx="3">
                  <c:v>5147.3239999999996</c:v>
                </c:pt>
                <c:pt idx="4">
                  <c:v>5085.3239999999996</c:v>
                </c:pt>
                <c:pt idx="5">
                  <c:v>5057.924</c:v>
                </c:pt>
                <c:pt idx="6">
                  <c:v>4993.9133000000002</c:v>
                </c:pt>
                <c:pt idx="7">
                  <c:v>5059.3239999999996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7B7-4B8A-B8A7-DAAC981C5654}"/>
            </c:ext>
          </c:extLst>
        </c:ser>
        <c:ser>
          <c:idx val="1"/>
          <c:order val="1"/>
          <c:tx>
            <c:strRef>
              <c:f>'ПГГ (3)'!$A$4</c:f>
              <c:strCache>
                <c:ptCount val="1"/>
                <c:pt idx="0">
                  <c:v>ПГГ (ОМС/СФ)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8850469657203644E-2"/>
                  <c:y val="5.032243133283559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7B7-4B8A-B8A7-DAAC981C5654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2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'ПГГ (3)'!$B$2:$I$2</c:f>
              <c:strCache>
                <c:ptCount val="8"/>
                <c:pt idx="0">
                  <c:v>2012 г.</c:v>
                </c:pt>
                <c:pt idx="1">
                  <c:v>2016 г.</c:v>
                </c:pt>
                <c:pt idx="2">
                  <c:v>2019 г.</c:v>
                </c:pt>
                <c:pt idx="3">
                  <c:v>2020 г. утв.</c:v>
                </c:pt>
                <c:pt idx="4">
                  <c:v>2020 г. уточн.</c:v>
                </c:pt>
                <c:pt idx="5">
                  <c:v>2021 г. утв.</c:v>
                </c:pt>
                <c:pt idx="6">
                  <c:v>2021 г. уточн.</c:v>
                </c:pt>
                <c:pt idx="7">
                  <c:v>2022 г. (проект)</c:v>
                </c:pt>
              </c:strCache>
            </c:strRef>
          </c:cat>
          <c:val>
            <c:numRef>
              <c:f>'ПГГ (3)'!$B$4:$I$4</c:f>
              <c:numCache>
                <c:formatCode>#\ ##0.0</c:formatCode>
                <c:ptCount val="8"/>
                <c:pt idx="0">
                  <c:v>1209.97</c:v>
                </c:pt>
                <c:pt idx="1">
                  <c:v>1878.780454</c:v>
                </c:pt>
                <c:pt idx="2">
                  <c:v>2388.2853</c:v>
                </c:pt>
                <c:pt idx="3">
                  <c:v>2569.6554000000001</c:v>
                </c:pt>
                <c:pt idx="4">
                  <c:v>2377.6999999999998</c:v>
                </c:pt>
                <c:pt idx="5">
                  <c:v>2742</c:v>
                </c:pt>
                <c:pt idx="6">
                  <c:v>2823.8</c:v>
                </c:pt>
                <c:pt idx="7">
                  <c:v>3058.6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B7-4B8A-B8A7-DAAC981C5654}"/>
            </c:ext>
          </c:extLst>
        </c:ser>
        <c:ser>
          <c:idx val="2"/>
          <c:order val="2"/>
          <c:tx>
            <c:strRef>
              <c:f>'ПГГ (3)'!$A$5</c:f>
              <c:strCache>
                <c:ptCount val="1"/>
                <c:pt idx="0">
                  <c:v>ПГГ (РБ ОМС)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solidFill>
                <a:schemeClr val="lt1"/>
              </a:solidFill>
              <a:ln w="12700" cap="flat" cmpd="sng" algn="ctr">
                <a:solidFill>
                  <a:schemeClr val="accent6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'ПГГ (3)'!$B$2:$I$2</c:f>
              <c:strCache>
                <c:ptCount val="8"/>
                <c:pt idx="0">
                  <c:v>2012 г.</c:v>
                </c:pt>
                <c:pt idx="1">
                  <c:v>2016 г.</c:v>
                </c:pt>
                <c:pt idx="2">
                  <c:v>2019 г.</c:v>
                </c:pt>
                <c:pt idx="3">
                  <c:v>2020 г. утв.</c:v>
                </c:pt>
                <c:pt idx="4">
                  <c:v>2020 г. уточн.</c:v>
                </c:pt>
                <c:pt idx="5">
                  <c:v>2021 г. утв.</c:v>
                </c:pt>
                <c:pt idx="6">
                  <c:v>2021 г. уточн.</c:v>
                </c:pt>
                <c:pt idx="7">
                  <c:v>2022 г. (проект)</c:v>
                </c:pt>
              </c:strCache>
            </c:strRef>
          </c:cat>
          <c:val>
            <c:numRef>
              <c:f>'ПГГ (3)'!$B$5:$I$5</c:f>
              <c:numCache>
                <c:formatCode>#\ ##0.0</c:formatCode>
                <c:ptCount val="8"/>
                <c:pt idx="0">
                  <c:v>259.39999999999998</c:v>
                </c:pt>
                <c:pt idx="1">
                  <c:v>230.7</c:v>
                </c:pt>
                <c:pt idx="2">
                  <c:v>429.6</c:v>
                </c:pt>
                <c:pt idx="3">
                  <c:v>440.4</c:v>
                </c:pt>
                <c:pt idx="4">
                  <c:v>440.4</c:v>
                </c:pt>
                <c:pt idx="5">
                  <c:v>467.7</c:v>
                </c:pt>
                <c:pt idx="6">
                  <c:v>467.7</c:v>
                </c:pt>
                <c:pt idx="7">
                  <c:v>456.1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7B7-4B8A-B8A7-DAAC981C5654}"/>
            </c:ext>
          </c:extLst>
        </c:ser>
        <c:ser>
          <c:idx val="3"/>
          <c:order val="3"/>
          <c:tx>
            <c:strRef>
              <c:f>'ПГГ (3)'!$A$6</c:f>
              <c:strCache>
                <c:ptCount val="1"/>
                <c:pt idx="0">
                  <c:v>Целевые средства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4.0313486492380271E-2"/>
                  <c:y val="-1.0821844993345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7B7-4B8A-B8A7-DAAC981C5654}"/>
                </c:ext>
              </c:extLst>
            </c:dLbl>
            <c:dLbl>
              <c:idx val="7"/>
              <c:layout>
                <c:manualLayout>
                  <c:x val="-4.3158996637710945E-2"/>
                  <c:y val="8.925233250780782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70-4ED0-ADDD-F33965CB980E}"/>
                </c:ext>
              </c:extLst>
            </c:dLbl>
            <c:spPr>
              <a:solidFill>
                <a:schemeClr val="lt1"/>
              </a:solidFill>
              <a:ln w="12700" cap="flat" cmpd="sng" algn="ctr">
                <a:solidFill>
                  <a:schemeClr val="accent4"/>
                </a:solidFill>
                <a:prstDash val="solid"/>
                <a:miter lim="800000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dk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'ПГГ (3)'!$B$2:$I$2</c:f>
              <c:strCache>
                <c:ptCount val="8"/>
                <c:pt idx="0">
                  <c:v>2012 г.</c:v>
                </c:pt>
                <c:pt idx="1">
                  <c:v>2016 г.</c:v>
                </c:pt>
                <c:pt idx="2">
                  <c:v>2019 г.</c:v>
                </c:pt>
                <c:pt idx="3">
                  <c:v>2020 г. утв.</c:v>
                </c:pt>
                <c:pt idx="4">
                  <c:v>2020 г. уточн.</c:v>
                </c:pt>
                <c:pt idx="5">
                  <c:v>2021 г. утв.</c:v>
                </c:pt>
                <c:pt idx="6">
                  <c:v>2021 г. уточн.</c:v>
                </c:pt>
                <c:pt idx="7">
                  <c:v>2022 г. (проект)</c:v>
                </c:pt>
              </c:strCache>
            </c:strRef>
          </c:cat>
          <c:val>
            <c:numRef>
              <c:f>'ПГГ (3)'!$B$6:$I$6</c:f>
              <c:numCache>
                <c:formatCode>#\ ##0.0</c:formatCode>
                <c:ptCount val="8"/>
                <c:pt idx="0">
                  <c:v>3735.3379</c:v>
                </c:pt>
                <c:pt idx="1">
                  <c:v>6159.4005999999999</c:v>
                </c:pt>
                <c:pt idx="2">
                  <c:v>5428.0360000000001</c:v>
                </c:pt>
                <c:pt idx="3">
                  <c:v>5528.5924999999997</c:v>
                </c:pt>
                <c:pt idx="4">
                  <c:v>7718.7888000000003</c:v>
                </c:pt>
                <c:pt idx="5">
                  <c:v>5665.6924999999992</c:v>
                </c:pt>
                <c:pt idx="6">
                  <c:v>9380.3820999999989</c:v>
                </c:pt>
                <c:pt idx="7">
                  <c:v>10099.2925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B7-4B8A-B8A7-DAAC981C56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6164959"/>
        <c:axId val="494465279"/>
      </c:lineChart>
      <c:catAx>
        <c:axId val="366164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94465279"/>
        <c:crosses val="autoZero"/>
        <c:auto val="1"/>
        <c:lblAlgn val="ctr"/>
        <c:lblOffset val="100"/>
        <c:noMultiLvlLbl val="0"/>
      </c:catAx>
      <c:valAx>
        <c:axId val="494465279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366164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5028"/>
          </a:xfrm>
          <a:prstGeom prst="rect">
            <a:avLst/>
          </a:prstGeom>
        </p:spPr>
        <p:txBody>
          <a:bodyPr vert="horz" lIns="90152" tIns="45076" rIns="90152" bIns="45076" rtlCol="0"/>
          <a:lstStyle>
            <a:lvl1pPr algn="l">
              <a:defRPr sz="1200"/>
            </a:lvl1pPr>
          </a:lstStyle>
          <a:p>
            <a:endParaRPr lang="ky-KG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5028"/>
          </a:xfrm>
          <a:prstGeom prst="rect">
            <a:avLst/>
          </a:prstGeom>
        </p:spPr>
        <p:txBody>
          <a:bodyPr vert="horz" lIns="90152" tIns="45076" rIns="90152" bIns="45076" rtlCol="0"/>
          <a:lstStyle>
            <a:lvl1pPr algn="r">
              <a:defRPr sz="1200"/>
            </a:lvl1pPr>
          </a:lstStyle>
          <a:p>
            <a:fld id="{84A6B5CD-A0BF-46D2-BEB1-D904CA118B1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52" tIns="45076" rIns="90152" bIns="45076" rtlCol="0" anchor="ctr"/>
          <a:lstStyle/>
          <a:p>
            <a:endParaRPr lang="ky-KG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0152" tIns="45076" rIns="90152" bIns="4507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ky-KG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5027"/>
          </a:xfrm>
          <a:prstGeom prst="rect">
            <a:avLst/>
          </a:prstGeom>
        </p:spPr>
        <p:txBody>
          <a:bodyPr vert="horz" lIns="90152" tIns="45076" rIns="90152" bIns="45076" rtlCol="0" anchor="b"/>
          <a:lstStyle>
            <a:lvl1pPr algn="l">
              <a:defRPr sz="1200"/>
            </a:lvl1pPr>
          </a:lstStyle>
          <a:p>
            <a:endParaRPr lang="ky-KG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7"/>
          </a:xfrm>
          <a:prstGeom prst="rect">
            <a:avLst/>
          </a:prstGeom>
        </p:spPr>
        <p:txBody>
          <a:bodyPr vert="horz" lIns="90152" tIns="45076" rIns="90152" bIns="45076" rtlCol="0" anchor="b"/>
          <a:lstStyle>
            <a:lvl1pPr algn="r">
              <a:defRPr sz="1200"/>
            </a:lvl1pPr>
          </a:lstStyle>
          <a:p>
            <a:fld id="{7B8A3621-0040-4923-B756-963EF3A19C94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697473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" y="1330325"/>
            <a:ext cx="6386513" cy="3594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418" indent="-2840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028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0439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4850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9261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3672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8083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494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CADD40-43BC-49FB-8CAC-2A7F3C498F19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altLang="ru-RU"/>
          </a:p>
        </p:txBody>
      </p:sp>
      <p:sp>
        <p:nvSpPr>
          <p:cNvPr id="8197" name="Дата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418" indent="-2840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028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0439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4850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9261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3672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8083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494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45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A3621-0040-4923-B756-963EF3A19C94}" type="slidenum">
              <a:rPr lang="ky-KG" smtClean="0"/>
              <a:t>4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010296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7988" y="1233488"/>
            <a:ext cx="5919787" cy="3330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418" indent="-2840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028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0439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4850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9261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3672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8083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494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CADD40-43BC-49FB-8CAC-2A7F3C498F19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altLang="ru-RU"/>
          </a:p>
        </p:txBody>
      </p:sp>
      <p:sp>
        <p:nvSpPr>
          <p:cNvPr id="8197" name="Дата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8418" indent="-28400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6028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0439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44850" indent="-22720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99261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53672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08083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62494" indent="-22720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161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1625019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80116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75169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17186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93614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960663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191371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44088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4253642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005409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y-K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3971288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EE861-2CB5-479C-B149-30E3F87611D4}" type="datetimeFigureOut">
              <a:rPr lang="ky-KG" smtClean="0"/>
              <a:t>27/1/2022</a:t>
            </a:fld>
            <a:endParaRPr lang="ky-K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y-K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E7C6F-0267-4E4A-9CF7-707CAD061D77}" type="slidenum">
              <a:rPr lang="ky-KG" smtClean="0"/>
              <a:t>‹#›</a:t>
            </a:fld>
            <a:endParaRPr lang="ky-KG"/>
          </a:p>
        </p:txBody>
      </p:sp>
    </p:spTree>
    <p:extLst>
      <p:ext uri="{BB962C8B-B14F-4D97-AF65-F5344CB8AC3E}">
        <p14:creationId xmlns:p14="http://schemas.microsoft.com/office/powerpoint/2010/main" val="293489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chart" Target="../charts/chart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5214" y="234272"/>
            <a:ext cx="1269379" cy="927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974828" y="561626"/>
            <a:ext cx="815842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400" b="1" cap="all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Фонд обязательного медицинского страхования </a:t>
            </a:r>
          </a:p>
          <a:p>
            <a:pPr algn="ctr"/>
            <a:r>
              <a:rPr lang="ru-RU" altLang="ru-RU" sz="1400" b="1" cap="all" dirty="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при Министерстве здравоохранения Кыргызской Республики</a:t>
            </a:r>
          </a:p>
          <a:p>
            <a:pPr algn="ctr"/>
            <a:endParaRPr lang="ky-KG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77" y="129251"/>
            <a:ext cx="1117887" cy="107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AEF6626-3131-4F33-956F-18BB2EE8FCC3}"/>
              </a:ext>
            </a:extLst>
          </p:cNvPr>
          <p:cNvSpPr txBox="1">
            <a:spLocks/>
          </p:cNvSpPr>
          <p:nvPr/>
        </p:nvSpPr>
        <p:spPr>
          <a:xfrm>
            <a:off x="0" y="2085143"/>
            <a:ext cx="12192000" cy="1343857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Прогнозные показатели бюджета </a:t>
            </a:r>
          </a:p>
          <a:p>
            <a:pPr algn="ctr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Фонда ОМС на 2022 год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6A838E-DBB5-4733-BD24-C70FDD0ED53F}"/>
              </a:ext>
            </a:extLst>
          </p:cNvPr>
          <p:cNvSpPr txBox="1"/>
          <p:nvPr/>
        </p:nvSpPr>
        <p:spPr>
          <a:xfrm>
            <a:off x="1148036" y="3845557"/>
            <a:ext cx="10120754" cy="35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600" b="1" cap="all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НАЦИОНАЛЬНЫЙ ФОРУМ РУКОВОДИТЕЛЕЙ ОРГАНИЗАЦИЙ ЗДРАВООХРАНЕНИЯ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A8F1273-DE4C-41D3-A892-9B78C573E6DA}"/>
              </a:ext>
            </a:extLst>
          </p:cNvPr>
          <p:cNvSpPr txBox="1">
            <a:spLocks/>
          </p:cNvSpPr>
          <p:nvPr/>
        </p:nvSpPr>
        <p:spPr>
          <a:xfrm>
            <a:off x="4966845" y="6296374"/>
            <a:ext cx="2174385" cy="35721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Бишкек, 28 января </a:t>
            </a:r>
            <a:r>
              <a:rPr lang="en-GB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202</a:t>
            </a: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</a:t>
            </a:r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г.</a:t>
            </a:r>
          </a:p>
          <a:p>
            <a:pPr lvl="0">
              <a:defRPr/>
            </a:pPr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  <a:ea typeface="+mj-ea"/>
              <a:cs typeface="Arial" pitchFamily="34" charset="0"/>
            </a:endParaRPr>
          </a:p>
          <a:p>
            <a:pPr lvl="0">
              <a:defRPr/>
            </a:pPr>
            <a:endParaRPr lang="en-GB" sz="3600" dirty="0">
              <a:solidFill>
                <a:schemeClr val="accent1"/>
              </a:solidFill>
              <a:ea typeface="+mj-ea"/>
              <a:cs typeface="Arial" pitchFamily="34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0DD1CB3-BC2C-4C1A-9083-7D1897271F18}"/>
              </a:ext>
            </a:extLst>
          </p:cNvPr>
          <p:cNvSpPr txBox="1">
            <a:spLocks/>
          </p:cNvSpPr>
          <p:nvPr/>
        </p:nvSpPr>
        <p:spPr>
          <a:xfrm>
            <a:off x="817582" y="4352376"/>
            <a:ext cx="6174890" cy="755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4913"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Борчубаева Гульмира</a:t>
            </a:r>
          </a:p>
          <a:p>
            <a:pPr marL="1204913">
              <a:defRPr/>
            </a:pP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Начальник </a:t>
            </a:r>
            <a:r>
              <a:rPr lang="ru-RU" sz="1400" i="1" dirty="0" err="1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УФиИБ</a:t>
            </a:r>
            <a:r>
              <a:rPr lang="ru-RU" sz="1400" i="1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Фонда ОМС</a:t>
            </a:r>
          </a:p>
          <a:p>
            <a:pPr lvl="0">
              <a:defRPr/>
            </a:pPr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  <a:ea typeface="+mj-ea"/>
              <a:cs typeface="Arial" pitchFamily="34" charset="0"/>
            </a:endParaRPr>
          </a:p>
          <a:p>
            <a:pPr lvl="0">
              <a:defRPr/>
            </a:pPr>
            <a:endParaRPr lang="en-GB" sz="3600" dirty="0">
              <a:solidFill>
                <a:schemeClr val="accent1"/>
              </a:solidFill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2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2"/>
          <p:cNvSpPr txBox="1">
            <a:spLocks noChangeArrowheads="1"/>
          </p:cNvSpPr>
          <p:nvPr/>
        </p:nvSpPr>
        <p:spPr>
          <a:xfrm>
            <a:off x="429371" y="100082"/>
            <a:ext cx="11060264" cy="556731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 defTabSz="9144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z="2000" dirty="0"/>
              <a:t>Государственные расходы на здравоохранение в 2021 году</a:t>
            </a:r>
          </a:p>
        </p:txBody>
      </p:sp>
      <p:sp>
        <p:nvSpPr>
          <p:cNvPr id="7178" name="Прямоугольник 1"/>
          <p:cNvSpPr>
            <a:spLocks noChangeArrowheads="1"/>
          </p:cNvSpPr>
          <p:nvPr/>
        </p:nvSpPr>
        <p:spPr bwMode="auto">
          <a:xfrm>
            <a:off x="7106651" y="1654753"/>
            <a:ext cx="2413042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12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</a:p>
          <a:p>
            <a:pPr algn="ctr" eaLnBrk="1" hangingPunct="1"/>
            <a:r>
              <a:rPr lang="ru-RU" altLang="ru-RU" sz="12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приписанного населения </a:t>
            </a:r>
          </a:p>
          <a:p>
            <a:pPr algn="ctr" eaLnBrk="1" hangingPunct="1"/>
            <a:r>
              <a:rPr lang="ky-KG" altLang="ru-RU" sz="1400" b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6 201,1 тыс.человек</a:t>
            </a:r>
            <a:endParaRPr lang="ru-RU" altLang="ru-RU" sz="1400" b="1" dirty="0">
              <a:solidFill>
                <a:srgbClr val="CC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" name="Group 92">
            <a:extLst>
              <a:ext uri="{FF2B5EF4-FFF2-40B4-BE49-F238E27FC236}">
                <a16:creationId xmlns:a16="http://schemas.microsoft.com/office/drawing/2014/main" id="{9599DC02-34D5-4238-B628-942CFAF526E1}"/>
              </a:ext>
            </a:extLst>
          </p:cNvPr>
          <p:cNvGrpSpPr>
            <a:grpSpLocks/>
          </p:cNvGrpSpPr>
          <p:nvPr/>
        </p:nvGrpSpPr>
        <p:grpSpPr bwMode="auto">
          <a:xfrm>
            <a:off x="7394780" y="2551223"/>
            <a:ext cx="297496" cy="755687"/>
            <a:chOff x="4302504" y="895332"/>
            <a:chExt cx="750512" cy="2031799"/>
          </a:xfrm>
          <a:solidFill>
            <a:schemeClr val="accent2">
              <a:lumMod val="75000"/>
            </a:schemeClr>
          </a:solidFill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DBB1D22D-F65D-484F-A37F-4896E161C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2504" y="1296215"/>
              <a:ext cx="750512" cy="1630916"/>
            </a:xfrm>
            <a:custGeom>
              <a:avLst/>
              <a:gdLst/>
              <a:ahLst/>
              <a:cxnLst>
                <a:cxn ang="0">
                  <a:pos x="1725" y="3"/>
                </a:cxn>
                <a:cxn ang="0">
                  <a:pos x="1854" y="33"/>
                </a:cxn>
                <a:cxn ang="0">
                  <a:pos x="1967" y="90"/>
                </a:cxn>
                <a:cxn ang="0">
                  <a:pos x="2064" y="171"/>
                </a:cxn>
                <a:cxn ang="0">
                  <a:pos x="2142" y="269"/>
                </a:cxn>
                <a:cxn ang="0">
                  <a:pos x="2200" y="382"/>
                </a:cxn>
                <a:cxn ang="0">
                  <a:pos x="2237" y="505"/>
                </a:cxn>
                <a:cxn ang="0">
                  <a:pos x="2251" y="633"/>
                </a:cxn>
                <a:cxn ang="0">
                  <a:pos x="2258" y="2163"/>
                </a:cxn>
                <a:cxn ang="0">
                  <a:pos x="2237" y="2235"/>
                </a:cxn>
                <a:cxn ang="0">
                  <a:pos x="2200" y="2288"/>
                </a:cxn>
                <a:cxn ang="0">
                  <a:pos x="2151" y="2324"/>
                </a:cxn>
                <a:cxn ang="0">
                  <a:pos x="2097" y="2342"/>
                </a:cxn>
                <a:cxn ang="0">
                  <a:pos x="2043" y="2343"/>
                </a:cxn>
                <a:cxn ang="0">
                  <a:pos x="1987" y="2327"/>
                </a:cxn>
                <a:cxn ang="0">
                  <a:pos x="1934" y="2291"/>
                </a:cxn>
                <a:cxn ang="0">
                  <a:pos x="1891" y="2239"/>
                </a:cxn>
                <a:cxn ang="0">
                  <a:pos x="1867" y="2169"/>
                </a:cxn>
                <a:cxn ang="0">
                  <a:pos x="1840" y="670"/>
                </a:cxn>
                <a:cxn ang="0">
                  <a:pos x="1749" y="4630"/>
                </a:cxn>
                <a:cxn ang="0">
                  <a:pos x="1734" y="4725"/>
                </a:cxn>
                <a:cxn ang="0">
                  <a:pos x="1691" y="4806"/>
                </a:cxn>
                <a:cxn ang="0">
                  <a:pos x="1626" y="4867"/>
                </a:cxn>
                <a:cxn ang="0">
                  <a:pos x="1542" y="4901"/>
                </a:cxn>
                <a:cxn ang="0">
                  <a:pos x="1449" y="4904"/>
                </a:cxn>
                <a:cxn ang="0">
                  <a:pos x="1367" y="4873"/>
                </a:cxn>
                <a:cxn ang="0">
                  <a:pos x="1300" y="4813"/>
                </a:cxn>
                <a:cxn ang="0">
                  <a:pos x="1256" y="4734"/>
                </a:cxn>
                <a:cxn ang="0">
                  <a:pos x="1239" y="4639"/>
                </a:cxn>
                <a:cxn ang="0">
                  <a:pos x="1066" y="2346"/>
                </a:cxn>
                <a:cxn ang="0">
                  <a:pos x="1065" y="4691"/>
                </a:cxn>
                <a:cxn ang="0">
                  <a:pos x="1033" y="4780"/>
                </a:cxn>
                <a:cxn ang="0">
                  <a:pos x="978" y="4852"/>
                </a:cxn>
                <a:cxn ang="0">
                  <a:pos x="904" y="4900"/>
                </a:cxn>
                <a:cxn ang="0">
                  <a:pos x="814" y="4919"/>
                </a:cxn>
                <a:cxn ang="0">
                  <a:pos x="724" y="4904"/>
                </a:cxn>
                <a:cxn ang="0">
                  <a:pos x="650" y="4858"/>
                </a:cxn>
                <a:cxn ang="0">
                  <a:pos x="593" y="4788"/>
                </a:cxn>
                <a:cxn ang="0">
                  <a:pos x="562" y="4700"/>
                </a:cxn>
                <a:cxn ang="0">
                  <a:pos x="531" y="694"/>
                </a:cxn>
                <a:cxn ang="0">
                  <a:pos x="383" y="2154"/>
                </a:cxn>
                <a:cxn ang="0">
                  <a:pos x="374" y="2233"/>
                </a:cxn>
                <a:cxn ang="0">
                  <a:pos x="347" y="2294"/>
                </a:cxn>
                <a:cxn ang="0">
                  <a:pos x="307" y="2339"/>
                </a:cxn>
                <a:cxn ang="0">
                  <a:pos x="258" y="2367"/>
                </a:cxn>
                <a:cxn ang="0">
                  <a:pos x="204" y="2376"/>
                </a:cxn>
                <a:cxn ang="0">
                  <a:pos x="150" y="2369"/>
                </a:cxn>
                <a:cxn ang="0">
                  <a:pos x="98" y="2343"/>
                </a:cxn>
                <a:cxn ang="0">
                  <a:pos x="53" y="2300"/>
                </a:cxn>
                <a:cxn ang="0">
                  <a:pos x="22" y="2239"/>
                </a:cxn>
                <a:cxn ang="0">
                  <a:pos x="10" y="2161"/>
                </a:cxn>
                <a:cxn ang="0">
                  <a:pos x="2" y="588"/>
                </a:cxn>
                <a:cxn ang="0">
                  <a:pos x="32" y="448"/>
                </a:cxn>
                <a:cxn ang="0">
                  <a:pos x="89" y="321"/>
                </a:cxn>
                <a:cxn ang="0">
                  <a:pos x="168" y="212"/>
                </a:cxn>
                <a:cxn ang="0">
                  <a:pos x="267" y="124"/>
                </a:cxn>
                <a:cxn ang="0">
                  <a:pos x="381" y="60"/>
                </a:cxn>
                <a:cxn ang="0">
                  <a:pos x="510" y="26"/>
                </a:cxn>
                <a:cxn ang="0">
                  <a:pos x="1657" y="0"/>
                </a:cxn>
              </a:cxnLst>
              <a:rect l="0" t="0" r="r" b="b"/>
              <a:pathLst>
                <a:path w="2261" h="4919">
                  <a:moveTo>
                    <a:pt x="1657" y="0"/>
                  </a:moveTo>
                  <a:lnTo>
                    <a:pt x="1725" y="3"/>
                  </a:lnTo>
                  <a:lnTo>
                    <a:pt x="1791" y="14"/>
                  </a:lnTo>
                  <a:lnTo>
                    <a:pt x="1854" y="33"/>
                  </a:lnTo>
                  <a:lnTo>
                    <a:pt x="1912" y="59"/>
                  </a:lnTo>
                  <a:lnTo>
                    <a:pt x="1967" y="90"/>
                  </a:lnTo>
                  <a:lnTo>
                    <a:pt x="2018" y="127"/>
                  </a:lnTo>
                  <a:lnTo>
                    <a:pt x="2064" y="171"/>
                  </a:lnTo>
                  <a:lnTo>
                    <a:pt x="2106" y="217"/>
                  </a:lnTo>
                  <a:lnTo>
                    <a:pt x="2142" y="269"/>
                  </a:lnTo>
                  <a:lnTo>
                    <a:pt x="2174" y="324"/>
                  </a:lnTo>
                  <a:lnTo>
                    <a:pt x="2200" y="382"/>
                  </a:lnTo>
                  <a:lnTo>
                    <a:pt x="2222" y="442"/>
                  </a:lnTo>
                  <a:lnTo>
                    <a:pt x="2237" y="505"/>
                  </a:lnTo>
                  <a:lnTo>
                    <a:pt x="2248" y="569"/>
                  </a:lnTo>
                  <a:lnTo>
                    <a:pt x="2251" y="633"/>
                  </a:lnTo>
                  <a:lnTo>
                    <a:pt x="2261" y="2121"/>
                  </a:lnTo>
                  <a:lnTo>
                    <a:pt x="2258" y="2163"/>
                  </a:lnTo>
                  <a:lnTo>
                    <a:pt x="2249" y="2202"/>
                  </a:lnTo>
                  <a:lnTo>
                    <a:pt x="2237" y="2235"/>
                  </a:lnTo>
                  <a:lnTo>
                    <a:pt x="2219" y="2263"/>
                  </a:lnTo>
                  <a:lnTo>
                    <a:pt x="2200" y="2288"/>
                  </a:lnTo>
                  <a:lnTo>
                    <a:pt x="2176" y="2308"/>
                  </a:lnTo>
                  <a:lnTo>
                    <a:pt x="2151" y="2324"/>
                  </a:lnTo>
                  <a:lnTo>
                    <a:pt x="2124" y="2336"/>
                  </a:lnTo>
                  <a:lnTo>
                    <a:pt x="2097" y="2342"/>
                  </a:lnTo>
                  <a:lnTo>
                    <a:pt x="2070" y="2345"/>
                  </a:lnTo>
                  <a:lnTo>
                    <a:pt x="2043" y="2343"/>
                  </a:lnTo>
                  <a:lnTo>
                    <a:pt x="2015" y="2337"/>
                  </a:lnTo>
                  <a:lnTo>
                    <a:pt x="1987" y="2327"/>
                  </a:lnTo>
                  <a:lnTo>
                    <a:pt x="1960" y="2312"/>
                  </a:lnTo>
                  <a:lnTo>
                    <a:pt x="1934" y="2291"/>
                  </a:lnTo>
                  <a:lnTo>
                    <a:pt x="1910" y="2267"/>
                  </a:lnTo>
                  <a:lnTo>
                    <a:pt x="1891" y="2239"/>
                  </a:lnTo>
                  <a:lnTo>
                    <a:pt x="1878" y="2206"/>
                  </a:lnTo>
                  <a:lnTo>
                    <a:pt x="1867" y="2169"/>
                  </a:lnTo>
                  <a:lnTo>
                    <a:pt x="1864" y="2127"/>
                  </a:lnTo>
                  <a:lnTo>
                    <a:pt x="1840" y="670"/>
                  </a:lnTo>
                  <a:lnTo>
                    <a:pt x="1724" y="673"/>
                  </a:lnTo>
                  <a:lnTo>
                    <a:pt x="1749" y="4630"/>
                  </a:lnTo>
                  <a:lnTo>
                    <a:pt x="1746" y="4679"/>
                  </a:lnTo>
                  <a:lnTo>
                    <a:pt x="1734" y="4725"/>
                  </a:lnTo>
                  <a:lnTo>
                    <a:pt x="1715" y="4768"/>
                  </a:lnTo>
                  <a:lnTo>
                    <a:pt x="1691" y="4806"/>
                  </a:lnTo>
                  <a:lnTo>
                    <a:pt x="1660" y="4840"/>
                  </a:lnTo>
                  <a:lnTo>
                    <a:pt x="1626" y="4867"/>
                  </a:lnTo>
                  <a:lnTo>
                    <a:pt x="1585" y="4888"/>
                  </a:lnTo>
                  <a:lnTo>
                    <a:pt x="1542" y="4901"/>
                  </a:lnTo>
                  <a:lnTo>
                    <a:pt x="1496" y="4907"/>
                  </a:lnTo>
                  <a:lnTo>
                    <a:pt x="1449" y="4904"/>
                  </a:lnTo>
                  <a:lnTo>
                    <a:pt x="1406" y="4892"/>
                  </a:lnTo>
                  <a:lnTo>
                    <a:pt x="1367" y="4873"/>
                  </a:lnTo>
                  <a:lnTo>
                    <a:pt x="1332" y="4846"/>
                  </a:lnTo>
                  <a:lnTo>
                    <a:pt x="1300" y="4813"/>
                  </a:lnTo>
                  <a:lnTo>
                    <a:pt x="1275" y="4776"/>
                  </a:lnTo>
                  <a:lnTo>
                    <a:pt x="1256" y="4734"/>
                  </a:lnTo>
                  <a:lnTo>
                    <a:pt x="1244" y="4688"/>
                  </a:lnTo>
                  <a:lnTo>
                    <a:pt x="1239" y="4639"/>
                  </a:lnTo>
                  <a:lnTo>
                    <a:pt x="1211" y="2343"/>
                  </a:lnTo>
                  <a:lnTo>
                    <a:pt x="1066" y="2346"/>
                  </a:lnTo>
                  <a:lnTo>
                    <a:pt x="1068" y="4642"/>
                  </a:lnTo>
                  <a:lnTo>
                    <a:pt x="1065" y="4691"/>
                  </a:lnTo>
                  <a:lnTo>
                    <a:pt x="1053" y="4737"/>
                  </a:lnTo>
                  <a:lnTo>
                    <a:pt x="1033" y="4780"/>
                  </a:lnTo>
                  <a:lnTo>
                    <a:pt x="1009" y="4818"/>
                  </a:lnTo>
                  <a:lnTo>
                    <a:pt x="978" y="4852"/>
                  </a:lnTo>
                  <a:lnTo>
                    <a:pt x="944" y="4879"/>
                  </a:lnTo>
                  <a:lnTo>
                    <a:pt x="904" y="4900"/>
                  </a:lnTo>
                  <a:lnTo>
                    <a:pt x="860" y="4913"/>
                  </a:lnTo>
                  <a:lnTo>
                    <a:pt x="814" y="4919"/>
                  </a:lnTo>
                  <a:lnTo>
                    <a:pt x="768" y="4916"/>
                  </a:lnTo>
                  <a:lnTo>
                    <a:pt x="724" y="4904"/>
                  </a:lnTo>
                  <a:lnTo>
                    <a:pt x="686" y="4885"/>
                  </a:lnTo>
                  <a:lnTo>
                    <a:pt x="650" y="4858"/>
                  </a:lnTo>
                  <a:lnTo>
                    <a:pt x="619" y="4825"/>
                  </a:lnTo>
                  <a:lnTo>
                    <a:pt x="593" y="4788"/>
                  </a:lnTo>
                  <a:lnTo>
                    <a:pt x="574" y="4746"/>
                  </a:lnTo>
                  <a:lnTo>
                    <a:pt x="562" y="4700"/>
                  </a:lnTo>
                  <a:lnTo>
                    <a:pt x="557" y="4651"/>
                  </a:lnTo>
                  <a:lnTo>
                    <a:pt x="531" y="694"/>
                  </a:lnTo>
                  <a:lnTo>
                    <a:pt x="386" y="697"/>
                  </a:lnTo>
                  <a:lnTo>
                    <a:pt x="383" y="2154"/>
                  </a:lnTo>
                  <a:lnTo>
                    <a:pt x="381" y="2196"/>
                  </a:lnTo>
                  <a:lnTo>
                    <a:pt x="374" y="2233"/>
                  </a:lnTo>
                  <a:lnTo>
                    <a:pt x="362" y="2266"/>
                  </a:lnTo>
                  <a:lnTo>
                    <a:pt x="347" y="2294"/>
                  </a:lnTo>
                  <a:lnTo>
                    <a:pt x="328" y="2320"/>
                  </a:lnTo>
                  <a:lnTo>
                    <a:pt x="307" y="2339"/>
                  </a:lnTo>
                  <a:lnTo>
                    <a:pt x="283" y="2355"/>
                  </a:lnTo>
                  <a:lnTo>
                    <a:pt x="258" y="2367"/>
                  </a:lnTo>
                  <a:lnTo>
                    <a:pt x="231" y="2373"/>
                  </a:lnTo>
                  <a:lnTo>
                    <a:pt x="204" y="2376"/>
                  </a:lnTo>
                  <a:lnTo>
                    <a:pt x="177" y="2375"/>
                  </a:lnTo>
                  <a:lnTo>
                    <a:pt x="150" y="2369"/>
                  </a:lnTo>
                  <a:lnTo>
                    <a:pt x="123" y="2358"/>
                  </a:lnTo>
                  <a:lnTo>
                    <a:pt x="98" y="2343"/>
                  </a:lnTo>
                  <a:lnTo>
                    <a:pt x="74" y="2324"/>
                  </a:lnTo>
                  <a:lnTo>
                    <a:pt x="53" y="2300"/>
                  </a:lnTo>
                  <a:lnTo>
                    <a:pt x="35" y="2272"/>
                  </a:lnTo>
                  <a:lnTo>
                    <a:pt x="22" y="2239"/>
                  </a:lnTo>
                  <a:lnTo>
                    <a:pt x="13" y="2203"/>
                  </a:lnTo>
                  <a:lnTo>
                    <a:pt x="10" y="2161"/>
                  </a:lnTo>
                  <a:lnTo>
                    <a:pt x="0" y="663"/>
                  </a:lnTo>
                  <a:lnTo>
                    <a:pt x="2" y="588"/>
                  </a:lnTo>
                  <a:lnTo>
                    <a:pt x="14" y="517"/>
                  </a:lnTo>
                  <a:lnTo>
                    <a:pt x="32" y="448"/>
                  </a:lnTo>
                  <a:lnTo>
                    <a:pt x="58" y="382"/>
                  </a:lnTo>
                  <a:lnTo>
                    <a:pt x="89" y="321"/>
                  </a:lnTo>
                  <a:lnTo>
                    <a:pt x="125" y="264"/>
                  </a:lnTo>
                  <a:lnTo>
                    <a:pt x="168" y="212"/>
                  </a:lnTo>
                  <a:lnTo>
                    <a:pt x="214" y="165"/>
                  </a:lnTo>
                  <a:lnTo>
                    <a:pt x="267" y="124"/>
                  </a:lnTo>
                  <a:lnTo>
                    <a:pt x="322" y="88"/>
                  </a:lnTo>
                  <a:lnTo>
                    <a:pt x="381" y="60"/>
                  </a:lnTo>
                  <a:lnTo>
                    <a:pt x="444" y="39"/>
                  </a:lnTo>
                  <a:lnTo>
                    <a:pt x="510" y="26"/>
                  </a:lnTo>
                  <a:lnTo>
                    <a:pt x="578" y="20"/>
                  </a:lnTo>
                  <a:lnTo>
                    <a:pt x="1657" y="0"/>
                  </a:lnTo>
                  <a:close/>
                </a:path>
              </a:pathLst>
            </a:custGeom>
            <a:grpFill/>
            <a:ln w="0">
              <a:solidFill>
                <a:schemeClr val="lt1">
                  <a:hueOff val="0"/>
                  <a:satOff val="0"/>
                  <a:lumOff val="0"/>
                </a:schemeClr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schemeClr val="accent5"/>
                </a:solidFill>
              </a:endParaRPr>
            </a:p>
          </p:txBody>
        </p:sp>
        <p:sp>
          <p:nvSpPr>
            <p:cNvPr id="17" name="Oval 91">
              <a:extLst>
                <a:ext uri="{FF2B5EF4-FFF2-40B4-BE49-F238E27FC236}">
                  <a16:creationId xmlns:a16="http://schemas.microsoft.com/office/drawing/2014/main" id="{856D1B47-0A40-4F09-948E-2DCD24DC5EF0}"/>
                </a:ext>
              </a:extLst>
            </p:cNvPr>
            <p:cNvSpPr/>
            <p:nvPr/>
          </p:nvSpPr>
          <p:spPr>
            <a:xfrm>
              <a:off x="4495750" y="895332"/>
              <a:ext cx="357279" cy="356064"/>
            </a:xfrm>
            <a:prstGeom prst="ellipse">
              <a:avLst/>
            </a:prstGeom>
            <a:grpFill/>
            <a:ln>
              <a:solidFill>
                <a:schemeClr val="lt1">
                  <a:hueOff val="0"/>
                  <a:satOff val="0"/>
                  <a:lumOff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schemeClr val="accent5"/>
                </a:solidFill>
              </a:endParaRPr>
            </a:p>
          </p:txBody>
        </p:sp>
      </p:grpSp>
      <p:sp>
        <p:nvSpPr>
          <p:cNvPr id="18" name="TextBox 126">
            <a:extLst>
              <a:ext uri="{FF2B5EF4-FFF2-40B4-BE49-F238E27FC236}">
                <a16:creationId xmlns:a16="http://schemas.microsoft.com/office/drawing/2014/main" id="{2804A039-0268-4EF0-B948-34ACEB4DA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8112" y="2511184"/>
            <a:ext cx="1366383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y-KG" alt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здравоохранения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y-KG" alt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душу населения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ky-KG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3 137 сом</a:t>
            </a:r>
            <a:endParaRPr lang="en-US" altLang="ru-RU" sz="1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121D0F76-A862-4658-A926-EF970E3D9E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8523289"/>
              </p:ext>
            </p:extLst>
          </p:nvPr>
        </p:nvGraphicFramePr>
        <p:xfrm>
          <a:off x="1375576" y="656815"/>
          <a:ext cx="5247861" cy="3017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Прямоугольник 1">
            <a:extLst>
              <a:ext uri="{FF2B5EF4-FFF2-40B4-BE49-F238E27FC236}">
                <a16:creationId xmlns:a16="http://schemas.microsoft.com/office/drawing/2014/main" id="{2FD4E857-2996-481D-B4DA-07ACCD5CF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496" y="877915"/>
            <a:ext cx="2413042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ru-RU" alt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Утвержденный бюджет здравоохранения </a:t>
            </a:r>
          </a:p>
          <a:p>
            <a:pPr algn="ctr" eaLnBrk="1" hangingPunct="1"/>
            <a:r>
              <a:rPr lang="ky-KG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19 454,9 млн. сом</a:t>
            </a:r>
            <a:endParaRPr lang="ru-RU" alt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83D461-03BC-4FC9-9F86-CAEC475BB03F}"/>
              </a:ext>
            </a:extLst>
          </p:cNvPr>
          <p:cNvSpPr txBox="1"/>
          <p:nvPr/>
        </p:nvSpPr>
        <p:spPr>
          <a:xfrm>
            <a:off x="9149367" y="2968355"/>
            <a:ext cx="654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  <a:r>
              <a:rPr lang="en-US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4750EC-14EE-4236-8A20-1F15300845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211" y="3679865"/>
            <a:ext cx="5086184" cy="2955645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ADCF187-7D8D-4144-BBD4-997071F0B0F0}"/>
              </a:ext>
            </a:extLst>
          </p:cNvPr>
          <p:cNvSpPr/>
          <p:nvPr/>
        </p:nvSpPr>
        <p:spPr>
          <a:xfrm>
            <a:off x="1679633" y="4264372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ЦСМ - 11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EA37151-EE39-4F46-B5B0-A462AEC3F8F8}"/>
              </a:ext>
            </a:extLst>
          </p:cNvPr>
          <p:cNvSpPr/>
          <p:nvPr/>
        </p:nvSpPr>
        <p:spPr>
          <a:xfrm>
            <a:off x="1689988" y="4683099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ЦОВП - 62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F9E95AE-64F9-4723-8349-8FC331EDCBE8}"/>
              </a:ext>
            </a:extLst>
          </p:cNvPr>
          <p:cNvSpPr/>
          <p:nvPr/>
        </p:nvSpPr>
        <p:spPr>
          <a:xfrm>
            <a:off x="1681111" y="5082597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Стом.поликл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- 11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C10CB26-F11C-4610-87A7-AA0BEFDD7F44}"/>
              </a:ext>
            </a:extLst>
          </p:cNvPr>
          <p:cNvSpPr/>
          <p:nvPr/>
        </p:nvSpPr>
        <p:spPr>
          <a:xfrm>
            <a:off x="1689990" y="5482093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Стационары - 65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54319F0A-7896-4D08-B788-00439D0019B4}"/>
              </a:ext>
            </a:extLst>
          </p:cNvPr>
          <p:cNvSpPr/>
          <p:nvPr/>
        </p:nvSpPr>
        <p:spPr>
          <a:xfrm>
            <a:off x="1681111" y="3848601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Станций СМП - 2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Скорая помощь PNG | Ambulance, School counselor, Career lessons">
            <a:extLst>
              <a:ext uri="{FF2B5EF4-FFF2-40B4-BE49-F238E27FC236}">
                <a16:creationId xmlns:a16="http://schemas.microsoft.com/office/drawing/2014/main" id="{30334ECD-D666-40F9-A39C-F80C986DA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7285" y="3845647"/>
            <a:ext cx="587407" cy="308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осударственное бюджетное учреждение здравоохранения Новосибирской области  &amp;quot;Городской врачебно-физкультурный диспансер&amp;quot;">
            <a:extLst>
              <a:ext uri="{FF2B5EF4-FFF2-40B4-BE49-F238E27FC236}">
                <a16:creationId xmlns:a16="http://schemas.microsoft.com/office/drawing/2014/main" id="{AC26AF72-533B-4588-A7F4-D8E33B1D7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3639" y="5482094"/>
            <a:ext cx="526742" cy="369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В столице стартует проект «Московская поликлиника»">
            <a:extLst>
              <a:ext uri="{FF2B5EF4-FFF2-40B4-BE49-F238E27FC236}">
                <a16:creationId xmlns:a16="http://schemas.microsoft.com/office/drawing/2014/main" id="{3AF88D31-2DC5-464D-9838-8A1A67913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331" y="4290955"/>
            <a:ext cx="599313" cy="314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6" descr="В столице стартует проект «Московская поликлиника»">
            <a:extLst>
              <a:ext uri="{FF2B5EF4-FFF2-40B4-BE49-F238E27FC236}">
                <a16:creationId xmlns:a16="http://schemas.microsoft.com/office/drawing/2014/main" id="{33D8A19E-F8D7-4BD8-A8EB-5BB2805D9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591" y="4781445"/>
            <a:ext cx="397254" cy="20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Государственное бюджетное учреждение здравоохранения Новосибирской области  &amp;quot;Городской врачебно-физкультурный диспансер&amp;quot;">
            <a:extLst>
              <a:ext uri="{FF2B5EF4-FFF2-40B4-BE49-F238E27FC236}">
                <a16:creationId xmlns:a16="http://schemas.microsoft.com/office/drawing/2014/main" id="{022DD205-8ECF-4AB3-9C62-F7F2358C2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334" y="4781445"/>
            <a:ext cx="366789" cy="25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Стоматологическая клиника – Бесплатные иконки: медицинский">
            <a:extLst>
              <a:ext uri="{FF2B5EF4-FFF2-40B4-BE49-F238E27FC236}">
                <a16:creationId xmlns:a16="http://schemas.microsoft.com/office/drawing/2014/main" id="{1FD762FB-9EBB-46B6-A09B-CA70D00153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7937" y="5119245"/>
            <a:ext cx="406098" cy="28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EE56DCE2-1B14-49FC-9EF9-B9E062D8FA46}"/>
              </a:ext>
            </a:extLst>
          </p:cNvPr>
          <p:cNvSpPr/>
          <p:nvPr/>
        </p:nvSpPr>
        <p:spPr>
          <a:xfrm>
            <a:off x="1689988" y="6281088"/>
            <a:ext cx="2920754" cy="47421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2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Фарм.поставщиков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- 198</a:t>
            </a:r>
          </a:p>
          <a:p>
            <a:pPr algn="r"/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(1008 аптечных пунктов)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18BA2653-3F90-4F44-804D-D619363A9B10}"/>
              </a:ext>
            </a:extLst>
          </p:cNvPr>
          <p:cNvSpPr/>
          <p:nvPr/>
        </p:nvSpPr>
        <p:spPr>
          <a:xfrm>
            <a:off x="1691465" y="5865315"/>
            <a:ext cx="2920754" cy="3358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4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Гемодиализных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центров - 32</a:t>
            </a:r>
            <a:endParaRPr lang="en-US" sz="1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44" name="Picture 20" descr="Сальский центр диализа начал свою работу | Сальскньюс">
            <a:extLst>
              <a:ext uri="{FF2B5EF4-FFF2-40B4-BE49-F238E27FC236}">
                <a16:creationId xmlns:a16="http://schemas.microsoft.com/office/drawing/2014/main" id="{E0503C22-9FE1-4A7E-BAD8-FF043E7F5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213" y="5902242"/>
            <a:ext cx="339149" cy="225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Аптека – Бесплатные иконки: медицинский">
            <a:extLst>
              <a:ext uri="{FF2B5EF4-FFF2-40B4-BE49-F238E27FC236}">
                <a16:creationId xmlns:a16="http://schemas.microsoft.com/office/drawing/2014/main" id="{A56972A6-667C-4D67-ABF0-EF27698275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424" y="6300012"/>
            <a:ext cx="440065" cy="44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FFEEBB4-A5B3-4CFC-BE56-33B6B84AD63C}"/>
              </a:ext>
            </a:extLst>
          </p:cNvPr>
          <p:cNvSpPr/>
          <p:nvPr/>
        </p:nvSpPr>
        <p:spPr>
          <a:xfrm>
            <a:off x="1949786" y="3518418"/>
            <a:ext cx="24724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ky-KG" altLang="ru-RU" sz="1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договоров - 381</a:t>
            </a:r>
          </a:p>
        </p:txBody>
      </p:sp>
    </p:spTree>
    <p:extLst>
      <p:ext uri="{BB962C8B-B14F-4D97-AF65-F5344CB8AC3E}">
        <p14:creationId xmlns:p14="http://schemas.microsoft.com/office/powerpoint/2010/main" val="3482870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76B059D-5EF4-430E-AE95-7FBFE755E66D}"/>
              </a:ext>
            </a:extLst>
          </p:cNvPr>
          <p:cNvSpPr txBox="1"/>
          <p:nvPr/>
        </p:nvSpPr>
        <p:spPr>
          <a:xfrm>
            <a:off x="1105231" y="111849"/>
            <a:ext cx="10042498" cy="527673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 defTabSz="9144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z="2000" dirty="0"/>
              <a:t>Уточненный бюджет ФОМС на 2021 год (+4 551,7 </a:t>
            </a:r>
            <a:r>
              <a:rPr lang="ru-RU" sz="2000" dirty="0" err="1"/>
              <a:t>млн.сом</a:t>
            </a:r>
            <a:r>
              <a:rPr lang="ru-RU" sz="2000" dirty="0"/>
              <a:t>)</a:t>
            </a:r>
          </a:p>
        </p:txBody>
      </p:sp>
      <p:sp>
        <p:nvSpPr>
          <p:cNvPr id="32" name="Скругленный прямоугольник 2">
            <a:extLst>
              <a:ext uri="{FF2B5EF4-FFF2-40B4-BE49-F238E27FC236}">
                <a16:creationId xmlns:a16="http://schemas.microsoft.com/office/drawing/2014/main" id="{40B6F6D3-EB6A-47AE-95A0-B16D3AFEE966}"/>
              </a:ext>
            </a:extLst>
          </p:cNvPr>
          <p:cNvSpPr/>
          <p:nvPr/>
        </p:nvSpPr>
        <p:spPr>
          <a:xfrm>
            <a:off x="1738027" y="1351175"/>
            <a:ext cx="3617745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Средства из РБ – 15 039,2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11">
            <a:extLst>
              <a:ext uri="{FF2B5EF4-FFF2-40B4-BE49-F238E27FC236}">
                <a16:creationId xmlns:a16="http://schemas.microsoft.com/office/drawing/2014/main" id="{BE3EFEFC-A9C6-4D37-BC2F-3BC2CD204D69}"/>
              </a:ext>
            </a:extLst>
          </p:cNvPr>
          <p:cNvSpPr/>
          <p:nvPr/>
        </p:nvSpPr>
        <p:spPr>
          <a:xfrm>
            <a:off x="1729621" y="1923550"/>
            <a:ext cx="3626151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Средства ОМС из СФ – 2 823,8 млн.сом 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12">
            <a:extLst>
              <a:ext uri="{FF2B5EF4-FFF2-40B4-BE49-F238E27FC236}">
                <a16:creationId xmlns:a16="http://schemas.microsoft.com/office/drawing/2014/main" id="{B62E57C0-313A-4DAC-9C32-47801357C477}"/>
              </a:ext>
            </a:extLst>
          </p:cNvPr>
          <p:cNvSpPr/>
          <p:nvPr/>
        </p:nvSpPr>
        <p:spPr>
          <a:xfrm>
            <a:off x="1736989" y="2495925"/>
            <a:ext cx="3618783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Международные гранты – 234,5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13">
            <a:extLst>
              <a:ext uri="{FF2B5EF4-FFF2-40B4-BE49-F238E27FC236}">
                <a16:creationId xmlns:a16="http://schemas.microsoft.com/office/drawing/2014/main" id="{A5EB8FD8-789F-45A6-B1D6-C396D3416684}"/>
              </a:ext>
            </a:extLst>
          </p:cNvPr>
          <p:cNvSpPr/>
          <p:nvPr/>
        </p:nvSpPr>
        <p:spPr>
          <a:xfrm>
            <a:off x="1736988" y="4252639"/>
            <a:ext cx="3626152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Фонд поддержки онкологии - 282,9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14">
            <a:extLst>
              <a:ext uri="{FF2B5EF4-FFF2-40B4-BE49-F238E27FC236}">
                <a16:creationId xmlns:a16="http://schemas.microsoft.com/office/drawing/2014/main" id="{CBD6C0A8-CF41-4504-AC61-675CBB3C233B}"/>
              </a:ext>
            </a:extLst>
          </p:cNvPr>
          <p:cNvSpPr/>
          <p:nvPr/>
        </p:nvSpPr>
        <p:spPr>
          <a:xfrm>
            <a:off x="1736989" y="3690947"/>
            <a:ext cx="3626152" cy="58774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Сооплата  - 529,1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Скругленный прямоугольник 10">
            <a:extLst>
              <a:ext uri="{FF2B5EF4-FFF2-40B4-BE49-F238E27FC236}">
                <a16:creationId xmlns:a16="http://schemas.microsoft.com/office/drawing/2014/main" id="{20D20E9F-BDEE-4BF0-8714-C7EC9E3CC8D3}"/>
              </a:ext>
            </a:extLst>
          </p:cNvPr>
          <p:cNvSpPr/>
          <p:nvPr/>
        </p:nvSpPr>
        <p:spPr>
          <a:xfrm>
            <a:off x="1736989" y="3088225"/>
            <a:ext cx="3611637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Специальные средства – 704,8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13">
            <a:extLst>
              <a:ext uri="{FF2B5EF4-FFF2-40B4-BE49-F238E27FC236}">
                <a16:creationId xmlns:a16="http://schemas.microsoft.com/office/drawing/2014/main" id="{AF25B017-4F98-430E-B65F-EFF3AC7E21AC}"/>
              </a:ext>
            </a:extLst>
          </p:cNvPr>
          <p:cNvSpPr/>
          <p:nvPr/>
        </p:nvSpPr>
        <p:spPr>
          <a:xfrm>
            <a:off x="1740374" y="4867904"/>
            <a:ext cx="3622767" cy="65530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Остаток страхового запаса – 157,1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13">
            <a:extLst>
              <a:ext uri="{FF2B5EF4-FFF2-40B4-BE49-F238E27FC236}">
                <a16:creationId xmlns:a16="http://schemas.microsoft.com/office/drawing/2014/main" id="{444FB3AF-7F44-4A5D-8D39-1E5CB5F11185}"/>
              </a:ext>
            </a:extLst>
          </p:cNvPr>
          <p:cNvSpPr/>
          <p:nvPr/>
        </p:nvSpPr>
        <p:spPr>
          <a:xfrm>
            <a:off x="1729620" y="5459504"/>
            <a:ext cx="3633520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Остаток на начало года – 207,2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740D5F-EAAD-4C6A-A02B-6DE8D9FF25E5}"/>
              </a:ext>
            </a:extLst>
          </p:cNvPr>
          <p:cNvSpPr txBox="1"/>
          <p:nvPr/>
        </p:nvSpPr>
        <p:spPr>
          <a:xfrm>
            <a:off x="1653787" y="942762"/>
            <a:ext cx="31773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– 19 985,6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млн.сом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CDF13B3-2FB7-4635-8EAF-7505ADB987B8}"/>
              </a:ext>
            </a:extLst>
          </p:cNvPr>
          <p:cNvSpPr txBox="1"/>
          <p:nvPr/>
        </p:nvSpPr>
        <p:spPr>
          <a:xfrm>
            <a:off x="7216429" y="991395"/>
            <a:ext cx="31773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– 19 985,6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млн.сом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Скругленный прямоугольник 2">
            <a:extLst>
              <a:ext uri="{FF2B5EF4-FFF2-40B4-BE49-F238E27FC236}">
                <a16:creationId xmlns:a16="http://schemas.microsoft.com/office/drawing/2014/main" id="{7362D4A5-A67C-4A0B-8B19-91E85E98FEBD}"/>
              </a:ext>
            </a:extLst>
          </p:cNvPr>
          <p:cNvSpPr/>
          <p:nvPr/>
        </p:nvSpPr>
        <p:spPr>
          <a:xfrm>
            <a:off x="7117080" y="1427375"/>
            <a:ext cx="3374994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Услуги больниц – 8 196,9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Скругленный прямоугольник 2">
            <a:extLst>
              <a:ext uri="{FF2B5EF4-FFF2-40B4-BE49-F238E27FC236}">
                <a16:creationId xmlns:a16="http://schemas.microsoft.com/office/drawing/2014/main" id="{4389C652-20DE-49B9-9B8B-3064D2FA5DD4}"/>
              </a:ext>
            </a:extLst>
          </p:cNvPr>
          <p:cNvSpPr/>
          <p:nvPr/>
        </p:nvSpPr>
        <p:spPr>
          <a:xfrm>
            <a:off x="7117598" y="2176032"/>
            <a:ext cx="3374993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Амбулаторные услуги – 9 945,9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Скругленный прямоугольник 2">
            <a:extLst>
              <a:ext uri="{FF2B5EF4-FFF2-40B4-BE49-F238E27FC236}">
                <a16:creationId xmlns:a16="http://schemas.microsoft.com/office/drawing/2014/main" id="{80ACBCB7-2BEF-4509-885F-A14C67304A5A}"/>
              </a:ext>
            </a:extLst>
          </p:cNvPr>
          <p:cNvSpPr/>
          <p:nvPr/>
        </p:nvSpPr>
        <p:spPr>
          <a:xfrm>
            <a:off x="7117597" y="2892686"/>
            <a:ext cx="3374994" cy="7194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Услуги гемодиализа – 1 171,1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3" name="Скругленный прямоугольник 2">
            <a:extLst>
              <a:ext uri="{FF2B5EF4-FFF2-40B4-BE49-F238E27FC236}">
                <a16:creationId xmlns:a16="http://schemas.microsoft.com/office/drawing/2014/main" id="{8CF0F917-6D1E-45F4-90B0-EA472285E100}"/>
              </a:ext>
            </a:extLst>
          </p:cNvPr>
          <p:cNvSpPr/>
          <p:nvPr/>
        </p:nvSpPr>
        <p:spPr>
          <a:xfrm>
            <a:off x="7110970" y="3619566"/>
            <a:ext cx="3374994" cy="840256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Мероприятия по грантам – 234,5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4" name="Скругленный прямоугольник 2">
            <a:extLst>
              <a:ext uri="{FF2B5EF4-FFF2-40B4-BE49-F238E27FC236}">
                <a16:creationId xmlns:a16="http://schemas.microsoft.com/office/drawing/2014/main" id="{0920B698-F3A8-4076-B890-4E6FEF3CA5D9}"/>
              </a:ext>
            </a:extLst>
          </p:cNvPr>
          <p:cNvSpPr/>
          <p:nvPr/>
        </p:nvSpPr>
        <p:spPr>
          <a:xfrm>
            <a:off x="7110970" y="4374249"/>
            <a:ext cx="3374994" cy="7194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Страхово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й запас – 235,3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5" name="Скругленный прямоугольник 2">
            <a:extLst>
              <a:ext uri="{FF2B5EF4-FFF2-40B4-BE49-F238E27FC236}">
                <a16:creationId xmlns:a16="http://schemas.microsoft.com/office/drawing/2014/main" id="{6B09D197-EDBE-4C22-82A5-446012EB4CE3}"/>
              </a:ext>
            </a:extLst>
          </p:cNvPr>
          <p:cNvSpPr/>
          <p:nvPr/>
        </p:nvSpPr>
        <p:spPr>
          <a:xfrm>
            <a:off x="7117078" y="5076680"/>
            <a:ext cx="3374994" cy="7194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Администр.расходы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140,7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6" name="Скругленный прямоугольник 2">
            <a:extLst>
              <a:ext uri="{FF2B5EF4-FFF2-40B4-BE49-F238E27FC236}">
                <a16:creationId xmlns:a16="http://schemas.microsoft.com/office/drawing/2014/main" id="{FACDAC93-0884-4F4E-BB0D-A305CF5E945B}"/>
              </a:ext>
            </a:extLst>
          </p:cNvPr>
          <p:cNvSpPr/>
          <p:nvPr/>
        </p:nvSpPr>
        <p:spPr>
          <a:xfrm>
            <a:off x="7117079" y="5885026"/>
            <a:ext cx="3376033" cy="71944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Информационное обеспечение 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20,5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авая фигурная скобка 3">
            <a:extLst>
              <a:ext uri="{FF2B5EF4-FFF2-40B4-BE49-F238E27FC236}">
                <a16:creationId xmlns:a16="http://schemas.microsoft.com/office/drawing/2014/main" id="{0F3D2ABD-DD04-4610-91DB-CBB6C08882F7}"/>
              </a:ext>
            </a:extLst>
          </p:cNvPr>
          <p:cNvSpPr/>
          <p:nvPr/>
        </p:nvSpPr>
        <p:spPr>
          <a:xfrm>
            <a:off x="5363140" y="1524001"/>
            <a:ext cx="329000" cy="5170997"/>
          </a:xfrm>
          <a:prstGeom prst="rightBrace">
            <a:avLst>
              <a:gd name="adj1" fmla="val 8333"/>
              <a:gd name="adj2" fmla="val 4478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авая фигурная скобка 57">
            <a:extLst>
              <a:ext uri="{FF2B5EF4-FFF2-40B4-BE49-F238E27FC236}">
                <a16:creationId xmlns:a16="http://schemas.microsoft.com/office/drawing/2014/main" id="{4FD85F34-57C0-48E1-AE78-5B81C718E8BD}"/>
              </a:ext>
            </a:extLst>
          </p:cNvPr>
          <p:cNvSpPr/>
          <p:nvPr/>
        </p:nvSpPr>
        <p:spPr>
          <a:xfrm flipH="1">
            <a:off x="6766556" y="1615441"/>
            <a:ext cx="328999" cy="4989029"/>
          </a:xfrm>
          <a:prstGeom prst="rightBrace">
            <a:avLst>
              <a:gd name="adj1" fmla="val 8333"/>
              <a:gd name="adj2" fmla="val 4478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: вправо 6">
            <a:extLst>
              <a:ext uri="{FF2B5EF4-FFF2-40B4-BE49-F238E27FC236}">
                <a16:creationId xmlns:a16="http://schemas.microsoft.com/office/drawing/2014/main" id="{9C797B44-A218-4AC5-94AD-58F945D13EBF}"/>
              </a:ext>
            </a:extLst>
          </p:cNvPr>
          <p:cNvSpPr/>
          <p:nvPr/>
        </p:nvSpPr>
        <p:spPr>
          <a:xfrm>
            <a:off x="5909308" y="3375469"/>
            <a:ext cx="640080" cy="890155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13">
            <a:extLst>
              <a:ext uri="{FF2B5EF4-FFF2-40B4-BE49-F238E27FC236}">
                <a16:creationId xmlns:a16="http://schemas.microsoft.com/office/drawing/2014/main" id="{5A7B158F-4426-4EE9-9884-3487D47A5AD2}"/>
              </a:ext>
            </a:extLst>
          </p:cNvPr>
          <p:cNvSpPr/>
          <p:nvPr/>
        </p:nvSpPr>
        <p:spPr>
          <a:xfrm>
            <a:off x="1729620" y="6039697"/>
            <a:ext cx="3633520" cy="65530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Прочие доходы – 7,0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8673BE-0E40-44B4-862A-1687B8895570}"/>
              </a:ext>
            </a:extLst>
          </p:cNvPr>
          <p:cNvSpPr txBox="1"/>
          <p:nvPr/>
        </p:nvSpPr>
        <p:spPr>
          <a:xfrm>
            <a:off x="1691538" y="1433369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75,3%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E29CCB-57F6-4880-B94D-05FB06FF8972}"/>
              </a:ext>
            </a:extLst>
          </p:cNvPr>
          <p:cNvSpPr txBox="1"/>
          <p:nvPr/>
        </p:nvSpPr>
        <p:spPr>
          <a:xfrm>
            <a:off x="1684547" y="2021997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14,1%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F8B46A6-1CF0-4D01-A657-CA524DED5642}"/>
              </a:ext>
            </a:extLst>
          </p:cNvPr>
          <p:cNvSpPr txBox="1"/>
          <p:nvPr/>
        </p:nvSpPr>
        <p:spPr>
          <a:xfrm>
            <a:off x="1684547" y="2575671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6C6531-7B70-4E17-B569-F5F4F500E058}"/>
              </a:ext>
            </a:extLst>
          </p:cNvPr>
          <p:cNvSpPr txBox="1"/>
          <p:nvPr/>
        </p:nvSpPr>
        <p:spPr>
          <a:xfrm>
            <a:off x="1676158" y="3154512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6EC943-60DF-4E71-8780-E753B63B49B6}"/>
              </a:ext>
            </a:extLst>
          </p:cNvPr>
          <p:cNvSpPr txBox="1"/>
          <p:nvPr/>
        </p:nvSpPr>
        <p:spPr>
          <a:xfrm>
            <a:off x="1669167" y="3751529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2,6%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007BE4-F443-4843-8B2C-90E65C4422E9}"/>
              </a:ext>
            </a:extLst>
          </p:cNvPr>
          <p:cNvSpPr txBox="1"/>
          <p:nvPr/>
        </p:nvSpPr>
        <p:spPr>
          <a:xfrm>
            <a:off x="1653787" y="4348546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B8304B-39DC-4C66-AD5B-9730C3737C9C}"/>
              </a:ext>
            </a:extLst>
          </p:cNvPr>
          <p:cNvSpPr txBox="1"/>
          <p:nvPr/>
        </p:nvSpPr>
        <p:spPr>
          <a:xfrm>
            <a:off x="1663574" y="4953952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3FE46FF-4E97-4903-AB36-6499AA72E459}"/>
              </a:ext>
            </a:extLst>
          </p:cNvPr>
          <p:cNvSpPr txBox="1"/>
          <p:nvPr/>
        </p:nvSpPr>
        <p:spPr>
          <a:xfrm>
            <a:off x="1673361" y="5542580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AFC7FE-6B21-47BD-9E36-4FCE4CCC401E}"/>
              </a:ext>
            </a:extLst>
          </p:cNvPr>
          <p:cNvSpPr txBox="1"/>
          <p:nvPr/>
        </p:nvSpPr>
        <p:spPr>
          <a:xfrm>
            <a:off x="1666370" y="6122819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5C85CE9-7A70-46B2-B713-F907CC093012}"/>
              </a:ext>
            </a:extLst>
          </p:cNvPr>
          <p:cNvSpPr txBox="1"/>
          <p:nvPr/>
        </p:nvSpPr>
        <p:spPr>
          <a:xfrm>
            <a:off x="9888989" y="1510268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41,0%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518B386-D410-4C37-9693-913A4A69A1B6}"/>
              </a:ext>
            </a:extLst>
          </p:cNvPr>
          <p:cNvSpPr txBox="1"/>
          <p:nvPr/>
        </p:nvSpPr>
        <p:spPr>
          <a:xfrm>
            <a:off x="9976959" y="2269774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50,0%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2244E87-9194-469E-B5FA-73A82B33599C}"/>
              </a:ext>
            </a:extLst>
          </p:cNvPr>
          <p:cNvSpPr txBox="1"/>
          <p:nvPr/>
        </p:nvSpPr>
        <p:spPr>
          <a:xfrm>
            <a:off x="10026009" y="2989528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5,9%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79261C4-7BE5-4D8A-BC1E-6C44F91EA2CA}"/>
              </a:ext>
            </a:extLst>
          </p:cNvPr>
          <p:cNvSpPr txBox="1"/>
          <p:nvPr/>
        </p:nvSpPr>
        <p:spPr>
          <a:xfrm>
            <a:off x="10026009" y="3762714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5FBF5B-66A9-42E8-B954-80A6B2C82730}"/>
              </a:ext>
            </a:extLst>
          </p:cNvPr>
          <p:cNvSpPr txBox="1"/>
          <p:nvPr/>
        </p:nvSpPr>
        <p:spPr>
          <a:xfrm>
            <a:off x="9953304" y="4477177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27F54A3-D7B3-433F-8420-E5E6AE2DCCA8}"/>
              </a:ext>
            </a:extLst>
          </p:cNvPr>
          <p:cNvSpPr txBox="1"/>
          <p:nvPr/>
        </p:nvSpPr>
        <p:spPr>
          <a:xfrm>
            <a:off x="9971480" y="5183251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2EEEF94-49E8-463F-BA9F-5DD3B81B56D6}"/>
              </a:ext>
            </a:extLst>
          </p:cNvPr>
          <p:cNvSpPr txBox="1"/>
          <p:nvPr/>
        </p:nvSpPr>
        <p:spPr>
          <a:xfrm>
            <a:off x="10026009" y="5984319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4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640B61E-1808-4503-92B2-7139CCF3E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668" y="1119183"/>
            <a:ext cx="7090263" cy="4980864"/>
          </a:xfrm>
          <a:prstGeom prst="rect">
            <a:avLst/>
          </a:prstGeom>
        </p:spPr>
      </p:pic>
      <p:sp>
        <p:nvSpPr>
          <p:cNvPr id="14" name="Скругленный прямоугольник 2">
            <a:extLst>
              <a:ext uri="{FF2B5EF4-FFF2-40B4-BE49-F238E27FC236}">
                <a16:creationId xmlns:a16="http://schemas.microsoft.com/office/drawing/2014/main" id="{23101E72-342E-43D8-8F65-3CB3F57E8178}"/>
              </a:ext>
            </a:extLst>
          </p:cNvPr>
          <p:cNvSpPr/>
          <p:nvPr/>
        </p:nvSpPr>
        <p:spPr>
          <a:xfrm>
            <a:off x="6879798" y="1476338"/>
            <a:ext cx="3374994" cy="46448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Услуги больниц – 9 572,5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2">
            <a:extLst>
              <a:ext uri="{FF2B5EF4-FFF2-40B4-BE49-F238E27FC236}">
                <a16:creationId xmlns:a16="http://schemas.microsoft.com/office/drawing/2014/main" id="{03E97411-640C-499F-AE93-D82DF48ACFAC}"/>
              </a:ext>
            </a:extLst>
          </p:cNvPr>
          <p:cNvSpPr/>
          <p:nvPr/>
        </p:nvSpPr>
        <p:spPr>
          <a:xfrm>
            <a:off x="6880316" y="2224995"/>
            <a:ext cx="3374993" cy="464485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ky-KG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Амбулаторные услуги – 8 535,5 млн.сом</a:t>
            </a:r>
            <a:endParaRPr lang="ru-RU" sz="1200" kern="0" dirty="0">
              <a:solidFill>
                <a:srgbClr val="0000C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2">
            <a:extLst>
              <a:ext uri="{FF2B5EF4-FFF2-40B4-BE49-F238E27FC236}">
                <a16:creationId xmlns:a16="http://schemas.microsoft.com/office/drawing/2014/main" id="{8708EC2C-B74B-4946-BFBD-2AC2B71D9705}"/>
              </a:ext>
            </a:extLst>
          </p:cNvPr>
          <p:cNvSpPr/>
          <p:nvPr/>
        </p:nvSpPr>
        <p:spPr>
          <a:xfrm>
            <a:off x="6880315" y="2941649"/>
            <a:ext cx="3374994" cy="50995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Услуги гемодиализа – 1 421,3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Скругленный прямоугольник 2">
            <a:extLst>
              <a:ext uri="{FF2B5EF4-FFF2-40B4-BE49-F238E27FC236}">
                <a16:creationId xmlns:a16="http://schemas.microsoft.com/office/drawing/2014/main" id="{2D354ADB-4D9B-4DA6-88D1-57203C7AE843}"/>
              </a:ext>
            </a:extLst>
          </p:cNvPr>
          <p:cNvSpPr/>
          <p:nvPr/>
        </p:nvSpPr>
        <p:spPr>
          <a:xfrm>
            <a:off x="6873688" y="3668529"/>
            <a:ext cx="3374994" cy="595583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Мероприятия по грантам – 154,0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Скругленный прямоугольник 2">
            <a:extLst>
              <a:ext uri="{FF2B5EF4-FFF2-40B4-BE49-F238E27FC236}">
                <a16:creationId xmlns:a16="http://schemas.microsoft.com/office/drawing/2014/main" id="{0CD31BA5-671A-4C66-A16F-0440FC649384}"/>
              </a:ext>
            </a:extLst>
          </p:cNvPr>
          <p:cNvSpPr/>
          <p:nvPr/>
        </p:nvSpPr>
        <p:spPr>
          <a:xfrm>
            <a:off x="6873688" y="4423212"/>
            <a:ext cx="3374994" cy="50995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Страхово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й запас – 271,1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9" name="Скругленный прямоугольник 2">
            <a:extLst>
              <a:ext uri="{FF2B5EF4-FFF2-40B4-BE49-F238E27FC236}">
                <a16:creationId xmlns:a16="http://schemas.microsoft.com/office/drawing/2014/main" id="{B065D646-6908-436F-908C-25680F9B0F63}"/>
              </a:ext>
            </a:extLst>
          </p:cNvPr>
          <p:cNvSpPr/>
          <p:nvPr/>
        </p:nvSpPr>
        <p:spPr>
          <a:xfrm>
            <a:off x="6879796" y="5125643"/>
            <a:ext cx="3374994" cy="50995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Администр.расходы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230,5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Скругленный прямоугольник 2">
            <a:extLst>
              <a:ext uri="{FF2B5EF4-FFF2-40B4-BE49-F238E27FC236}">
                <a16:creationId xmlns:a16="http://schemas.microsoft.com/office/drawing/2014/main" id="{5102123C-3DAF-487C-B805-9D5013C8B76F}"/>
              </a:ext>
            </a:extLst>
          </p:cNvPr>
          <p:cNvSpPr/>
          <p:nvPr/>
        </p:nvSpPr>
        <p:spPr>
          <a:xfrm>
            <a:off x="6879797" y="5933989"/>
            <a:ext cx="3376033" cy="509950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1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Информационное обеспечение 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– 30,0 </a:t>
            </a:r>
            <a:r>
              <a:rPr lang="ru-RU" sz="1200" kern="0" dirty="0" err="1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млн.сом</a:t>
            </a:r>
            <a:r>
              <a:rPr lang="ru-RU" sz="1200" kern="0" dirty="0">
                <a:solidFill>
                  <a:srgbClr val="0000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1" name="Правая фигурная скобка 20">
            <a:extLst>
              <a:ext uri="{FF2B5EF4-FFF2-40B4-BE49-F238E27FC236}">
                <a16:creationId xmlns:a16="http://schemas.microsoft.com/office/drawing/2014/main" id="{C5B7209F-3CC9-4A39-85BB-BF7E4D809111}"/>
              </a:ext>
            </a:extLst>
          </p:cNvPr>
          <p:cNvSpPr/>
          <p:nvPr/>
        </p:nvSpPr>
        <p:spPr>
          <a:xfrm flipH="1">
            <a:off x="6080098" y="1664404"/>
            <a:ext cx="778176" cy="4558857"/>
          </a:xfrm>
          <a:prstGeom prst="rightBrace">
            <a:avLst>
              <a:gd name="adj1" fmla="val 8333"/>
              <a:gd name="adj2" fmla="val 4478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CA22E4C-E4F7-4A59-B8C8-55948A6EA72A}"/>
              </a:ext>
            </a:extLst>
          </p:cNvPr>
          <p:cNvSpPr txBox="1"/>
          <p:nvPr/>
        </p:nvSpPr>
        <p:spPr>
          <a:xfrm>
            <a:off x="9651707" y="1559231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47,3%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756712C-20AD-4FBD-AF77-872909BECDBD}"/>
              </a:ext>
            </a:extLst>
          </p:cNvPr>
          <p:cNvSpPr txBox="1"/>
          <p:nvPr/>
        </p:nvSpPr>
        <p:spPr>
          <a:xfrm>
            <a:off x="9739677" y="2318737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42,2%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52BB810-9C70-405D-9E25-7BC80825BD1D}"/>
              </a:ext>
            </a:extLst>
          </p:cNvPr>
          <p:cNvSpPr txBox="1"/>
          <p:nvPr/>
        </p:nvSpPr>
        <p:spPr>
          <a:xfrm>
            <a:off x="9788727" y="3038491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DA7EF7-3D60-456C-BCB2-FA6D87FAABC8}"/>
              </a:ext>
            </a:extLst>
          </p:cNvPr>
          <p:cNvSpPr txBox="1"/>
          <p:nvPr/>
        </p:nvSpPr>
        <p:spPr>
          <a:xfrm>
            <a:off x="9788727" y="3811677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0,8%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3D7D4F5-D1F7-481F-AE19-8E89244ADD7A}"/>
              </a:ext>
            </a:extLst>
          </p:cNvPr>
          <p:cNvSpPr txBox="1"/>
          <p:nvPr/>
        </p:nvSpPr>
        <p:spPr>
          <a:xfrm>
            <a:off x="9716022" y="4526140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ACE42B-F580-46FB-B086-294706802D45}"/>
              </a:ext>
            </a:extLst>
          </p:cNvPr>
          <p:cNvSpPr txBox="1"/>
          <p:nvPr/>
        </p:nvSpPr>
        <p:spPr>
          <a:xfrm>
            <a:off x="9734198" y="5232214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1,1%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99CFE5-1CE1-427A-A816-ECE3078275E1}"/>
              </a:ext>
            </a:extLst>
          </p:cNvPr>
          <p:cNvSpPr txBox="1"/>
          <p:nvPr/>
        </p:nvSpPr>
        <p:spPr>
          <a:xfrm>
            <a:off x="9788727" y="6033282"/>
            <a:ext cx="5958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0,1%</a:t>
            </a:r>
            <a:endParaRPr lang="en-US" sz="1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5057CD-219A-494E-AB84-F32DB2604009}"/>
              </a:ext>
            </a:extLst>
          </p:cNvPr>
          <p:cNvSpPr/>
          <p:nvPr/>
        </p:nvSpPr>
        <p:spPr>
          <a:xfrm>
            <a:off x="4337219" y="991809"/>
            <a:ext cx="31089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Всего - 20 235,0 млн.</a:t>
            </a:r>
            <a:r>
              <a:rPr lang="en-US" altLang="ru-RU" b="1" dirty="0">
                <a:solidFill>
                  <a:srgbClr val="00339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339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сом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9C58B8-48B9-49E3-8185-DE510897D1B3}"/>
              </a:ext>
            </a:extLst>
          </p:cNvPr>
          <p:cNvSpPr txBox="1"/>
          <p:nvPr/>
        </p:nvSpPr>
        <p:spPr>
          <a:xfrm>
            <a:off x="1058849" y="255052"/>
            <a:ext cx="10042498" cy="527673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 defTabSz="9144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z="2000" dirty="0"/>
              <a:t>Бюджет Фонда ОМС на 2022 год</a:t>
            </a:r>
          </a:p>
        </p:txBody>
      </p:sp>
    </p:spTree>
    <p:extLst>
      <p:ext uri="{BB962C8B-B14F-4D97-AF65-F5344CB8AC3E}">
        <p14:creationId xmlns:p14="http://schemas.microsoft.com/office/powerpoint/2010/main" val="1810754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F8354B1-2AFE-4173-B0A0-02DFD6C3E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095831"/>
              </p:ext>
            </p:extLst>
          </p:nvPr>
        </p:nvGraphicFramePr>
        <p:xfrm>
          <a:off x="1547328" y="1125039"/>
          <a:ext cx="8763391" cy="541895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221045">
                  <a:extLst>
                    <a:ext uri="{9D8B030D-6E8A-4147-A177-3AD203B41FA5}">
                      <a16:colId xmlns:a16="http://schemas.microsoft.com/office/drawing/2014/main" val="3695850791"/>
                    </a:ext>
                  </a:extLst>
                </a:gridCol>
                <a:gridCol w="1271173">
                  <a:extLst>
                    <a:ext uri="{9D8B030D-6E8A-4147-A177-3AD203B41FA5}">
                      <a16:colId xmlns:a16="http://schemas.microsoft.com/office/drawing/2014/main" val="638406578"/>
                    </a:ext>
                  </a:extLst>
                </a:gridCol>
                <a:gridCol w="1271173">
                  <a:extLst>
                    <a:ext uri="{9D8B030D-6E8A-4147-A177-3AD203B41FA5}">
                      <a16:colId xmlns:a16="http://schemas.microsoft.com/office/drawing/2014/main" val="1492614083"/>
                    </a:ext>
                  </a:extLst>
                </a:gridCol>
              </a:tblGrid>
              <a:tr h="3187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показателей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1242801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Базовая ставка оплаты медицинских услуг для стационаров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5 176,74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022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32384"/>
                  </a:ext>
                </a:extLst>
              </a:tr>
              <a:tr h="63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Базовая ставка оплаты медицинских услуг для противотуберкулезных организаций здравоохранения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40 180,92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951,47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003846"/>
                  </a:ext>
                </a:extLst>
              </a:tr>
              <a:tr h="63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Базовая ставка оплаты медицинских услуг в специализированных организациях здравоохранения: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175738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онкологической службы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8 777,30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7 318,97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916351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гематологической службы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16 818,49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19 584,05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5092390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кардиохирургической службы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100 000,00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100 000,00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16866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психиатрической службы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21 832,42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086,32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508544"/>
                  </a:ext>
                </a:extLst>
              </a:tr>
              <a:tr h="31876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Подушевой норматив финансирования групп семейных врачей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172,94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358055"/>
                  </a:ext>
                </a:extLst>
              </a:tr>
              <a:tr h="63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Подушевой норматив финансирования центров семейной медицины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161,9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163125"/>
                  </a:ext>
                </a:extLst>
              </a:tr>
              <a:tr h="63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Подушевой норматив финансирования стоматологических поликлиник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137,16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4483129"/>
                  </a:ext>
                </a:extLst>
              </a:tr>
              <a:tr h="6375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 финансирования на 1 линейную бригаду скорой медицинской помощи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563 916,27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571 962,40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6577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29FED59-0809-4296-9AA9-FC31F135AA23}"/>
              </a:ext>
            </a:extLst>
          </p:cNvPr>
          <p:cNvSpPr txBox="1"/>
          <p:nvPr/>
        </p:nvSpPr>
        <p:spPr>
          <a:xfrm>
            <a:off x="1074751" y="385912"/>
            <a:ext cx="10042498" cy="527673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 defTabSz="9144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z="2000" dirty="0"/>
              <a:t>Нормативы оплаты на 2022 год в сравнении с 2021 годом, сомов</a:t>
            </a:r>
          </a:p>
        </p:txBody>
      </p:sp>
    </p:spTree>
    <p:extLst>
      <p:ext uri="{BB962C8B-B14F-4D97-AF65-F5344CB8AC3E}">
        <p14:creationId xmlns:p14="http://schemas.microsoft.com/office/powerpoint/2010/main" val="1980001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6170CC6C-1EE8-4431-B7BA-A14DA0E819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245860"/>
              </p:ext>
            </p:extLst>
          </p:nvPr>
        </p:nvGraphicFramePr>
        <p:xfrm>
          <a:off x="1776001" y="1057523"/>
          <a:ext cx="8680693" cy="5556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89A251EF-00CE-4FA9-9827-F4C6A3F734DD}"/>
              </a:ext>
            </a:extLst>
          </p:cNvPr>
          <p:cNvSpPr/>
          <p:nvPr/>
        </p:nvSpPr>
        <p:spPr>
          <a:xfrm>
            <a:off x="1859560" y="822123"/>
            <a:ext cx="1023457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8 210,4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73BEAFEE-F426-471A-B7BC-F32B92C92546}"/>
              </a:ext>
            </a:extLst>
          </p:cNvPr>
          <p:cNvSpPr/>
          <p:nvPr/>
        </p:nvSpPr>
        <p:spPr>
          <a:xfrm>
            <a:off x="9334150" y="822123"/>
            <a:ext cx="939237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18 673,3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42DA3D74-062A-4117-B8E9-3EA51F967829}"/>
              </a:ext>
            </a:extLst>
          </p:cNvPr>
          <p:cNvSpPr/>
          <p:nvPr/>
        </p:nvSpPr>
        <p:spPr>
          <a:xfrm>
            <a:off x="8295310" y="822122"/>
            <a:ext cx="939238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17 686,3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219F2249-24BE-4751-97DD-DA56D941670C}"/>
              </a:ext>
            </a:extLst>
          </p:cNvPr>
          <p:cNvSpPr/>
          <p:nvPr/>
        </p:nvSpPr>
        <p:spPr>
          <a:xfrm>
            <a:off x="7256470" y="822122"/>
            <a:ext cx="939239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13 933,3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5E2FBE72-35A9-460F-B30B-8DBA74E4FBC6}"/>
              </a:ext>
            </a:extLst>
          </p:cNvPr>
          <p:cNvSpPr/>
          <p:nvPr/>
        </p:nvSpPr>
        <p:spPr>
          <a:xfrm>
            <a:off x="6217632" y="823520"/>
            <a:ext cx="939239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15 622,2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1EE2C3BE-CBB3-4EAE-8A11-2D0F20F8E8B5}"/>
              </a:ext>
            </a:extLst>
          </p:cNvPr>
          <p:cNvSpPr/>
          <p:nvPr/>
        </p:nvSpPr>
        <p:spPr>
          <a:xfrm>
            <a:off x="5138150" y="822121"/>
            <a:ext cx="939239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13 686,0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0518F03F-CE18-4AE0-BA15-A9579E22F265}"/>
              </a:ext>
            </a:extLst>
          </p:cNvPr>
          <p:cNvSpPr/>
          <p:nvPr/>
        </p:nvSpPr>
        <p:spPr>
          <a:xfrm>
            <a:off x="4080705" y="822122"/>
            <a:ext cx="939239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13 517,4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C10473B2-30CD-47B4-848F-DCCA02721734}"/>
              </a:ext>
            </a:extLst>
          </p:cNvPr>
          <p:cNvSpPr/>
          <p:nvPr/>
        </p:nvSpPr>
        <p:spPr>
          <a:xfrm>
            <a:off x="3019831" y="824918"/>
            <a:ext cx="939239" cy="45300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11 191,2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7DEBA0-1B90-4A8D-9DC6-CD5B36E1CE09}"/>
              </a:ext>
            </a:extLst>
          </p:cNvPr>
          <p:cNvSpPr txBox="1"/>
          <p:nvPr/>
        </p:nvSpPr>
        <p:spPr>
          <a:xfrm>
            <a:off x="1691777" y="3889859"/>
            <a:ext cx="6795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45,5%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0F3551A-0488-4DCD-81FD-EFC3C85BD4C0}"/>
              </a:ext>
            </a:extLst>
          </p:cNvPr>
          <p:cNvSpPr txBox="1"/>
          <p:nvPr/>
        </p:nvSpPr>
        <p:spPr>
          <a:xfrm>
            <a:off x="9802351" y="1506024"/>
            <a:ext cx="6543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54,1%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BE9DB742-7B3D-49CB-BE09-F65D9B0E3270}"/>
              </a:ext>
            </a:extLst>
          </p:cNvPr>
          <p:cNvSpPr txBox="1">
            <a:spLocks noChangeArrowheads="1"/>
          </p:cNvSpPr>
          <p:nvPr/>
        </p:nvSpPr>
        <p:spPr>
          <a:xfrm>
            <a:off x="1776001" y="189514"/>
            <a:ext cx="8680692" cy="453004"/>
          </a:xfrm>
          <a:prstGeom prst="rect">
            <a:avLst/>
          </a:prstGeom>
          <a:solidFill>
            <a:srgbClr val="194B46"/>
          </a:solidFill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 algn="ctr" defTabSz="91440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defTabSz="9144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Государственные расходы на ПГГ, в млн. сом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CBD16F8-3B70-4F80-A70E-7C948EEF6AFC}"/>
              </a:ext>
            </a:extLst>
          </p:cNvPr>
          <p:cNvSpPr txBox="1"/>
          <p:nvPr/>
        </p:nvSpPr>
        <p:spPr>
          <a:xfrm>
            <a:off x="1518552" y="4264730"/>
            <a:ext cx="654342" cy="584269"/>
          </a:xfrm>
          <a:prstGeom prst="ellipse">
            <a:avLst/>
          </a:prstGeom>
          <a:ln w="635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830</a:t>
            </a:r>
          </a:p>
          <a:p>
            <a:pPr algn="ctr"/>
            <a:r>
              <a:rPr lang="ru-RU" sz="105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</a:t>
            </a:r>
            <a:endParaRPr lang="en-US" sz="105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D7CD5FA-B897-4837-AAAF-C94B54771E59}"/>
              </a:ext>
            </a:extLst>
          </p:cNvPr>
          <p:cNvSpPr txBox="1"/>
          <p:nvPr/>
        </p:nvSpPr>
        <p:spPr>
          <a:xfrm>
            <a:off x="10013658" y="3302956"/>
            <a:ext cx="654342" cy="584269"/>
          </a:xfrm>
          <a:prstGeom prst="ellipse">
            <a:avLst/>
          </a:prstGeom>
          <a:ln w="6350">
            <a:solidFill>
              <a:srgbClr val="C00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1335</a:t>
            </a:r>
          </a:p>
          <a:p>
            <a:pPr algn="ctr"/>
            <a:r>
              <a:rPr lang="ru-RU" sz="105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</a:t>
            </a:r>
            <a:endParaRPr lang="en-US" sz="1050" b="1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077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C72B2E2-01B3-48F1-968F-6CFD28783F67}"/>
              </a:ext>
            </a:extLst>
          </p:cNvPr>
          <p:cNvSpPr txBox="1">
            <a:spLocks/>
          </p:cNvSpPr>
          <p:nvPr/>
        </p:nvSpPr>
        <p:spPr>
          <a:xfrm>
            <a:off x="838200" y="2913951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>
                <a:solidFill>
                  <a:srgbClr val="19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  <a:endParaRPr lang="ru-RU" b="1" dirty="0">
              <a:solidFill>
                <a:srgbClr val="19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277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548</Words>
  <Application>Microsoft Office PowerPoint</Application>
  <PresentationFormat>Widescreen</PresentationFormat>
  <Paragraphs>139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orozaliev</dc:creator>
  <cp:lastModifiedBy>Chinara Seitalieva</cp:lastModifiedBy>
  <cp:revision>60</cp:revision>
  <cp:lastPrinted>2021-12-10T05:25:02Z</cp:lastPrinted>
  <dcterms:created xsi:type="dcterms:W3CDTF">2021-11-30T08:19:04Z</dcterms:created>
  <dcterms:modified xsi:type="dcterms:W3CDTF">2022-01-27T05:40:18Z</dcterms:modified>
</cp:coreProperties>
</file>