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75" r:id="rId6"/>
    <p:sldId id="267" r:id="rId7"/>
    <p:sldId id="268" r:id="rId8"/>
    <p:sldId id="271" r:id="rId9"/>
    <p:sldId id="273" r:id="rId10"/>
    <p:sldId id="280" r:id="rId11"/>
    <p:sldId id="277" r:id="rId12"/>
    <p:sldId id="279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>
      <p:cViewPr varScale="1">
        <p:scale>
          <a:sx n="81" d="100"/>
          <a:sy n="81" d="100"/>
        </p:scale>
        <p:origin x="3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2358-4E6D-48C1-9A31-1641F77030D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5A4B-DFCA-46F4-8839-EF27B1D2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2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64BCDF-6633-46D4-91CE-09DFAC7D04B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AROZK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7969" y="1968683"/>
            <a:ext cx="8458200" cy="133503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Mechanisms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for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Mobilization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Support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of 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ealth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acility Managers: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Role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of the Association of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Health Facility Managers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of the Kyrgyz Republic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88" y="3783880"/>
            <a:ext cx="8686800" cy="2625405"/>
          </a:xfrm>
        </p:spPr>
        <p:txBody>
          <a:bodyPr>
            <a:normAutofit fontScale="92500" lnSpcReduction="10000"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Maanaev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Toktobay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Israilovich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 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Board of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AHFM Public Association of the KR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OF </a:t>
            </a:r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FACILITY MANAGERS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Bishkek, January 28, 2022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89B5A-B6F1-49D3-A726-99CBBA3D7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3" y="548680"/>
            <a:ext cx="1167613" cy="86409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EAC6CE-6174-4A3B-BC84-943533B6C0C6}"/>
              </a:ext>
            </a:extLst>
          </p:cNvPr>
          <p:cNvSpPr txBox="1">
            <a:spLocks/>
          </p:cNvSpPr>
          <p:nvPr/>
        </p:nvSpPr>
        <p:spPr>
          <a:xfrm>
            <a:off x="3467708" y="476672"/>
            <a:ext cx="5256584" cy="5040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A13ED-5FCC-4E14-A6F1-C0F09542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79208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2021-2023 Organizational development plan of the AHFM of the Kyrgyz Republic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ru-RU" sz="2400" b="1" dirty="0" smtClean="0">
                <a:solidFill>
                  <a:srgbClr val="42776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42776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42776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42776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B2106-DEB0-4877-A517-92A63B5F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657704"/>
          </a:xfrm>
        </p:spPr>
        <p:txBody>
          <a:bodyPr>
            <a:normAutofit fontScale="92500" lnSpcReduction="20000"/>
          </a:bodyPr>
          <a:lstStyle/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"Ethical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Facility Manager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Kyrgyz Republic" was developed and approved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“Regulations on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Awarding Members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AHFM of the KR PA”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developed and approved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AHFM of the KR and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CHD&amp;MT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created on a grant from the Soros Foundation-Kyrgyzstan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 in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for the Accreditation of Professional Medical Associations under the Ministry of Health of the Kyrgyz Republic (AHFM of the KR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certification procedure for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facility managers)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two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certifications to assign the qualification category of health facility managers on the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AiTest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database (registry) of health facility managers in the Kyrgyz Republic is being formed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launched and regularly maintained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8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80" y="501339"/>
            <a:ext cx="10044609" cy="7920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AHFM of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 planning to do for its members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580" y="1273830"/>
            <a:ext cx="11057044" cy="5179506"/>
          </a:xfrm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legal, informational and methodological support by providing a wide range of consulting services</a:t>
            </a:r>
            <a:r>
              <a:rPr lang="ru-RU" sz="19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professional interests of health facility managers at the state level</a:t>
            </a:r>
            <a:r>
              <a:rPr lang="ru-RU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protect the health facility </a:t>
            </a: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managers’ rights</a:t>
            </a:r>
            <a:r>
              <a:rPr lang="ru-RU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Participate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development and evaluation of retraining and advanced training programs for health facility managers</a:t>
            </a:r>
            <a:r>
              <a:rPr lang="ru-RU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Assist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ensuring the availability and timeliness of retraining and advanced training of members - health facility managers</a:t>
            </a:r>
            <a:r>
              <a:rPr lang="ru-RU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Participate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processes of forming a personnel reserve, selecting managers for positions and supporting their activities</a:t>
            </a:r>
            <a:r>
              <a:rPr lang="ru-RU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Facilitate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implementation of an updated performance appraisal </a:t>
            </a: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for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health facility managers, including the use of attestation results, and control it</a:t>
            </a:r>
            <a:r>
              <a:rPr lang="ru-RU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necessary assistance and support to its members</a:t>
            </a:r>
            <a:endParaRPr lang="ru-RU" sz="19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80" y="501339"/>
            <a:ext cx="10044609" cy="623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joining the members of 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AHFM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KR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7908" y="1185925"/>
            <a:ext cx="8176724" cy="5483435"/>
          </a:xfrm>
        </p:spPr>
        <p:txBody>
          <a:bodyPr>
            <a:noAutofit/>
          </a:bodyPr>
          <a:lstStyle/>
          <a:p>
            <a:pPr marL="174625" marR="0" lvl="1" indent="-174625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Admission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membership of the Association is carried out on the basis of a personal written application in the form approved by these Regulations, which is submitted to the Executive Body of the Association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4625" marR="0" lvl="1" indent="-174625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executive body of the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AHFM of the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 collects applications and submits them for consideration at the next meeting of the Board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4625" marR="0" lvl="1" indent="-174625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applicant is considered accepted as a member of the AHFM of the KR from the day the decision is made by the Board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4625" marR="0" lvl="1" indent="-174625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decision on admission of the applicant to the members of the AHFM of the KR is communicated to the applicant within 10 days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MEMBERSHIP FEES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amount of the entrance fee to the AHFM of the KR is determined by the Board. The entrance fee is approved in the amount of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soms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is paid at a time when applying for admission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4625" marR="0" lvl="1" indent="-174625" algn="just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amount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membership fees is set at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paid in the same way as the entrance fee to the Executive Body of the AHFM of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KR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4625" marR="0" lvl="1" indent="-174625" algn="just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Membership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AHFM of the  KR is automatically suspended in case of non-payment of the fee for a period exceeding 3 months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481D6-1705-4E1B-B519-490437D25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293428"/>
            <a:ext cx="2952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980728"/>
            <a:ext cx="11103024" cy="5593808"/>
          </a:xfrm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only the path to development ahead of us!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 stand aside, you need to unite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www.ahm.org.kg </a:t>
            </a:r>
          </a:p>
          <a:p>
            <a:pPr marL="109728" indent="0" algn="ctr">
              <a:buNone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Facebook: 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@AROZKG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https://www.facebook.com/AROZKG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9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5" y="692696"/>
            <a:ext cx="9828585" cy="13681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acility Managers of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Kyrgyz Republic"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Public Association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Organizational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and legal form - public association of individuals (voluntary)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2438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name in the state language is “Kyrgyz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Respublikasynyn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Salamattyk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saktoo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uyumdarynyn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zhetekchilerinin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associationsy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koomduk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birikmesi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38" indent="-342900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Abbreviated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state language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"KR SSU ZHA"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Kb</a:t>
            </a:r>
            <a:endParaRPr lang="ru-RU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buClrTx/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official language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"AROZ KR"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38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2438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Date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of registration - December 8, 2020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9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45" y="562536"/>
            <a:ext cx="7177248" cy="79208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Bodies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AHFM of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4"/>
            <a:ext cx="6926560" cy="5089752"/>
          </a:xfrm>
        </p:spPr>
        <p:txBody>
          <a:bodyPr>
            <a:normAutofit/>
          </a:bodyPr>
          <a:lstStyle/>
          <a:p>
            <a:pPr marL="233362" marR="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of the Association members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supreme governing body, meets at least once a year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2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2" marR="0" lvl="0" indent="0">
              <a:spcBef>
                <a:spcPts val="600"/>
              </a:spcBef>
              <a:spcAft>
                <a:spcPts val="1200"/>
              </a:spcAft>
              <a:buClrTx/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 of the Association</a:t>
            </a:r>
            <a:r>
              <a:rPr lang="ky-KG" sz="2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y-KG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collegiate management body) consists of 12 people representing all regions of the Kyrgyz Republic</a:t>
            </a:r>
            <a:r>
              <a:rPr lang="ky-KG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2" marR="0" lvl="0" indent="0">
              <a:spcBef>
                <a:spcPts val="0"/>
              </a:spcBef>
              <a:buClrTx/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Chairman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Board of the Association</a:t>
            </a:r>
            <a:r>
              <a:rPr lang="ky-KG" sz="2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y-KG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marL="233362" marR="0" lvl="0" indent="0">
              <a:spcBef>
                <a:spcPts val="0"/>
              </a:spcBef>
              <a:buClrTx/>
              <a:buNone/>
            </a:pPr>
            <a:r>
              <a:rPr lang="en-US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Maanaev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Toktobay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Israilovich</a:t>
            </a:r>
            <a:r>
              <a:rPr lang="ky-KG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ky-KG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2" marR="0" lvl="0" indent="0">
              <a:spcBef>
                <a:spcPts val="0"/>
              </a:spcBef>
              <a:buClrTx/>
              <a:buNone/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2" marR="0" lv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 Commission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4863" marR="0" lv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1143000" algn="l"/>
              </a:tabLst>
            </a:pP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Maykanaev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Bolotbek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Bektashevich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Musabayeva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Damira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Sultanovna</a:t>
            </a:r>
            <a:endParaRPr lang="en-US" sz="2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4863" marR="0" lv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1143000" algn="l"/>
              </a:tabLst>
            </a:pPr>
            <a:r>
              <a:rPr lang="en-US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Sultanaliev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Mirlan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Kadyrbekovich</a:t>
            </a:r>
            <a:endParaRPr lang="ru-RU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720F6-C6BA-4009-BD9B-9009CDEC0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762776"/>
            <a:ext cx="4032448" cy="2780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19F9C-4675-4A8F-BE77-A1235BB68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877911"/>
            <a:ext cx="395525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8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63" y="692696"/>
            <a:ext cx="9870738" cy="44015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members of the Board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AHFM of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68761"/>
            <a:ext cx="11175032" cy="5305776"/>
          </a:xfrm>
        </p:spPr>
        <p:txBody>
          <a:bodyPr>
            <a:normAutofit/>
          </a:bodyPr>
          <a:lstStyle/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A6E17C-F85E-4100-86D8-678DE4A0D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41888"/>
              </p:ext>
            </p:extLst>
          </p:nvPr>
        </p:nvGraphicFramePr>
        <p:xfrm>
          <a:off x="797262" y="1385392"/>
          <a:ext cx="10987371" cy="49713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2906">
                  <a:extLst>
                    <a:ext uri="{9D8B030D-6E8A-4147-A177-3AD203B41FA5}">
                      <a16:colId xmlns:a16="http://schemas.microsoft.com/office/drawing/2014/main" val="3661367592"/>
                    </a:ext>
                  </a:extLst>
                </a:gridCol>
                <a:gridCol w="5335912">
                  <a:extLst>
                    <a:ext uri="{9D8B030D-6E8A-4147-A177-3AD203B41FA5}">
                      <a16:colId xmlns:a16="http://schemas.microsoft.com/office/drawing/2014/main" val="3844266407"/>
                    </a:ext>
                  </a:extLst>
                </a:gridCol>
                <a:gridCol w="4968553">
                  <a:extLst>
                    <a:ext uri="{9D8B030D-6E8A-4147-A177-3AD203B41FA5}">
                      <a16:colId xmlns:a16="http://schemas.microsoft.com/office/drawing/2014/main" val="3060482742"/>
                    </a:ext>
                  </a:extLst>
                </a:gridCol>
              </a:tblGrid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Tilekov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Ernis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Abdyshevich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Bishkek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3881861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Usupbekov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Nurdin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Sarymsakovich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Talas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860433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Tashpolotov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Kyyalbek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Zhanybekovich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Osh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81447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Arstankulov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Talantbek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Kurbanalievich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Osh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5479089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Botokaraev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Kumarbek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Pazylovich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Jalal-Abad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2070216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Borubekov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Arzybek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Kursanalievich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Batken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488477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Isaeva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Baktygul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Kedeykanovna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Chui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252605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Narmatova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Elmira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Baltabaevna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7917499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Zhaylymysheva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Beishekan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Arunovna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Issyk-Kul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074461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Beishenaliev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Ilimgazy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Aiypovich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Naryn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228355"/>
                  </a:ext>
                </a:extLst>
              </a:tr>
              <a:tr h="451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Omuraliva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Munarkan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Azimovna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Bishkek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54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2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9964-0009-442A-A465-0C45A5A1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04" y="724649"/>
            <a:ext cx="10814992" cy="73328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together - and this is our strength!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A6016-46A9-453F-9F87-77969A66D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4" y="4400318"/>
            <a:ext cx="3236122" cy="22082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CB12D-5096-48F2-87B6-EF753E0EB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15669"/>
            <a:ext cx="3272127" cy="2180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40CAF-9A7D-4286-A7DF-E365BED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9" y="4370220"/>
            <a:ext cx="3267956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3C820-162E-4ECA-A431-7E87B9F93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4" y="1867675"/>
            <a:ext cx="3272126" cy="2276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FC075B-B0BD-4FBF-91EB-AE80A6BD2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88" y="1915669"/>
            <a:ext cx="3272126" cy="4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5" y="692696"/>
            <a:ext cx="10297145" cy="57606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organizational documents of 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AHFM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KR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1298"/>
            <a:ext cx="10972800" cy="505323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Association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Facility Managers </a:t>
            </a:r>
          </a:p>
          <a:p>
            <a:pPr marL="109728" indent="0">
              <a:buClrTx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Kyrgyz Republic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PA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Board of the "Association of Health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</a:p>
          <a:p>
            <a:pPr marL="109728" indent="0">
              <a:buClrTx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Kyrgyz Republic”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membership in the "Association of Health Facility</a:t>
            </a:r>
          </a:p>
          <a:p>
            <a:pPr marL="109728" indent="0">
              <a:buClrTx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Managers of the Kyrgyz Republic” PA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the Executive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the "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Association of Health Facility</a:t>
            </a:r>
          </a:p>
          <a:p>
            <a:pPr marL="109728" indent="0">
              <a:buClrTx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Managers of the Kyrgyz Republic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2021-2023 Organizational development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 of the "Association of Health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Managers of the Kyrgyz Republic” PA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B449E-8788-4135-86C2-7A583124E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52" y="1492730"/>
            <a:ext cx="2348868" cy="31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044609" cy="108012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2021-2023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Organizational development plan of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AHFM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Kyrgyz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700808"/>
            <a:ext cx="7776864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AHFM of KR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 in development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a sustainable and efficient management system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facilities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strengthening the interaction of all stakeholders, including health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managers, to improve the quality and accessibility of medical care to the population of the Kyrgyz Republic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3856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</a:t>
            </a:r>
            <a:r>
              <a:rPr lang="en-US" sz="2400" b="1" dirty="0">
                <a:solidFill>
                  <a:srgbClr val="3856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directions of </a:t>
            </a:r>
            <a:r>
              <a:rPr lang="en-US" sz="2400" b="1" dirty="0" smtClean="0">
                <a:solidFill>
                  <a:srgbClr val="3856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ru-RU" sz="2400" b="1" dirty="0" smtClean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Assistance to the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MHSD KR in creating favorable conditions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strengthen the health facilities’ management: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the legislative framework through the development and systematization of normative legal acts and regulatory mechanisms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capacity building of health facility managers on health management issues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institutional and financial sustainability of the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AHFM of the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C0739-0848-4009-AB83-5B324360F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8648" y="2458440"/>
            <a:ext cx="4392488" cy="33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764703"/>
            <a:ext cx="10044609" cy="10139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2021-2023 Organizational development plan of the AHFM of the Kyrgyz Republic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628800"/>
            <a:ext cx="11103024" cy="4945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Assistance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improving the quality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health facilities’ 			management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Strengthening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system of health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facility managers’ 			knowledge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skills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interaction between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facility 			managers and international cooperation development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Strengthening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strategic and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operational 					management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AHFM of 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08" y="764704"/>
            <a:ext cx="10044609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2021-2023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Organizational development plan of the AHFM of the Kyrgyz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47082"/>
            <a:ext cx="11103024" cy="4945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activities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have been developed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implement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tasks outlined in the Development Plan 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AHFM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KR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Chairperson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members of the Board, the Executive Director are members of various Working Groups of the Ministry of Health of the Kyrgyz Republic on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documents development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including health management issues)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Plan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AHFM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2022 has been prepared and is being implemented in stages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corporate image of the organization was developed and approved by the Board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Board participated in the revision of existing laws and regulations on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knowledge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skills management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field of health management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9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427762"/>
      </a:accent1>
      <a:accent2>
        <a:srgbClr val="427762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981</TotalTime>
  <Words>1031</Words>
  <Application>Microsoft Office PowerPoint</Application>
  <PresentationFormat>Широкоэкранный</PresentationFormat>
  <Paragraphs>134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Городская</vt:lpstr>
      <vt:lpstr>Mechanisms for Mobilization and Support of Health Facility Managers: the Role of the Association of Health Facility Managers of the Kyrgyz Republic</vt:lpstr>
      <vt:lpstr>"Association of Health Facility Managers of the Kyrgyz Republic" Public Association </vt:lpstr>
      <vt:lpstr>Management and Control Bodies of  the AHFM of the KR</vt:lpstr>
      <vt:lpstr>List of members of the Board of AHFM of the KR</vt:lpstr>
      <vt:lpstr>We are together - and this is our strength!</vt:lpstr>
      <vt:lpstr>Constituent and organizational documents of the AHFM of the KR</vt:lpstr>
      <vt:lpstr>2021-2023 Organizational development plan of the AHFM of the Kyrgyz Republic (1)</vt:lpstr>
      <vt:lpstr>2021-2023 Organizational development plan of the AHFM of the Kyrgyz Republic (2)</vt:lpstr>
      <vt:lpstr>2021-2023 Organizational development plan of the AHFM of the Kyrgyz Republic: implementation (3)</vt:lpstr>
      <vt:lpstr>2021-2023 Organizational development plan of the AHFM of the Kyrgyz Republic: implementation (4)</vt:lpstr>
      <vt:lpstr>What is AHFM of the KR planning to do for its members </vt:lpstr>
      <vt:lpstr>The procedure for joining the members of the AHFM of the KR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125</cp:revision>
  <dcterms:created xsi:type="dcterms:W3CDTF">2021-01-05T18:51:54Z</dcterms:created>
  <dcterms:modified xsi:type="dcterms:W3CDTF">2022-01-26T11:43:18Z</dcterms:modified>
</cp:coreProperties>
</file>