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3"/>
  </p:notesMasterIdLst>
  <p:sldIdLst>
    <p:sldId id="561" r:id="rId2"/>
    <p:sldId id="559" r:id="rId3"/>
    <p:sldId id="257" r:id="rId4"/>
    <p:sldId id="542" r:id="rId5"/>
    <p:sldId id="567" r:id="rId6"/>
    <p:sldId id="568" r:id="rId7"/>
    <p:sldId id="560" r:id="rId8"/>
    <p:sldId id="450" r:id="rId9"/>
    <p:sldId id="564" r:id="rId10"/>
    <p:sldId id="566" r:id="rId11"/>
    <p:sldId id="543" r:id="rId1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F5017"/>
    <a:srgbClr val="194B46"/>
    <a:srgbClr val="34715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5205" autoAdjust="0"/>
  </p:normalViewPr>
  <p:slideViewPr>
    <p:cSldViewPr snapToGrid="0">
      <p:cViewPr varScale="1">
        <p:scale>
          <a:sx n="76" d="100"/>
          <a:sy n="76" d="100"/>
        </p:scale>
        <p:origin x="365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13FF1E5-5E73-4A86-862A-673985E002D1}" type="datetimeFigureOut">
              <a:rPr lang="en-US" smtClean="0"/>
              <a:t>1/25/2022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3A1C4E-AD7A-4E00-B883-74F73707C8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75852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46ABA9-B02A-4B0B-8E82-9822ADD64CA6}" type="slidenum">
              <a:rPr lang="da-DK" smtClean="0"/>
              <a:pPr/>
              <a:t>8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43646607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46ABA9-B02A-4B0B-8E82-9822ADD64CA6}" type="slidenum">
              <a:rPr lang="da-DK" smtClean="0"/>
              <a:pPr/>
              <a:t>10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9908296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62166F9-EC1B-405F-A4B1-C9807B5E9D1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14FE97BD-7440-43F1-B36F-3B75C0F3084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A4A4B2E-FD29-408C-BEF7-C10DF4157C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25A78-6AE8-4B9C-84A7-3BD41F7DEFD2}" type="datetime1">
              <a:rPr lang="ru-RU" smtClean="0"/>
              <a:t>25.01.2022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94FBD512-2E70-413C-9BE8-C1A10C2BAC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008EECF-8530-495E-9A4F-851CC93A79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E288C-DEB4-4BE9-A0D1-5AB836631EC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895276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8575FE7-AE7F-49A7-B991-8FB801B22F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D96461F4-52BE-40CF-901B-9BA3EF878E7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754734D3-F187-4A45-BF72-3D26CBB137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EF7DA5-7418-45F4-866D-D4A7AE967514}" type="datetime1">
              <a:rPr lang="ru-RU" smtClean="0"/>
              <a:t>25.01.2022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E0AAECC-C10A-4344-93E9-C889499AB8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77A4F98-7039-4C8F-A6BD-9371FE27E2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E288C-DEB4-4BE9-A0D1-5AB836631EC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61885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42BCB0D2-E36E-48B6-9427-7128FB3BB16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59F17F88-E192-42B2-A173-60C1650500F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265EDCF-50B9-4A20-AF0B-22522F386A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6D5C8-962A-4C9C-9B56-6C4CD2A4DDD2}" type="datetime1">
              <a:rPr lang="ru-RU" smtClean="0"/>
              <a:t>25.01.2022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F7DEC6F-E454-481B-9EDE-FD92B7B063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D5DDBB1-6FAB-4529-94B8-7C13027F74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E288C-DEB4-4BE9-A0D1-5AB836631EC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276630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C68AC0C-EE4D-4D1E-90FA-DD7EDE6F81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F796AA9-B790-4D1D-9C80-B97B42CC4ED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98DFDEC-3353-402A-984C-E9138AB8F2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E3E487-0D87-4308-8BA7-8836B55F9557}" type="datetime1">
              <a:rPr lang="ru-RU" smtClean="0"/>
              <a:t>25.01.2022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E53ECBE1-CA8D-4A4F-86CD-BBC7BAC6E8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FC41914-63BA-4A5B-8DDF-BC06DD4FEA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E288C-DEB4-4BE9-A0D1-5AB836631EC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594597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084AEA3-F591-48D7-B3D7-76278D4E97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E27D4507-6FE7-447A-A99A-1EE31538490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147323E-6B1D-4677-8529-43E5D533DA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EC8D90-44D4-431E-9B45-C808FB3B09C5}" type="datetime1">
              <a:rPr lang="ru-RU" smtClean="0"/>
              <a:t>25.01.2022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FAABD2DF-EB00-4266-9E67-DC0A649D88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761B9DF-4B37-4308-BF6D-117F0D8232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E288C-DEB4-4BE9-A0D1-5AB836631EC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467108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09F2989-68ED-43A2-87E1-0B400A737A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4FE4FED-1B74-4205-A3EF-C4A069904BC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17031733-FFCC-4EAA-B2FF-A281D702B46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A3F6A811-3919-4DC6-BBA3-CB47A92BF2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40932-EF62-4531-906D-C7EACDE257D6}" type="datetime1">
              <a:rPr lang="ru-RU" smtClean="0"/>
              <a:t>25.01.2022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C644E527-3E77-4448-BBFB-EE8FBAF67A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7A9EFA61-1AAE-4DDB-A422-87DBF21988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E288C-DEB4-4BE9-A0D1-5AB836631EC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224865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A2B1DE5-CA74-4B5E-9078-E943DDDDEF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8054C936-F273-4A21-8C60-F45430E2681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44665114-BB3E-4CAD-9CC4-FD595B41163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CEC93BB0-9F6C-426C-8B0D-7F2A8E79B04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019270FB-707C-4C93-9CE4-5737798B5E1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126FF458-815A-4AE1-B89B-9C99CC516B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9F12DA-E62A-42C9-ACE4-9CA741863F78}" type="datetime1">
              <a:rPr lang="ru-RU" smtClean="0"/>
              <a:t>25.01.2022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904F8E31-B925-4D0B-A196-8DDE11AEF8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DE1C83B9-0CF1-46CE-945F-9556D94D1A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E288C-DEB4-4BE9-A0D1-5AB836631EC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083722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B1AEC1C-267B-45AD-9759-F96937A730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D3A88F38-F412-47F6-BD5F-53C5D86EFB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9184FF-EC56-4A05-BF9A-D9DB9094A333}" type="datetime1">
              <a:rPr lang="ru-RU" smtClean="0"/>
              <a:t>25.01.2022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A7B1CD7B-7E86-496E-8CD1-7611762AF9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66A82E58-EBBD-48C3-9B27-31C012B78E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E288C-DEB4-4BE9-A0D1-5AB836631EC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953895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8311B04E-24A0-4647-BC0C-AE954DCB5D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5D19C4-3E80-48BE-B562-985371DAA449}" type="datetime1">
              <a:rPr lang="ru-RU" smtClean="0"/>
              <a:t>25.01.2022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094CCFAE-8A6B-4556-A917-6D951CE813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E5762EB2-47CE-4370-9530-32ED764580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E288C-DEB4-4BE9-A0D1-5AB836631EC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200168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1F9D5B7-F5D6-403D-8D2F-2C28C9EB82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B5EDA5F-EFE0-4E02-802A-B302E1E69B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D95D5490-22E0-4EC5-A342-2126D3A94E2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19F1FF4B-ACFA-46EF-BA4C-E18D488EEE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A3FF1D-7FFA-4BD1-B993-3B21AC95EEA8}" type="datetime1">
              <a:rPr lang="ru-RU" smtClean="0"/>
              <a:t>25.01.2022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D2714DAF-DE6E-4363-B709-F0336821C7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6C0F41C8-B9E8-4655-B779-85290D323C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E288C-DEB4-4BE9-A0D1-5AB836631EC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06266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402C83B-D99F-48B7-9863-AEC4EA23BB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2241FF82-61C8-40FB-92D7-FC67F64C507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EAD6A2AF-45C8-415B-874A-0A648A7417B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31644422-B37D-4C14-B150-57D4F56D25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1F4786-4453-4C9C-8532-81C52DD36280}" type="datetime1">
              <a:rPr lang="ru-RU" smtClean="0"/>
              <a:t>25.01.2022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E509B8BA-40D4-4F93-A187-EC63DBB8CE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A6A63032-5D21-48E9-A204-75E8373FA5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E288C-DEB4-4BE9-A0D1-5AB836631EC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443899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33844DA-F49E-441A-B46E-F740352E10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2E7EB8A8-23B4-4EE9-BE45-6714ED67B6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E44AE45C-C7D5-4414-BEFE-5E9EA387B49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91D3F7-4B43-4630-BDE0-8107DDA784FC}" type="datetime1">
              <a:rPr lang="ru-RU" smtClean="0"/>
              <a:t>25.01.2022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C746B2C-C2BF-4DA3-9B25-1EA11DF86A0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7CD224F3-BF05-4FA0-9646-8E46758EBCF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CE288C-DEB4-4BE9-A0D1-5AB836631EC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738943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instagram.com/hfa.project/?hl=ru" TargetMode="External"/><Relationship Id="rId2" Type="http://schemas.openxmlformats.org/officeDocument/2006/relationships/hyperlink" Target="https://www.facebook.com/HFA.Project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19FFD625-DF0E-4239-B49C-F679AD839AF7}"/>
              </a:ext>
            </a:extLst>
          </p:cNvPr>
          <p:cNvSpPr txBox="1">
            <a:spLocks/>
          </p:cNvSpPr>
          <p:nvPr/>
        </p:nvSpPr>
        <p:spPr>
          <a:xfrm>
            <a:off x="0" y="1768511"/>
            <a:ext cx="12192000" cy="1278574"/>
          </a:xfrm>
          <a:prstGeom prst="rect">
            <a:avLst/>
          </a:prstGeom>
          <a:solidFill>
            <a:srgbClr val="194B46"/>
          </a:solidFill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b="1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Планируемые подходы </a:t>
            </a:r>
            <a:endParaRPr lang="en-US" b="1" dirty="0">
              <a:solidFill>
                <a:schemeClr val="bg1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ctr"/>
            <a:r>
              <a:rPr lang="ru-RU" b="1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к профессиональной переподготовке и непрерывному повышению квалификации руководителей организаций здравоохранения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98207FAA-E97B-4392-9D57-332C92625276}"/>
              </a:ext>
            </a:extLst>
          </p:cNvPr>
          <p:cNvSpPr txBox="1">
            <a:spLocks/>
          </p:cNvSpPr>
          <p:nvPr/>
        </p:nvSpPr>
        <p:spPr>
          <a:xfrm>
            <a:off x="4966242" y="5437239"/>
            <a:ext cx="2174385" cy="330732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ru-RU" sz="1400" b="1" dirty="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Бишкек, 28 января </a:t>
            </a:r>
            <a:r>
              <a:rPr lang="en-GB" sz="1400" b="1" dirty="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202</a:t>
            </a:r>
            <a:r>
              <a:rPr lang="ru-RU" sz="1400" b="1" dirty="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2</a:t>
            </a:r>
            <a:r>
              <a:rPr lang="en-US" sz="1400" b="1" dirty="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</a:t>
            </a:r>
            <a:r>
              <a:rPr lang="ru-RU" sz="1400" b="1" dirty="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г.</a:t>
            </a:r>
          </a:p>
          <a:p>
            <a:pPr lvl="0">
              <a:defRPr/>
            </a:pPr>
            <a:endParaRPr lang="en-GB" sz="3200" dirty="0">
              <a:solidFill>
                <a:schemeClr val="tx2">
                  <a:lumMod val="50000"/>
                  <a:lumOff val="50000"/>
                </a:schemeClr>
              </a:solidFill>
              <a:ea typeface="+mj-ea"/>
              <a:cs typeface="Arial" pitchFamily="34" charset="0"/>
            </a:endParaRPr>
          </a:p>
          <a:p>
            <a:pPr lvl="0">
              <a:defRPr/>
            </a:pPr>
            <a:endParaRPr lang="en-GB" sz="3600" dirty="0">
              <a:solidFill>
                <a:schemeClr val="accent1"/>
              </a:solidFill>
              <a:ea typeface="+mj-ea"/>
              <a:cs typeface="Arial" pitchFamily="34" charset="0"/>
            </a:endParaRPr>
          </a:p>
        </p:txBody>
      </p:sp>
      <p:pic>
        <p:nvPicPr>
          <p:cNvPr id="14" name="Рисунок 13">
            <a:extLst>
              <a:ext uri="{FF2B5EF4-FFF2-40B4-BE49-F238E27FC236}">
                <a16:creationId xmlns:a16="http://schemas.microsoft.com/office/drawing/2014/main" id="{AAFDB014-6195-45EC-81C6-A874E6D1D23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914" y="5867327"/>
            <a:ext cx="1635450" cy="641449"/>
          </a:xfrm>
          <a:prstGeom prst="rect">
            <a:avLst/>
          </a:prstGeom>
          <a:noFill/>
          <a:ln>
            <a:noFill/>
          </a:ln>
        </p:spPr>
      </p:pic>
      <p:pic>
        <p:nvPicPr>
          <p:cNvPr id="15" name="Рисунок 14">
            <a:extLst>
              <a:ext uri="{FF2B5EF4-FFF2-40B4-BE49-F238E27FC236}">
                <a16:creationId xmlns:a16="http://schemas.microsoft.com/office/drawing/2014/main" id="{CC7B712B-24C4-4D26-B63E-00D90817BC0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55243" y="5877605"/>
            <a:ext cx="761109" cy="552652"/>
          </a:xfrm>
          <a:prstGeom prst="rect">
            <a:avLst/>
          </a:prstGeom>
          <a:noFill/>
          <a:ln>
            <a:noFill/>
          </a:ln>
        </p:spPr>
      </p:pic>
      <p:pic>
        <p:nvPicPr>
          <p:cNvPr id="16" name="Рисунок 15">
            <a:extLst>
              <a:ext uri="{FF2B5EF4-FFF2-40B4-BE49-F238E27FC236}">
                <a16:creationId xmlns:a16="http://schemas.microsoft.com/office/drawing/2014/main" id="{F2EEB622-7A38-46B1-B50E-DF67F0214AD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68003" y="5918566"/>
            <a:ext cx="1208869" cy="511691"/>
          </a:xfrm>
          <a:prstGeom prst="rect">
            <a:avLst/>
          </a:prstGeom>
          <a:noFill/>
          <a:ln>
            <a:noFill/>
          </a:ln>
        </p:spPr>
      </p:pic>
      <p:pic>
        <p:nvPicPr>
          <p:cNvPr id="17" name="Рисунок 16">
            <a:extLst>
              <a:ext uri="{FF2B5EF4-FFF2-40B4-BE49-F238E27FC236}">
                <a16:creationId xmlns:a16="http://schemas.microsoft.com/office/drawing/2014/main" id="{1A0B676A-8BA2-4C9D-8DFC-C112503B65EE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22666" y="5901403"/>
            <a:ext cx="969566" cy="528854"/>
          </a:xfrm>
          <a:prstGeom prst="rect">
            <a:avLst/>
          </a:prstGeom>
          <a:noFill/>
          <a:ln>
            <a:noFill/>
          </a:ln>
        </p:spPr>
      </p:pic>
      <p:sp>
        <p:nvSpPr>
          <p:cNvPr id="22" name="TextBox 21">
            <a:extLst>
              <a:ext uri="{FF2B5EF4-FFF2-40B4-BE49-F238E27FC236}">
                <a16:creationId xmlns:a16="http://schemas.microsoft.com/office/drawing/2014/main" id="{3179028E-4521-4637-92FD-D24D252740D5}"/>
              </a:ext>
            </a:extLst>
          </p:cNvPr>
          <p:cNvSpPr txBox="1"/>
          <p:nvPr/>
        </p:nvSpPr>
        <p:spPr>
          <a:xfrm>
            <a:off x="9810427" y="467591"/>
            <a:ext cx="1906292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0222F38D-14E1-4893-883B-93B760104AE3}"/>
              </a:ext>
            </a:extLst>
          </p:cNvPr>
          <p:cNvSpPr txBox="1"/>
          <p:nvPr/>
        </p:nvSpPr>
        <p:spPr>
          <a:xfrm>
            <a:off x="820979" y="4288537"/>
            <a:ext cx="9801687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ru-RU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Гулгун Мурзалиева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ru-RU" sz="1800" i="1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Координатор Проекта «Укрепление системы управления здравоохранением</a:t>
            </a:r>
            <a:r>
              <a:rPr lang="ru-RU" i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»</a:t>
            </a:r>
            <a:r>
              <a:rPr lang="ru-RU" sz="1800" i="1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(АОЗ-Фаза </a:t>
            </a:r>
            <a:r>
              <a:rPr lang="en-US" sz="1800" i="1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II</a:t>
            </a:r>
            <a:r>
              <a:rPr lang="ru-RU" sz="1800" i="1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) / </a:t>
            </a:r>
            <a:r>
              <a:rPr lang="en-US" sz="1800" i="1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SDC</a:t>
            </a:r>
            <a:endParaRPr lang="ru-RU" i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4E649483-83F0-4581-ADA2-5F943AD8999D}"/>
              </a:ext>
            </a:extLst>
          </p:cNvPr>
          <p:cNvSpPr txBox="1"/>
          <p:nvPr/>
        </p:nvSpPr>
        <p:spPr>
          <a:xfrm>
            <a:off x="993058" y="3223847"/>
            <a:ext cx="10120754" cy="35721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1600" b="1" cap="all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НАЦИОНАЛЬНЫЙ ФОРУМ РУКОВОДИТЕЛЕЙ ОРГАНИЗАЦИЙ ЗДРАВООХРАНЕНИЯ</a:t>
            </a:r>
            <a:endParaRPr lang="en-US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pSp>
        <p:nvGrpSpPr>
          <p:cNvPr id="38" name="Group 37">
            <a:extLst>
              <a:ext uri="{FF2B5EF4-FFF2-40B4-BE49-F238E27FC236}">
                <a16:creationId xmlns:a16="http://schemas.microsoft.com/office/drawing/2014/main" id="{B00F0C66-5425-48AB-BF4D-3EA261179525}"/>
              </a:ext>
            </a:extLst>
          </p:cNvPr>
          <p:cNvGrpSpPr/>
          <p:nvPr/>
        </p:nvGrpSpPr>
        <p:grpSpPr>
          <a:xfrm>
            <a:off x="502711" y="272929"/>
            <a:ext cx="3340562" cy="554281"/>
            <a:chOff x="475280" y="349223"/>
            <a:chExt cx="3340562" cy="554281"/>
          </a:xfrm>
        </p:grpSpPr>
        <p:sp>
          <p:nvSpPr>
            <p:cNvPr id="63" name="Rectangle 62">
              <a:extLst>
                <a:ext uri="{FF2B5EF4-FFF2-40B4-BE49-F238E27FC236}">
                  <a16:creationId xmlns:a16="http://schemas.microsoft.com/office/drawing/2014/main" id="{410455F5-8D49-417D-AF24-4863671FB278}"/>
                </a:ext>
              </a:extLst>
            </p:cNvPr>
            <p:cNvSpPr/>
            <p:nvPr/>
          </p:nvSpPr>
          <p:spPr>
            <a:xfrm>
              <a:off x="1191061" y="376363"/>
              <a:ext cx="2624781" cy="464820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10000"/>
                </a:lnSpc>
                <a:spcBef>
                  <a:spcPts val="0"/>
                </a:spcBef>
                <a:spcAft>
                  <a:spcPts val="600"/>
                </a:spcAft>
              </a:pPr>
              <a:r>
                <a:rPr lang="ru-RU" sz="1000" b="1" dirty="0">
                  <a:solidFill>
                    <a:srgbClr val="525252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</a:rPr>
                <a:t>Центр развития здравоохранения</a:t>
              </a:r>
              <a:br>
                <a:rPr lang="ru-RU" sz="1000" b="1" dirty="0">
                  <a:solidFill>
                    <a:srgbClr val="525252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</a:rPr>
              </a:br>
              <a:r>
                <a:rPr lang="ru-RU" sz="1000" b="1" dirty="0">
                  <a:solidFill>
                    <a:srgbClr val="525252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</a:rPr>
                <a:t>и медицинских технологий при</a:t>
              </a:r>
              <a:br>
                <a:rPr lang="ru-RU" sz="1000" b="1" dirty="0">
                  <a:solidFill>
                    <a:srgbClr val="525252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</a:rPr>
              </a:br>
              <a:r>
                <a:rPr lang="ru-RU" sz="1000" b="1" dirty="0">
                  <a:solidFill>
                    <a:srgbClr val="525252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</a:rPr>
                <a:t>Министерстве здравоохранения КР</a:t>
              </a:r>
              <a:endParaRPr lang="ru-RU" sz="1000" dirty="0">
                <a:effectLst/>
                <a:ea typeface="Calibri" panose="020F0502020204030204" pitchFamily="34" charset="0"/>
              </a:endParaRPr>
            </a:p>
          </p:txBody>
        </p:sp>
        <p:pic>
          <p:nvPicPr>
            <p:cNvPr id="64" name="Рисунок 2">
              <a:extLst>
                <a:ext uri="{FF2B5EF4-FFF2-40B4-BE49-F238E27FC236}">
                  <a16:creationId xmlns:a16="http://schemas.microsoft.com/office/drawing/2014/main" id="{F8C3FEBF-BEFB-4A6D-B78B-B790892E3122}"/>
                </a:ext>
              </a:extLst>
            </p:cNvPr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75280" y="349223"/>
              <a:ext cx="656195" cy="554281"/>
            </a:xfrm>
            <a:prstGeom prst="rect">
              <a:avLst/>
            </a:prstGeom>
          </p:spPr>
        </p:pic>
      </p:grpSp>
      <p:grpSp>
        <p:nvGrpSpPr>
          <p:cNvPr id="37" name="Group 36">
            <a:extLst>
              <a:ext uri="{FF2B5EF4-FFF2-40B4-BE49-F238E27FC236}">
                <a16:creationId xmlns:a16="http://schemas.microsoft.com/office/drawing/2014/main" id="{E7B44045-B730-43B8-8963-41F7D685751A}"/>
              </a:ext>
            </a:extLst>
          </p:cNvPr>
          <p:cNvGrpSpPr/>
          <p:nvPr/>
        </p:nvGrpSpPr>
        <p:grpSpPr>
          <a:xfrm>
            <a:off x="4572000" y="297815"/>
            <a:ext cx="2927711" cy="464820"/>
            <a:chOff x="4162151" y="368006"/>
            <a:chExt cx="2927711" cy="464820"/>
          </a:xfrm>
        </p:grpSpPr>
        <p:sp>
          <p:nvSpPr>
            <p:cNvPr id="61" name="Rectangle 60">
              <a:extLst>
                <a:ext uri="{FF2B5EF4-FFF2-40B4-BE49-F238E27FC236}">
                  <a16:creationId xmlns:a16="http://schemas.microsoft.com/office/drawing/2014/main" id="{ACD23388-782E-402F-B315-AD0F233BE564}"/>
                </a:ext>
              </a:extLst>
            </p:cNvPr>
            <p:cNvSpPr/>
            <p:nvPr/>
          </p:nvSpPr>
          <p:spPr>
            <a:xfrm>
              <a:off x="4773628" y="409815"/>
              <a:ext cx="2316234" cy="365760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10000"/>
                </a:lnSpc>
                <a:spcBef>
                  <a:spcPts val="0"/>
                </a:spcBef>
                <a:spcAft>
                  <a:spcPts val="600"/>
                </a:spcAft>
              </a:pPr>
              <a:r>
                <a:rPr lang="ru-RU" sz="1000" b="1" dirty="0">
                  <a:solidFill>
                    <a:srgbClr val="1F4E79"/>
                  </a:solidFill>
                  <a:effectLst/>
                  <a:latin typeface="Arial" panose="020B0604020202020204" pitchFamily="34" charset="0"/>
                  <a:ea typeface="Times New Roman" panose="02020603050405020304" pitchFamily="18" charset="0"/>
                </a:rPr>
                <a:t>Министерство здравоохранения Кыргызской Республики</a:t>
              </a:r>
              <a:endParaRPr lang="ru-RU" sz="1000" dirty="0">
                <a:effectLst/>
                <a:ea typeface="Calibri" panose="020F0502020204030204" pitchFamily="34" charset="0"/>
              </a:endParaRPr>
            </a:p>
          </p:txBody>
        </p:sp>
        <p:pic>
          <p:nvPicPr>
            <p:cNvPr id="62" name="image1.png">
              <a:extLst>
                <a:ext uri="{FF2B5EF4-FFF2-40B4-BE49-F238E27FC236}">
                  <a16:creationId xmlns:a16="http://schemas.microsoft.com/office/drawing/2014/main" id="{335D36CE-8AA8-43E9-97E2-A9A6A047BD63}"/>
                </a:ext>
              </a:extLst>
            </p:cNvPr>
            <p:cNvPicPr/>
            <p:nvPr/>
          </p:nvPicPr>
          <p:blipFill>
            <a:blip r:embed="rId7"/>
            <a:srcRect/>
            <a:stretch>
              <a:fillRect/>
            </a:stretch>
          </p:blipFill>
          <p:spPr>
            <a:xfrm>
              <a:off x="4162151" y="368006"/>
              <a:ext cx="486049" cy="464820"/>
            </a:xfrm>
            <a:prstGeom prst="rect">
              <a:avLst/>
            </a:prstGeom>
            <a:ln/>
          </p:spPr>
        </p:pic>
      </p:grpSp>
      <p:grpSp>
        <p:nvGrpSpPr>
          <p:cNvPr id="39" name="Group 38">
            <a:extLst>
              <a:ext uri="{FF2B5EF4-FFF2-40B4-BE49-F238E27FC236}">
                <a16:creationId xmlns:a16="http://schemas.microsoft.com/office/drawing/2014/main" id="{267363DC-3D19-42F0-8768-8B4A2FB86287}"/>
              </a:ext>
            </a:extLst>
          </p:cNvPr>
          <p:cNvGrpSpPr/>
          <p:nvPr/>
        </p:nvGrpSpPr>
        <p:grpSpPr>
          <a:xfrm>
            <a:off x="8595651" y="279803"/>
            <a:ext cx="2807297" cy="568787"/>
            <a:chOff x="8588289" y="438683"/>
            <a:chExt cx="2807297" cy="568787"/>
          </a:xfrm>
        </p:grpSpPr>
        <p:sp>
          <p:nvSpPr>
            <p:cNvPr id="59" name="Rectangle 58">
              <a:extLst>
                <a:ext uri="{FF2B5EF4-FFF2-40B4-BE49-F238E27FC236}">
                  <a16:creationId xmlns:a16="http://schemas.microsoft.com/office/drawing/2014/main" id="{93703414-83C5-4CDB-AE78-5E0E3A208647}"/>
                </a:ext>
              </a:extLst>
            </p:cNvPr>
            <p:cNvSpPr/>
            <p:nvPr/>
          </p:nvSpPr>
          <p:spPr>
            <a:xfrm>
              <a:off x="9163541" y="456695"/>
              <a:ext cx="2232045" cy="464820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10000"/>
                </a:lnSpc>
                <a:spcBef>
                  <a:spcPts val="0"/>
                </a:spcBef>
                <a:spcAft>
                  <a:spcPts val="600"/>
                </a:spcAft>
              </a:pPr>
              <a:r>
                <a:rPr lang="ru-RU" sz="1000" b="1" dirty="0">
                  <a:solidFill>
                    <a:srgbClr val="34715B"/>
                  </a:solidFill>
                  <a:effectLst/>
                  <a:latin typeface="Arial" panose="020B0604020202020204" pitchFamily="34" charset="0"/>
                  <a:ea typeface="Times New Roman" panose="02020603050405020304" pitchFamily="18" charset="0"/>
                </a:rPr>
                <a:t>Ассоциация руководителей организаций здравоохранения Кыргызской Республики</a:t>
              </a:r>
              <a:endParaRPr lang="ru-RU" sz="1000" dirty="0">
                <a:effectLst/>
                <a:ea typeface="Calibri" panose="020F0502020204030204" pitchFamily="34" charset="0"/>
              </a:endParaRPr>
            </a:p>
          </p:txBody>
        </p:sp>
        <p:pic>
          <p:nvPicPr>
            <p:cNvPr id="60" name="image5.png">
              <a:extLst>
                <a:ext uri="{FF2B5EF4-FFF2-40B4-BE49-F238E27FC236}">
                  <a16:creationId xmlns:a16="http://schemas.microsoft.com/office/drawing/2014/main" id="{55868923-D62D-403D-B901-BFB07BAE2AF0}"/>
                </a:ext>
              </a:extLst>
            </p:cNvPr>
            <p:cNvPicPr/>
            <p:nvPr/>
          </p:nvPicPr>
          <p:blipFill>
            <a:blip r:embed="rId8"/>
            <a:srcRect/>
            <a:stretch>
              <a:fillRect/>
            </a:stretch>
          </p:blipFill>
          <p:spPr>
            <a:xfrm>
              <a:off x="8588289" y="438683"/>
              <a:ext cx="592445" cy="568787"/>
            </a:xfrm>
            <a:prstGeom prst="rect">
              <a:avLst/>
            </a:prstGeom>
            <a:ln/>
          </p:spPr>
        </p:pic>
      </p:grpSp>
      <p:grpSp>
        <p:nvGrpSpPr>
          <p:cNvPr id="20" name="Group 19">
            <a:extLst>
              <a:ext uri="{FF2B5EF4-FFF2-40B4-BE49-F238E27FC236}">
                <a16:creationId xmlns:a16="http://schemas.microsoft.com/office/drawing/2014/main" id="{6633E3EF-2C8C-4988-B392-A224A3BD3A28}"/>
              </a:ext>
            </a:extLst>
          </p:cNvPr>
          <p:cNvGrpSpPr/>
          <p:nvPr/>
        </p:nvGrpSpPr>
        <p:grpSpPr>
          <a:xfrm>
            <a:off x="475281" y="279803"/>
            <a:ext cx="3340562" cy="554281"/>
            <a:chOff x="475280" y="349223"/>
            <a:chExt cx="3340562" cy="554281"/>
          </a:xfrm>
        </p:grpSpPr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BDCEB66B-9E3B-43F9-BF07-B85D2AB8FC52}"/>
                </a:ext>
              </a:extLst>
            </p:cNvPr>
            <p:cNvSpPr/>
            <p:nvPr/>
          </p:nvSpPr>
          <p:spPr>
            <a:xfrm>
              <a:off x="1191061" y="376363"/>
              <a:ext cx="2624781" cy="464820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10000"/>
                </a:lnSpc>
                <a:spcBef>
                  <a:spcPts val="0"/>
                </a:spcBef>
                <a:spcAft>
                  <a:spcPts val="600"/>
                </a:spcAft>
              </a:pPr>
              <a:r>
                <a:rPr lang="ru-RU" sz="1000" b="1" dirty="0">
                  <a:solidFill>
                    <a:srgbClr val="525252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</a:rPr>
                <a:t>Центр развития здравоохранения</a:t>
              </a:r>
              <a:br>
                <a:rPr lang="ru-RU" sz="1000" b="1" dirty="0">
                  <a:solidFill>
                    <a:srgbClr val="525252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</a:rPr>
              </a:br>
              <a:r>
                <a:rPr lang="ru-RU" sz="1000" b="1" dirty="0">
                  <a:solidFill>
                    <a:srgbClr val="525252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</a:rPr>
                <a:t>и медицинских технологий при</a:t>
              </a:r>
              <a:br>
                <a:rPr lang="ru-RU" sz="1000" b="1" dirty="0">
                  <a:solidFill>
                    <a:srgbClr val="525252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</a:rPr>
              </a:br>
              <a:r>
                <a:rPr lang="ru-RU" sz="1000" b="1" dirty="0">
                  <a:solidFill>
                    <a:srgbClr val="525252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</a:rPr>
                <a:t>Министерстве здравоохранения КР</a:t>
              </a:r>
              <a:endParaRPr lang="ru-RU" sz="1000" dirty="0">
                <a:effectLst/>
                <a:ea typeface="Calibri" panose="020F0502020204030204" pitchFamily="34" charset="0"/>
              </a:endParaRPr>
            </a:p>
          </p:txBody>
        </p:sp>
        <p:pic>
          <p:nvPicPr>
            <p:cNvPr id="24" name="Рисунок 2">
              <a:extLst>
                <a:ext uri="{FF2B5EF4-FFF2-40B4-BE49-F238E27FC236}">
                  <a16:creationId xmlns:a16="http://schemas.microsoft.com/office/drawing/2014/main" id="{577CF3A5-8637-4C28-849B-E052F1FFF302}"/>
                </a:ext>
              </a:extLst>
            </p:cNvPr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75280" y="349223"/>
              <a:ext cx="656195" cy="554281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66257494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2AFEB44E-0DD7-45D3-96DF-F7D892669C84}"/>
              </a:ext>
            </a:extLst>
          </p:cNvPr>
          <p:cNvSpPr txBox="1">
            <a:spLocks/>
          </p:cNvSpPr>
          <p:nvPr/>
        </p:nvSpPr>
        <p:spPr>
          <a:xfrm>
            <a:off x="0" y="43852"/>
            <a:ext cx="12192000" cy="930461"/>
          </a:xfrm>
          <a:prstGeom prst="rect">
            <a:avLst/>
          </a:prstGeom>
          <a:solidFill>
            <a:srgbClr val="194B46"/>
          </a:solidFill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Предварительный план реализации </a:t>
            </a:r>
          </a:p>
          <a:p>
            <a:pPr algn="ctr"/>
            <a:r>
              <a:rPr lang="ru-RU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Программ</a:t>
            </a:r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 непрерывному повышению квалификации (2022 год) </a:t>
            </a:r>
            <a:endParaRPr lang="en-US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Номер слайда 2">
            <a:extLst>
              <a:ext uri="{FF2B5EF4-FFF2-40B4-BE49-F238E27FC236}">
                <a16:creationId xmlns:a16="http://schemas.microsoft.com/office/drawing/2014/main" id="{E4A8E6CD-4242-424C-A29C-60768B88E7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E288C-DEB4-4BE9-A0D1-5AB836631ECD}" type="slidenum">
              <a:rPr lang="ru-RU" smtClean="0"/>
              <a:t>10</a:t>
            </a:fld>
            <a:endParaRPr lang="ru-RU" dirty="0"/>
          </a:p>
        </p:txBody>
      </p:sp>
      <p:graphicFrame>
        <p:nvGraphicFramePr>
          <p:cNvPr id="5" name="Content Placeholder 1">
            <a:extLst>
              <a:ext uri="{FF2B5EF4-FFF2-40B4-BE49-F238E27FC236}">
                <a16:creationId xmlns:a16="http://schemas.microsoft.com/office/drawing/2014/main" id="{166F7255-C301-402E-B3D8-77AADF1E702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52064063"/>
              </p:ext>
            </p:extLst>
          </p:nvPr>
        </p:nvGraphicFramePr>
        <p:xfrm>
          <a:off x="261258" y="1197429"/>
          <a:ext cx="11625942" cy="53766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62942">
                  <a:extLst>
                    <a:ext uri="{9D8B030D-6E8A-4147-A177-3AD203B41FA5}">
                      <a16:colId xmlns:a16="http://schemas.microsoft.com/office/drawing/2014/main" val="1579287097"/>
                    </a:ext>
                  </a:extLst>
                </a:gridCol>
                <a:gridCol w="8763000">
                  <a:extLst>
                    <a:ext uri="{9D8B030D-6E8A-4147-A177-3AD203B41FA5}">
                      <a16:colId xmlns:a16="http://schemas.microsoft.com/office/drawing/2014/main" val="770016611"/>
                    </a:ext>
                  </a:extLst>
                </a:gridCol>
              </a:tblGrid>
              <a:tr h="559460">
                <a:tc>
                  <a:txBody>
                    <a:bodyPr/>
                    <a:lstStyle/>
                    <a:p>
                      <a:r>
                        <a:rPr lang="ru-RU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СРОКИ</a:t>
                      </a:r>
                      <a:endParaRPr lang="en-US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МЕРОПРИЯТИЯ</a:t>
                      </a:r>
                      <a:endParaRPr lang="en-US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25162496"/>
                  </a:ext>
                </a:extLst>
              </a:tr>
              <a:tr h="2956625">
                <a:tc>
                  <a:txBody>
                    <a:bodyPr/>
                    <a:lstStyle/>
                    <a:p>
                      <a:r>
                        <a:rPr lang="ru-RU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ФЕВРАЛЬ – ДЕКАБРЬ, 2022</a:t>
                      </a:r>
                      <a:endParaRPr lang="en-US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ru-RU" sz="1800" kern="12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Расширение перечня и разработка новых учебных программ краткосрочных курсов для непрерывного повышения квалификации (2 модуля);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ru-RU" sz="1800" kern="12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Расширение методов и </a:t>
                      </a:r>
                      <a:r>
                        <a:rPr lang="ky-KG" sz="1800" kern="12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форм </a:t>
                      </a:r>
                      <a:r>
                        <a:rPr lang="ru-RU" sz="1800" kern="12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повышения квалификации (на рабочем месте, по принципу «равный-равному», конференции и др.);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ru-RU" sz="1800" kern="12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Акцент на развитие практических навыков;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ru-RU" sz="1800" kern="12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Внедрение подхода по формированию индивидуальных учебных планов и программ тематического усовершенствования по запросам руководителей ОЗ;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ru-RU" sz="1800" kern="12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Ускоренное развитие дистанционных форм обучения;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65880294"/>
                  </a:ext>
                </a:extLst>
              </a:tr>
              <a:tr h="1860545">
                <a:tc>
                  <a:txBody>
                    <a:bodyPr/>
                    <a:lstStyle/>
                    <a:p>
                      <a:r>
                        <a:rPr lang="ru-RU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МАРТ – АВГУСТ, 2022</a:t>
                      </a:r>
                      <a:endParaRPr lang="en-US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ru-RU" sz="1800" kern="12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Дальнейшая поддержка развития педагогического потенциала по вопросам управления здравоохранением;</a:t>
                      </a:r>
                    </a:p>
                    <a:p>
                      <a:pPr marL="285750" indent="-285750">
                        <a:lnSpc>
                          <a:spcPct val="10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ru-RU" sz="1800" kern="12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Разработка и утверждение комплексного предложения по регулированию новой системы профессиональной переподготовки и повышения квалификации руководителей ОЗ;</a:t>
                      </a:r>
                    </a:p>
                    <a:p>
                      <a:pPr marL="285750" indent="-285750">
                        <a:lnSpc>
                          <a:spcPct val="10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ru-RU" sz="1800" kern="12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Разработка/обновление и утверждение соответствующих Положений;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842258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6152655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F34AE3-9B62-4598-B5ED-314251A2A0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110870"/>
            <a:ext cx="10515600" cy="1325563"/>
          </a:xfrm>
        </p:spPr>
        <p:txBody>
          <a:bodyPr/>
          <a:lstStyle/>
          <a:p>
            <a:pPr algn="ctr"/>
            <a:r>
              <a:rPr lang="ru-RU" b="1" dirty="0">
                <a:solidFill>
                  <a:srgbClr val="194B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Благодарю за внимание!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353CC5-E760-47BB-A1D4-82747F064C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768435"/>
            <a:ext cx="10515600" cy="2408527"/>
          </a:xfrm>
        </p:spPr>
        <p:txBody>
          <a:bodyPr/>
          <a:lstStyle/>
          <a:p>
            <a:pPr marL="0" indent="0" algn="ctr">
              <a:buNone/>
            </a:pPr>
            <a:r>
              <a:rPr lang="en-US" sz="1800" u="sng" dirty="0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 Unicode MS"/>
                <a:hlinkClick r:id="rId2"/>
              </a:rPr>
              <a:t>https</a:t>
            </a:r>
            <a:r>
              <a:rPr lang="ru-RU" sz="1800" u="sng" dirty="0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 Unicode MS"/>
                <a:hlinkClick r:id="rId2"/>
              </a:rPr>
              <a:t>://</a:t>
            </a:r>
            <a:r>
              <a:rPr lang="en-US" sz="1800" u="sng" dirty="0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 Unicode MS"/>
                <a:hlinkClick r:id="rId2"/>
              </a:rPr>
              <a:t>www</a:t>
            </a:r>
            <a:r>
              <a:rPr lang="ru-RU" sz="1800" u="sng" dirty="0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 Unicode MS"/>
                <a:hlinkClick r:id="rId2"/>
              </a:rPr>
              <a:t>.</a:t>
            </a:r>
            <a:r>
              <a:rPr lang="en-US" sz="1800" u="sng" dirty="0" err="1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 Unicode MS"/>
                <a:hlinkClick r:id="rId2"/>
              </a:rPr>
              <a:t>facebook</a:t>
            </a:r>
            <a:r>
              <a:rPr lang="ru-RU" sz="1800" u="sng" dirty="0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 Unicode MS"/>
                <a:hlinkClick r:id="rId2"/>
              </a:rPr>
              <a:t>.</a:t>
            </a:r>
            <a:r>
              <a:rPr lang="en-US" sz="1800" u="sng" dirty="0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 Unicode MS"/>
                <a:hlinkClick r:id="rId2"/>
              </a:rPr>
              <a:t>com</a:t>
            </a:r>
            <a:r>
              <a:rPr lang="ru-RU" sz="1800" u="sng" dirty="0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 Unicode MS"/>
                <a:hlinkClick r:id="rId2"/>
              </a:rPr>
              <a:t>/</a:t>
            </a:r>
            <a:r>
              <a:rPr lang="en-US" sz="1800" u="sng" dirty="0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 Unicode MS"/>
                <a:hlinkClick r:id="rId2"/>
              </a:rPr>
              <a:t>HFA</a:t>
            </a:r>
            <a:r>
              <a:rPr lang="ru-RU" sz="1800" u="sng" dirty="0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 Unicode MS"/>
                <a:hlinkClick r:id="rId2"/>
              </a:rPr>
              <a:t>.</a:t>
            </a:r>
            <a:r>
              <a:rPr lang="en-US" sz="1800" u="sng" dirty="0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 Unicode MS"/>
                <a:hlinkClick r:id="rId2"/>
              </a:rPr>
              <a:t>Project</a:t>
            </a:r>
            <a:br>
              <a:rPr lang="ru-RU" sz="1800" dirty="0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 Unicode MS"/>
              </a:rPr>
            </a:br>
            <a:r>
              <a:rPr lang="en-US" sz="1800" u="sng" dirty="0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 Unicode MS"/>
                <a:hlinkClick r:id="rId3"/>
              </a:rPr>
              <a:t>https</a:t>
            </a:r>
            <a:r>
              <a:rPr lang="ru-RU" sz="1800" u="sng" dirty="0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 Unicode MS"/>
                <a:hlinkClick r:id="rId3"/>
              </a:rPr>
              <a:t>://</a:t>
            </a:r>
            <a:r>
              <a:rPr lang="en-US" sz="1800" u="sng" dirty="0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 Unicode MS"/>
                <a:hlinkClick r:id="rId3"/>
              </a:rPr>
              <a:t>www</a:t>
            </a:r>
            <a:r>
              <a:rPr lang="ru-RU" sz="1800" u="sng" dirty="0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 Unicode MS"/>
                <a:hlinkClick r:id="rId3"/>
              </a:rPr>
              <a:t>.</a:t>
            </a:r>
            <a:r>
              <a:rPr lang="en-US" sz="1800" u="sng" dirty="0" err="1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 Unicode MS"/>
                <a:hlinkClick r:id="rId3"/>
              </a:rPr>
              <a:t>instagram</a:t>
            </a:r>
            <a:r>
              <a:rPr lang="ru-RU" sz="1800" u="sng" dirty="0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 Unicode MS"/>
                <a:hlinkClick r:id="rId3"/>
              </a:rPr>
              <a:t>.</a:t>
            </a:r>
            <a:r>
              <a:rPr lang="en-US" sz="1800" u="sng" dirty="0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 Unicode MS"/>
                <a:hlinkClick r:id="rId3"/>
              </a:rPr>
              <a:t>com</a:t>
            </a:r>
            <a:r>
              <a:rPr lang="ru-RU" sz="1800" u="sng" dirty="0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 Unicode MS"/>
                <a:hlinkClick r:id="rId3"/>
              </a:rPr>
              <a:t>/</a:t>
            </a:r>
            <a:r>
              <a:rPr lang="en-US" sz="1800" u="sng" dirty="0" err="1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 Unicode MS"/>
                <a:hlinkClick r:id="rId3"/>
              </a:rPr>
              <a:t>hfa</a:t>
            </a:r>
            <a:r>
              <a:rPr lang="ru-RU" sz="1800" u="sng" dirty="0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 Unicode MS"/>
                <a:hlinkClick r:id="rId3"/>
              </a:rPr>
              <a:t>.</a:t>
            </a:r>
            <a:r>
              <a:rPr lang="en-US" sz="1800" u="sng" dirty="0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 Unicode MS"/>
                <a:hlinkClick r:id="rId3"/>
              </a:rPr>
              <a:t>project</a:t>
            </a:r>
            <a:r>
              <a:rPr lang="ru-RU" sz="1800" u="sng" dirty="0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 Unicode MS"/>
                <a:hlinkClick r:id="rId3"/>
              </a:rPr>
              <a:t>/?</a:t>
            </a:r>
            <a:r>
              <a:rPr lang="en-US" sz="1800" u="sng" dirty="0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 Unicode MS"/>
                <a:hlinkClick r:id="rId3"/>
              </a:rPr>
              <a:t>hl</a:t>
            </a:r>
            <a:r>
              <a:rPr lang="ru-RU" sz="1800" u="sng" dirty="0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 Unicode MS"/>
                <a:hlinkClick r:id="rId3"/>
              </a:rPr>
              <a:t>=</a:t>
            </a:r>
            <a:r>
              <a:rPr lang="en-US" sz="1800" u="sng" dirty="0" err="1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 Unicode MS"/>
                <a:hlinkClick r:id="rId3"/>
              </a:rPr>
              <a:t>ru</a:t>
            </a:r>
            <a:endParaRPr lang="ru-RU" sz="1800" dirty="0">
              <a:solidFill>
                <a:srgbClr val="000000"/>
              </a:solidFill>
              <a:effectLst/>
              <a:uFill>
                <a:solidFill>
                  <a:srgbClr val="000000"/>
                </a:solidFill>
              </a:uFill>
              <a:latin typeface="Times New Roman" panose="02020603050405020304" pitchFamily="18" charset="0"/>
              <a:ea typeface="Arial Unicode MS"/>
              <a:cs typeface="Arial Unicode MS"/>
            </a:endParaRPr>
          </a:p>
          <a:p>
            <a:pPr algn="ctr"/>
            <a:endParaRPr lang="ru-RU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E700E21-F982-426B-96C1-0584A90A35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45413-3080-4959-B2B3-7D6101BCA8CD}" type="slidenum">
              <a:rPr lang="ru-RU" smtClean="0"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894583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8196F398-7676-4A35-AC44-33F7554AC529}"/>
              </a:ext>
            </a:extLst>
          </p:cNvPr>
          <p:cNvSpPr txBox="1">
            <a:spLocks/>
          </p:cNvSpPr>
          <p:nvPr/>
        </p:nvSpPr>
        <p:spPr>
          <a:xfrm>
            <a:off x="0" y="314694"/>
            <a:ext cx="12192000" cy="581951"/>
          </a:xfrm>
          <a:prstGeom prst="rect">
            <a:avLst/>
          </a:prstGeom>
          <a:solidFill>
            <a:srgbClr val="194B46"/>
          </a:solidFill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algn="ctr"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</a:pPr>
            <a:r>
              <a:rPr lang="ru-RU" b="1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СОДЕРЖАНИЕ</a:t>
            </a:r>
            <a:endParaRPr lang="en-US" b="1" dirty="0">
              <a:solidFill>
                <a:schemeClr val="bg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11407BC0-398C-43BD-9305-E34451EE55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E288C-DEB4-4BE9-A0D1-5AB836631ECD}" type="slidenum">
              <a:rPr lang="ru-RU" smtClean="0"/>
              <a:t>2</a:t>
            </a:fld>
            <a:endParaRPr lang="ru-RU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2DE2D2A-49EC-486A-963F-2BDBE4A7E224}"/>
              </a:ext>
            </a:extLst>
          </p:cNvPr>
          <p:cNvSpPr txBox="1"/>
          <p:nvPr/>
        </p:nvSpPr>
        <p:spPr>
          <a:xfrm>
            <a:off x="682414" y="1918337"/>
            <a:ext cx="11068334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Wingdings" panose="05000000000000000000" pitchFamily="2" charset="2"/>
              <a:buChar char="ü"/>
            </a:pPr>
            <a:r>
              <a:rPr lang="ru-RU" sz="2400" b="1" dirty="0">
                <a:latin typeface="Arial" panose="020B0604020202020204" pitchFamily="34" charset="0"/>
                <a:cs typeface="Arial" panose="020B0604020202020204" pitchFamily="34" charset="0"/>
              </a:rPr>
              <a:t>Концептуальная схема системы непрерывного повышения знаний и навыков руководителей ОЗ</a:t>
            </a:r>
          </a:p>
          <a:p>
            <a:pPr marL="457200" indent="-457200">
              <a:buFont typeface="Wingdings" panose="05000000000000000000" pitchFamily="2" charset="2"/>
              <a:buChar char="ü"/>
            </a:pPr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Wingdings" panose="05000000000000000000" pitchFamily="2" charset="2"/>
              <a:buChar char="ü"/>
            </a:pPr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Wingdings" panose="05000000000000000000" pitchFamily="2" charset="2"/>
              <a:buChar char="ü"/>
            </a:pPr>
            <a:r>
              <a:rPr lang="ru-RU" sz="2400" b="1" dirty="0">
                <a:latin typeface="Arial" panose="020B0604020202020204" pitchFamily="34" charset="0"/>
                <a:cs typeface="Arial" panose="020B0604020202020204" pitchFamily="34" charset="0"/>
              </a:rPr>
              <a:t>Нормативная база: Вопросы обучения руководителей ОЗ</a:t>
            </a:r>
          </a:p>
          <a:p>
            <a:pPr marL="457200" indent="-457200">
              <a:buFont typeface="Wingdings" panose="05000000000000000000" pitchFamily="2" charset="2"/>
              <a:buChar char="ü"/>
            </a:pPr>
            <a:endParaRPr lang="ru-RU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Wingdings" panose="05000000000000000000" pitchFamily="2" charset="2"/>
              <a:buChar char="ü"/>
            </a:pPr>
            <a:endParaRPr lang="ru-RU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ru-RU" sz="2400" b="1" dirty="0">
                <a:latin typeface="Arial" panose="020B0604020202020204" pitchFamily="34" charset="0"/>
                <a:cs typeface="Arial" panose="020B0604020202020204" pitchFamily="34" charset="0"/>
              </a:rPr>
              <a:t> Программа профессиональной переподготовки и этапы ее реализации</a:t>
            </a:r>
          </a:p>
          <a:p>
            <a:r>
              <a:rPr lang="ru-RU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9454234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C100F7D6-6EC8-4EEA-897B-316D0EFB68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9836" y="6356350"/>
            <a:ext cx="2743200" cy="365125"/>
          </a:xfrm>
        </p:spPr>
        <p:txBody>
          <a:bodyPr/>
          <a:lstStyle/>
          <a:p>
            <a:fld id="{6BCE288C-DEB4-4BE9-A0D1-5AB836631ECD}" type="slidenum">
              <a:rPr lang="ru-RU" smtClean="0"/>
              <a:t>3</a:t>
            </a:fld>
            <a:endParaRPr lang="ru-RU"/>
          </a:p>
        </p:txBody>
      </p:sp>
      <p:grpSp>
        <p:nvGrpSpPr>
          <p:cNvPr id="72" name="Группа 71">
            <a:extLst>
              <a:ext uri="{FF2B5EF4-FFF2-40B4-BE49-F238E27FC236}">
                <a16:creationId xmlns:a16="http://schemas.microsoft.com/office/drawing/2014/main" id="{88221048-E83B-41D9-B0CE-6DC3E3BF0D0A}"/>
              </a:ext>
            </a:extLst>
          </p:cNvPr>
          <p:cNvGrpSpPr/>
          <p:nvPr/>
        </p:nvGrpSpPr>
        <p:grpSpPr>
          <a:xfrm>
            <a:off x="1417380" y="229373"/>
            <a:ext cx="8952316" cy="6149165"/>
            <a:chOff x="0" y="-143443"/>
            <a:chExt cx="9518036" cy="6837307"/>
          </a:xfrm>
        </p:grpSpPr>
        <p:sp>
          <p:nvSpPr>
            <p:cNvPr id="73" name="Прямоугольник: скругленные углы 72">
              <a:extLst>
                <a:ext uri="{FF2B5EF4-FFF2-40B4-BE49-F238E27FC236}">
                  <a16:creationId xmlns:a16="http://schemas.microsoft.com/office/drawing/2014/main" id="{DA43CBC8-382C-4C9B-96F7-062A0CAE1AAA}"/>
                </a:ext>
              </a:extLst>
            </p:cNvPr>
            <p:cNvSpPr/>
            <p:nvPr/>
          </p:nvSpPr>
          <p:spPr>
            <a:xfrm>
              <a:off x="200025" y="3009900"/>
              <a:ext cx="5075555" cy="827405"/>
            </a:xfrm>
            <a:prstGeom prst="roundRect">
              <a:avLst/>
            </a:prstGeom>
            <a:solidFill>
              <a:schemeClr val="accent2">
                <a:lumMod val="75000"/>
              </a:schemeClr>
            </a:solidFill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ru-RU" sz="1100" b="1" dirty="0">
                  <a:solidFill>
                    <a:srgbClr val="FFFFFF"/>
                  </a:solidFill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Дополнительное</a:t>
              </a:r>
              <a:br>
                <a:rPr lang="ru-RU" sz="1100" b="1" dirty="0">
                  <a:solidFill>
                    <a:srgbClr val="FFFFFF"/>
                  </a:solidFill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</a:br>
              <a:r>
                <a:rPr lang="ru-RU" sz="1100" b="1" dirty="0">
                  <a:solidFill>
                    <a:srgbClr val="FFFFFF"/>
                  </a:solidFill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профессиональное</a:t>
              </a:r>
              <a:br>
                <a:rPr lang="ru-RU" sz="1100" b="1" dirty="0">
                  <a:solidFill>
                    <a:srgbClr val="FFFFFF"/>
                  </a:solidFill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</a:br>
              <a:r>
                <a:rPr lang="ru-RU" sz="1100" b="1" dirty="0">
                  <a:solidFill>
                    <a:srgbClr val="FFFFFF"/>
                  </a:solidFill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образование</a:t>
              </a:r>
              <a:endParaRPr lang="ru-RU" sz="1100" dirty="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>
                <a:lnSpc>
                  <a:spcPts val="1100"/>
                </a:lnSpc>
                <a:spcAft>
                  <a:spcPts val="800"/>
                </a:spcAft>
              </a:pPr>
              <a:r>
                <a:rPr lang="ru-RU" sz="1100" b="1" dirty="0">
                  <a:solidFill>
                    <a:srgbClr val="FFFFFF"/>
                  </a:solidFill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ru-RU" sz="1100" dirty="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74" name="Прямая со стрелкой 73">
              <a:extLst>
                <a:ext uri="{FF2B5EF4-FFF2-40B4-BE49-F238E27FC236}">
                  <a16:creationId xmlns:a16="http://schemas.microsoft.com/office/drawing/2014/main" id="{4143F236-0D52-4462-9060-8593E5DC5D9C}"/>
                </a:ext>
              </a:extLst>
            </p:cNvPr>
            <p:cNvCxnSpPr/>
            <p:nvPr/>
          </p:nvCxnSpPr>
          <p:spPr>
            <a:xfrm flipV="1">
              <a:off x="4810075" y="1899821"/>
              <a:ext cx="0" cy="176629"/>
            </a:xfrm>
            <a:prstGeom prst="straightConnector1">
              <a:avLst/>
            </a:prstGeom>
            <a:ln w="28575">
              <a:solidFill>
                <a:srgbClr val="194B46"/>
              </a:solidFill>
              <a:tailEnd type="triangle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sp>
          <p:nvSpPr>
            <p:cNvPr id="75" name="Rectangle: Rounded Corners 28">
              <a:extLst>
                <a:ext uri="{FF2B5EF4-FFF2-40B4-BE49-F238E27FC236}">
                  <a16:creationId xmlns:a16="http://schemas.microsoft.com/office/drawing/2014/main" id="{F09B999F-CD37-4DEA-8EDE-81A9C8B619E4}"/>
                </a:ext>
              </a:extLst>
            </p:cNvPr>
            <p:cNvSpPr/>
            <p:nvPr/>
          </p:nvSpPr>
          <p:spPr>
            <a:xfrm>
              <a:off x="1562099" y="-143443"/>
              <a:ext cx="6294119" cy="755443"/>
            </a:xfrm>
            <a:prstGeom prst="roundRect">
              <a:avLst/>
            </a:prstGeom>
            <a:solidFill>
              <a:srgbClr val="194B46"/>
            </a:solidFill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ru-RU" sz="1400" b="1" dirty="0">
                  <a:solidFill>
                    <a:srgbClr val="FFFFFF"/>
                  </a:solidFill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Предлагаемая модель обновлённой системы обеспечения компетентности руководителей организаций здравоохранения – основные звенья</a:t>
              </a:r>
              <a:endParaRPr lang="ru-RU" sz="1100" dirty="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76" name="Прямоугольник: скругленные углы 75">
              <a:extLst>
                <a:ext uri="{FF2B5EF4-FFF2-40B4-BE49-F238E27FC236}">
                  <a16:creationId xmlns:a16="http://schemas.microsoft.com/office/drawing/2014/main" id="{50A15716-3DC5-4F7B-BA20-9606873CA9BF}"/>
                </a:ext>
              </a:extLst>
            </p:cNvPr>
            <p:cNvSpPr/>
            <p:nvPr/>
          </p:nvSpPr>
          <p:spPr>
            <a:xfrm>
              <a:off x="2245179" y="733389"/>
              <a:ext cx="4989407" cy="381635"/>
            </a:xfrm>
            <a:prstGeom prst="roundRect">
              <a:avLst/>
            </a:prstGeom>
            <a:solidFill>
              <a:schemeClr val="accent2">
                <a:lumMod val="75000"/>
              </a:schemeClr>
            </a:solidFill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ru-RU" sz="1200" b="1" dirty="0">
                  <a:solidFill>
                    <a:srgbClr val="FFFFFF"/>
                  </a:solidFill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КАТАЛОГ КОМПЕТЕНЦИЙ (кто нужен системе?)</a:t>
              </a:r>
              <a:endParaRPr lang="ru-RU" sz="1100" dirty="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77" name="Надпись 2">
              <a:extLst>
                <a:ext uri="{FF2B5EF4-FFF2-40B4-BE49-F238E27FC236}">
                  <a16:creationId xmlns:a16="http://schemas.microsoft.com/office/drawing/2014/main" id="{AB9AFAF1-1998-448B-BADD-4EC1B3D44AD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315570" y="684132"/>
              <a:ext cx="1684003" cy="628703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ru-RU" sz="1200" b="1">
                  <a:solidFill>
                    <a:srgbClr val="194B46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Вход в систему управления</a:t>
              </a:r>
              <a:endParaRPr lang="ru-RU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en-US" sz="1200" b="1">
                  <a:solidFill>
                    <a:srgbClr val="194B46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ru-RU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78" name="Стрелка: шеврон 77">
              <a:extLst>
                <a:ext uri="{FF2B5EF4-FFF2-40B4-BE49-F238E27FC236}">
                  <a16:creationId xmlns:a16="http://schemas.microsoft.com/office/drawing/2014/main" id="{51C8DF80-0873-4DAF-B3F7-5D33FC9B8F8A}"/>
                </a:ext>
              </a:extLst>
            </p:cNvPr>
            <p:cNvSpPr/>
            <p:nvPr/>
          </p:nvSpPr>
          <p:spPr>
            <a:xfrm>
              <a:off x="2403927" y="1371600"/>
              <a:ext cx="3060650" cy="528221"/>
            </a:xfrm>
            <a:prstGeom prst="chevron">
              <a:avLst/>
            </a:prstGeom>
            <a:ln w="28575">
              <a:solidFill>
                <a:srgbClr val="194B46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ru-RU" sz="1200" b="1">
                  <a:solidFill>
                    <a:srgbClr val="194B46"/>
                  </a:solidFill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Этап отбора</a:t>
              </a:r>
              <a:endParaRPr lang="ru-RU" sz="110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79" name="Соединитель: уступ 78">
              <a:extLst>
                <a:ext uri="{FF2B5EF4-FFF2-40B4-BE49-F238E27FC236}">
                  <a16:creationId xmlns:a16="http://schemas.microsoft.com/office/drawing/2014/main" id="{965310B3-7E5C-44F6-8F95-A66BD466B7DE}"/>
                </a:ext>
                <a:ext uri="{C183D7F6-B498-43B3-948B-1728B52AA6E4}">
                  <adec:decorative xmlns:adec="http://schemas.microsoft.com/office/drawing/2017/decorative" val="0"/>
                </a:ext>
              </a:extLst>
            </p:cNvPr>
            <p:cNvCxnSpPr>
              <a:cxnSpLocks/>
            </p:cNvCxnSpPr>
            <p:nvPr/>
          </p:nvCxnSpPr>
          <p:spPr>
            <a:xfrm rot="16200000" flipH="1">
              <a:off x="3808070" y="2662135"/>
              <a:ext cx="426825" cy="323980"/>
            </a:xfrm>
            <a:prstGeom prst="bentConnector3">
              <a:avLst>
                <a:gd name="adj1" fmla="val 50000"/>
              </a:avLst>
            </a:prstGeom>
            <a:ln w="28575">
              <a:solidFill>
                <a:srgbClr val="194B46"/>
              </a:solidFill>
              <a:prstDash val="sysDash"/>
              <a:tailEnd type="triangle"/>
            </a:ln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80" name="Прямая со стрелкой 79">
              <a:extLst>
                <a:ext uri="{FF2B5EF4-FFF2-40B4-BE49-F238E27FC236}">
                  <a16:creationId xmlns:a16="http://schemas.microsoft.com/office/drawing/2014/main" id="{B4B6859C-F333-4E46-9A98-B2204AF13E58}"/>
                </a:ext>
              </a:extLst>
            </p:cNvPr>
            <p:cNvCxnSpPr/>
            <p:nvPr/>
          </p:nvCxnSpPr>
          <p:spPr>
            <a:xfrm flipV="1">
              <a:off x="2638260" y="2666867"/>
              <a:ext cx="0" cy="396000"/>
            </a:xfrm>
            <a:prstGeom prst="straightConnector1">
              <a:avLst/>
            </a:prstGeom>
            <a:ln w="28575">
              <a:solidFill>
                <a:srgbClr val="194B46"/>
              </a:solidFill>
              <a:prstDash val="sysDash"/>
              <a:headEnd type="none" w="med" len="med"/>
              <a:tailEnd type="triangle" w="med" len="med"/>
            </a:ln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sp>
          <p:nvSpPr>
            <p:cNvPr id="81" name="Стрелка: шеврон 80">
              <a:extLst>
                <a:ext uri="{FF2B5EF4-FFF2-40B4-BE49-F238E27FC236}">
                  <a16:creationId xmlns:a16="http://schemas.microsoft.com/office/drawing/2014/main" id="{36B29403-A843-44A3-82EB-A469CC5FBC49}"/>
                </a:ext>
              </a:extLst>
            </p:cNvPr>
            <p:cNvSpPr/>
            <p:nvPr/>
          </p:nvSpPr>
          <p:spPr>
            <a:xfrm>
              <a:off x="5330250" y="1376039"/>
              <a:ext cx="2093414" cy="506027"/>
            </a:xfrm>
            <a:prstGeom prst="chevron">
              <a:avLst/>
            </a:prstGeom>
            <a:ln w="28575">
              <a:solidFill>
                <a:srgbClr val="194B46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ru-RU" sz="1200" b="1">
                  <a:solidFill>
                    <a:srgbClr val="194B46"/>
                  </a:solidFill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Этап назначения</a:t>
              </a:r>
              <a:endParaRPr lang="ru-RU" sz="110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82" name="Стрелка: шеврон 81">
              <a:extLst>
                <a:ext uri="{FF2B5EF4-FFF2-40B4-BE49-F238E27FC236}">
                  <a16:creationId xmlns:a16="http://schemas.microsoft.com/office/drawing/2014/main" id="{1309EB5E-BCDA-4B5E-AFD6-807F40ADA53E}"/>
                </a:ext>
              </a:extLst>
            </p:cNvPr>
            <p:cNvSpPr/>
            <p:nvPr/>
          </p:nvSpPr>
          <p:spPr>
            <a:xfrm>
              <a:off x="7315570" y="1399491"/>
              <a:ext cx="1576068" cy="479394"/>
            </a:xfrm>
            <a:prstGeom prst="chevron">
              <a:avLst/>
            </a:prstGeom>
            <a:ln w="28575">
              <a:solidFill>
                <a:srgbClr val="194B46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ru-RU" sz="1200" b="1">
                  <a:solidFill>
                    <a:srgbClr val="194B46"/>
                  </a:solidFill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Этап найма</a:t>
              </a:r>
              <a:endParaRPr lang="ru-RU" sz="110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83" name="Прямоугольник: скругленные углы 82">
              <a:extLst>
                <a:ext uri="{FF2B5EF4-FFF2-40B4-BE49-F238E27FC236}">
                  <a16:creationId xmlns:a16="http://schemas.microsoft.com/office/drawing/2014/main" id="{6E5E083A-588F-41C9-A43C-418DE6CA2A08}"/>
                </a:ext>
              </a:extLst>
            </p:cNvPr>
            <p:cNvSpPr/>
            <p:nvPr/>
          </p:nvSpPr>
          <p:spPr>
            <a:xfrm>
              <a:off x="2112905" y="2076145"/>
              <a:ext cx="1829160" cy="575616"/>
            </a:xfrm>
            <a:prstGeom prst="roundRect">
              <a:avLst/>
            </a:prstGeom>
            <a:solidFill>
              <a:srgbClr val="194B46"/>
            </a:solidFill>
            <a:ln w="28575">
              <a:solidFill>
                <a:srgbClr val="194B46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ru-RU" sz="1000" b="1" kern="1200">
                  <a:solidFill>
                    <a:srgbClr val="FFFFFF"/>
                  </a:solidFill>
                  <a:effectLst/>
                  <a:ea typeface="Calibri" panose="020F0502020204030204" pitchFamily="34" charset="0"/>
                  <a:cs typeface="Arial" panose="020B0604020202020204" pitchFamily="34" charset="0"/>
                </a:rPr>
                <a:t>Резерв руководящих кадров здравоохранения</a:t>
              </a:r>
              <a:endParaRPr lang="ru-RU" sz="110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84" name="Прямая со стрелкой 83">
              <a:extLst>
                <a:ext uri="{FF2B5EF4-FFF2-40B4-BE49-F238E27FC236}">
                  <a16:creationId xmlns:a16="http://schemas.microsoft.com/office/drawing/2014/main" id="{02214F93-367A-4FBF-B197-F89336CE0EC0}"/>
                </a:ext>
              </a:extLst>
            </p:cNvPr>
            <p:cNvCxnSpPr>
              <a:stCxn id="83" idx="3"/>
            </p:cNvCxnSpPr>
            <p:nvPr/>
          </p:nvCxnSpPr>
          <p:spPr>
            <a:xfrm flipV="1">
              <a:off x="3942056" y="2352559"/>
              <a:ext cx="347994" cy="11278"/>
            </a:xfrm>
            <a:prstGeom prst="straightConnector1">
              <a:avLst/>
            </a:prstGeom>
            <a:ln w="28575">
              <a:solidFill>
                <a:srgbClr val="194B46"/>
              </a:solidFill>
              <a:tailEnd type="triangle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sp>
          <p:nvSpPr>
            <p:cNvPr id="85" name="Прямоугольник: скругленные углы 84">
              <a:extLst>
                <a:ext uri="{FF2B5EF4-FFF2-40B4-BE49-F238E27FC236}">
                  <a16:creationId xmlns:a16="http://schemas.microsoft.com/office/drawing/2014/main" id="{1240B166-C2AD-4652-97D9-8545AF1FF146}"/>
                </a:ext>
              </a:extLst>
            </p:cNvPr>
            <p:cNvSpPr/>
            <p:nvPr/>
          </p:nvSpPr>
          <p:spPr>
            <a:xfrm>
              <a:off x="4286250" y="2105025"/>
              <a:ext cx="1044000" cy="504000"/>
            </a:xfrm>
            <a:prstGeom prst="roundRect">
              <a:avLst/>
            </a:prstGeom>
            <a:solidFill>
              <a:srgbClr val="194B46"/>
            </a:solidFill>
            <a:ln w="28575">
              <a:solidFill>
                <a:srgbClr val="194B46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ru-RU" sz="1000" b="1" kern="1200" dirty="0">
                  <a:solidFill>
                    <a:srgbClr val="FFFFFF"/>
                  </a:solidFill>
                  <a:effectLst/>
                  <a:ea typeface="Calibri" panose="020F0502020204030204" pitchFamily="34" charset="0"/>
                  <a:cs typeface="Arial" panose="020B0604020202020204" pitchFamily="34" charset="0"/>
                </a:rPr>
                <a:t>Конкурсный отбор</a:t>
              </a:r>
              <a:endParaRPr lang="ru-RU" sz="1100" dirty="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grpSp>
          <p:nvGrpSpPr>
            <p:cNvPr id="86" name="Группа 85">
              <a:extLst>
                <a:ext uri="{FF2B5EF4-FFF2-40B4-BE49-F238E27FC236}">
                  <a16:creationId xmlns:a16="http://schemas.microsoft.com/office/drawing/2014/main" id="{B19F331E-D5A1-45BB-8671-4963B37C694E}"/>
                </a:ext>
              </a:extLst>
            </p:cNvPr>
            <p:cNvGrpSpPr/>
            <p:nvPr/>
          </p:nvGrpSpPr>
          <p:grpSpPr>
            <a:xfrm>
              <a:off x="36738" y="1354614"/>
              <a:ext cx="2314575" cy="584835"/>
              <a:chOff x="27213" y="11589"/>
              <a:chExt cx="2314575" cy="584835"/>
            </a:xfrm>
          </p:grpSpPr>
          <p:sp>
            <p:nvSpPr>
              <p:cNvPr id="112" name="Прямоугольник: скругленные углы 111">
                <a:extLst>
                  <a:ext uri="{FF2B5EF4-FFF2-40B4-BE49-F238E27FC236}">
                    <a16:creationId xmlns:a16="http://schemas.microsoft.com/office/drawing/2014/main" id="{CFF9F490-644C-4115-AD35-D60D777C0753}"/>
                  </a:ext>
                </a:extLst>
              </p:cNvPr>
              <p:cNvSpPr/>
              <p:nvPr/>
            </p:nvSpPr>
            <p:spPr>
              <a:xfrm>
                <a:off x="27213" y="11589"/>
                <a:ext cx="2314575" cy="584835"/>
              </a:xfrm>
              <a:prstGeom prst="roundRect">
                <a:avLst/>
              </a:prstGeom>
              <a:solidFill>
                <a:srgbClr val="194B46"/>
              </a:solidFill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571500">
                  <a:lnSpc>
                    <a:spcPts val="1100"/>
                  </a:lnSpc>
                  <a:spcAft>
                    <a:spcPts val="800"/>
                  </a:spcAft>
                </a:pPr>
                <a:r>
                  <a:rPr lang="ru-RU" sz="1200" b="1">
                    <a:solidFill>
                      <a:srgbClr val="FFFFFF"/>
                    </a:solidFill>
                    <a:effectLst/>
                    <a:ea typeface="Calibri" panose="020F0502020204030204" pitchFamily="34" charset="0"/>
                    <a:cs typeface="Times New Roman" panose="02020603050405020304" pitchFamily="18" charset="0"/>
                  </a:rPr>
                  <a:t>Отбор, назначение, найм руководителя</a:t>
                </a:r>
                <a:endParaRPr lang="ru-RU" sz="1100">
                  <a:effectLst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13" name="Надпись 6">
                <a:extLst>
                  <a:ext uri="{FF2B5EF4-FFF2-40B4-BE49-F238E27FC236}">
                    <a16:creationId xmlns:a16="http://schemas.microsoft.com/office/drawing/2014/main" id="{912D91DA-0716-429A-B23D-3C43E139B701}"/>
                  </a:ext>
                </a:extLst>
              </p:cNvPr>
              <p:cNvSpPr txBox="1"/>
              <p:nvPr/>
            </p:nvSpPr>
            <p:spPr>
              <a:xfrm>
                <a:off x="27213" y="141337"/>
                <a:ext cx="676277" cy="323850"/>
              </a:xfrm>
              <a:prstGeom prst="rect">
                <a:avLst/>
              </a:prstGeom>
              <a:solidFill>
                <a:srgbClr val="194B46"/>
              </a:solidFill>
              <a:ln w="6350">
                <a:noFill/>
              </a:ln>
            </p:spPr>
            <p:txBody>
              <a:bodyPr rot="0" spcFirstLastPara="0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ru-RU" sz="1100" b="1" dirty="0">
                    <a:solidFill>
                      <a:schemeClr val="bg1"/>
                    </a:solidFill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БЛОК 1</a:t>
                </a:r>
                <a:endParaRPr lang="ru-RU" sz="1100" dirty="0">
                  <a:solidFill>
                    <a:schemeClr val="bg1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ru-RU" sz="1100" b="1" dirty="0">
                    <a:solidFill>
                      <a:schemeClr val="bg1"/>
                    </a:solidFill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  <a:endParaRPr lang="ru-RU" sz="1100" dirty="0">
                  <a:solidFill>
                    <a:schemeClr val="bg1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p:grpSp>
        <p:grpSp>
          <p:nvGrpSpPr>
            <p:cNvPr id="87" name="Группа 86">
              <a:extLst>
                <a:ext uri="{FF2B5EF4-FFF2-40B4-BE49-F238E27FC236}">
                  <a16:creationId xmlns:a16="http://schemas.microsoft.com/office/drawing/2014/main" id="{BBF2F6D3-FC98-4072-B15C-4029DCB975EB}"/>
                </a:ext>
              </a:extLst>
            </p:cNvPr>
            <p:cNvGrpSpPr/>
            <p:nvPr/>
          </p:nvGrpSpPr>
          <p:grpSpPr>
            <a:xfrm>
              <a:off x="857178" y="4968028"/>
              <a:ext cx="2267585" cy="682330"/>
              <a:chOff x="-72" y="56203"/>
              <a:chExt cx="2268000" cy="469367"/>
            </a:xfrm>
          </p:grpSpPr>
          <p:sp>
            <p:nvSpPr>
              <p:cNvPr id="110" name="Прямоугольник: скругленные углы 109">
                <a:extLst>
                  <a:ext uri="{FF2B5EF4-FFF2-40B4-BE49-F238E27FC236}">
                    <a16:creationId xmlns:a16="http://schemas.microsoft.com/office/drawing/2014/main" id="{66C72EA9-A77A-4F7E-AE59-0FF1163C9F8A}"/>
                  </a:ext>
                </a:extLst>
              </p:cNvPr>
              <p:cNvSpPr/>
              <p:nvPr/>
            </p:nvSpPr>
            <p:spPr>
              <a:xfrm>
                <a:off x="-72" y="56203"/>
                <a:ext cx="2268000" cy="469367"/>
              </a:xfrm>
              <a:prstGeom prst="roundRect">
                <a:avLst/>
              </a:prstGeom>
              <a:solidFill>
                <a:srgbClr val="194B46"/>
              </a:solidFill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r"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ru-RU" sz="1200" b="1" dirty="0">
                    <a:solidFill>
                      <a:srgbClr val="FFFFFF"/>
                    </a:solidFill>
                    <a:effectLst/>
                    <a:ea typeface="Calibri" panose="020F0502020204030204" pitchFamily="34" charset="0"/>
                    <a:cs typeface="Times New Roman" panose="02020603050405020304" pitchFamily="18" charset="0"/>
                  </a:rPr>
                  <a:t>Поддержка и сопровождение деятельности</a:t>
                </a:r>
                <a:endParaRPr lang="ru-RU" sz="1100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11" name="Надпись 12">
                <a:extLst>
                  <a:ext uri="{FF2B5EF4-FFF2-40B4-BE49-F238E27FC236}">
                    <a16:creationId xmlns:a16="http://schemas.microsoft.com/office/drawing/2014/main" id="{9B8DAD67-AAB5-49C9-88E4-D8BC81E70E77}"/>
                  </a:ext>
                </a:extLst>
              </p:cNvPr>
              <p:cNvSpPr txBox="1"/>
              <p:nvPr/>
            </p:nvSpPr>
            <p:spPr>
              <a:xfrm>
                <a:off x="85725" y="191064"/>
                <a:ext cx="684000" cy="198073"/>
              </a:xfrm>
              <a:prstGeom prst="rect">
                <a:avLst/>
              </a:prstGeom>
              <a:solidFill>
                <a:srgbClr val="194B46"/>
              </a:solidFill>
              <a:ln w="6350">
                <a:noFill/>
              </a:ln>
            </p:spPr>
            <p:txBody>
              <a:bodyPr rot="0" spcFirstLastPara="0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ru-RU" sz="1100" b="1">
                    <a:solidFill>
                      <a:schemeClr val="bg1"/>
                    </a:solidFill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БЛОК </a:t>
                </a:r>
                <a:r>
                  <a:rPr lang="en-US" sz="1100" b="1">
                    <a:solidFill>
                      <a:schemeClr val="bg1"/>
                    </a:solidFill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2</a:t>
                </a:r>
                <a:endParaRPr lang="ru-RU" sz="1100">
                  <a:solidFill>
                    <a:schemeClr val="bg1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ru-RU" sz="1100" b="1">
                    <a:solidFill>
                      <a:schemeClr val="bg1"/>
                    </a:solidFill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  <a:endParaRPr lang="ru-RU" sz="1100">
                  <a:solidFill>
                    <a:schemeClr val="bg1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p:grpSp>
        <p:grpSp>
          <p:nvGrpSpPr>
            <p:cNvPr id="88" name="Группа 87">
              <a:extLst>
                <a:ext uri="{FF2B5EF4-FFF2-40B4-BE49-F238E27FC236}">
                  <a16:creationId xmlns:a16="http://schemas.microsoft.com/office/drawing/2014/main" id="{D27241F4-4DAF-421D-9878-5EF602E94805}"/>
                </a:ext>
              </a:extLst>
            </p:cNvPr>
            <p:cNvGrpSpPr/>
            <p:nvPr/>
          </p:nvGrpSpPr>
          <p:grpSpPr>
            <a:xfrm>
              <a:off x="1562052" y="5981700"/>
              <a:ext cx="2267585" cy="712164"/>
              <a:chOff x="104730" y="-371505"/>
              <a:chExt cx="2268000" cy="712304"/>
            </a:xfrm>
          </p:grpSpPr>
          <p:sp>
            <p:nvSpPr>
              <p:cNvPr id="108" name="Прямоугольник: скругленные углы 107">
                <a:extLst>
                  <a:ext uri="{FF2B5EF4-FFF2-40B4-BE49-F238E27FC236}">
                    <a16:creationId xmlns:a16="http://schemas.microsoft.com/office/drawing/2014/main" id="{33CD496A-6FD2-4E2C-8CDC-6160F6A4FD5C}"/>
                  </a:ext>
                </a:extLst>
              </p:cNvPr>
              <p:cNvSpPr/>
              <p:nvPr/>
            </p:nvSpPr>
            <p:spPr>
              <a:xfrm>
                <a:off x="104730" y="-371505"/>
                <a:ext cx="2268000" cy="712304"/>
              </a:xfrm>
              <a:prstGeom prst="roundRect">
                <a:avLst/>
              </a:prstGeom>
              <a:solidFill>
                <a:srgbClr val="194B46"/>
              </a:solidFill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r"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US" sz="1200" b="1" dirty="0">
                    <a:solidFill>
                      <a:srgbClr val="FFFFFF"/>
                    </a:solidFill>
                    <a:effectLst/>
                    <a:ea typeface="Calibri" panose="020F0502020204030204" pitchFamily="34" charset="0"/>
                    <a:cs typeface="Times New Roman" panose="02020603050405020304" pitchFamily="18" charset="0"/>
                  </a:rPr>
                  <a:t>	</a:t>
                </a:r>
                <a:r>
                  <a:rPr lang="ru-RU" sz="1200" b="1" dirty="0">
                    <a:solidFill>
                      <a:srgbClr val="FFFFFF"/>
                    </a:solidFill>
                    <a:effectLst/>
                    <a:ea typeface="Calibri" panose="020F0502020204030204" pitchFamily="34" charset="0"/>
                    <a:cs typeface="Times New Roman" panose="02020603050405020304" pitchFamily="18" charset="0"/>
                  </a:rPr>
                  <a:t>Регулярное подтверждение компетентности</a:t>
                </a:r>
                <a:endParaRPr lang="ru-RU" sz="1100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09" name="Надпись 15">
                <a:extLst>
                  <a:ext uri="{FF2B5EF4-FFF2-40B4-BE49-F238E27FC236}">
                    <a16:creationId xmlns:a16="http://schemas.microsoft.com/office/drawing/2014/main" id="{64DA7D92-B5DD-490C-919F-8F54B1A8EDF3}"/>
                  </a:ext>
                </a:extLst>
              </p:cNvPr>
              <p:cNvSpPr txBox="1"/>
              <p:nvPr/>
            </p:nvSpPr>
            <p:spPr>
              <a:xfrm>
                <a:off x="161938" y="-190542"/>
                <a:ext cx="684000" cy="323850"/>
              </a:xfrm>
              <a:prstGeom prst="rect">
                <a:avLst/>
              </a:prstGeom>
              <a:solidFill>
                <a:srgbClr val="194B46"/>
              </a:solidFill>
              <a:ln w="6350">
                <a:noFill/>
              </a:ln>
            </p:spPr>
            <p:txBody>
              <a:bodyPr rot="0" spcFirstLastPara="0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ru-RU" sz="1100" b="1">
                    <a:solidFill>
                      <a:schemeClr val="bg1"/>
                    </a:solidFill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БЛОК </a:t>
                </a:r>
                <a:r>
                  <a:rPr lang="en-US" sz="1100" b="1">
                    <a:solidFill>
                      <a:schemeClr val="bg1"/>
                    </a:solidFill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3</a:t>
                </a:r>
                <a:endParaRPr lang="ru-RU" sz="1100">
                  <a:solidFill>
                    <a:schemeClr val="bg1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ru-RU" sz="1100" b="1">
                    <a:solidFill>
                      <a:schemeClr val="bg1"/>
                    </a:solidFill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  <a:endParaRPr lang="ru-RU" sz="1100">
                  <a:solidFill>
                    <a:schemeClr val="bg1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p:grpSp>
        <p:sp>
          <p:nvSpPr>
            <p:cNvPr id="89" name="Прямоугольник: скругленные углы 88">
              <a:extLst>
                <a:ext uri="{FF2B5EF4-FFF2-40B4-BE49-F238E27FC236}">
                  <a16:creationId xmlns:a16="http://schemas.microsoft.com/office/drawing/2014/main" id="{D7206BD5-10B1-4DD1-8AE6-EAFEF9F0EBAC}"/>
                </a:ext>
              </a:extLst>
            </p:cNvPr>
            <p:cNvSpPr/>
            <p:nvPr/>
          </p:nvSpPr>
          <p:spPr>
            <a:xfrm>
              <a:off x="1638078" y="3056625"/>
              <a:ext cx="2133821" cy="719455"/>
            </a:xfrm>
            <a:prstGeom prst="roundRect">
              <a:avLst/>
            </a:prstGeom>
            <a:solidFill>
              <a:schemeClr val="accent2">
                <a:lumMod val="75000"/>
              </a:schemeClr>
            </a:solidFill>
            <a:ln>
              <a:solidFill>
                <a:srgbClr val="194B46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ru-RU" sz="1000" b="1" dirty="0">
                  <a:solidFill>
                    <a:srgbClr val="FFFFFF"/>
                  </a:solidFill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Профессиональная переподготовка по «Управлению здравоохранением»</a:t>
              </a:r>
              <a:endParaRPr lang="ru-RU" sz="1100" dirty="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90" name="Прямоугольник: скругленные углы 89">
              <a:extLst>
                <a:ext uri="{FF2B5EF4-FFF2-40B4-BE49-F238E27FC236}">
                  <a16:creationId xmlns:a16="http://schemas.microsoft.com/office/drawing/2014/main" id="{38C647CC-D520-4DDE-B438-24DEF141B9E7}"/>
                </a:ext>
              </a:extLst>
            </p:cNvPr>
            <p:cNvSpPr/>
            <p:nvPr/>
          </p:nvSpPr>
          <p:spPr>
            <a:xfrm>
              <a:off x="3811699" y="3056775"/>
              <a:ext cx="1394616" cy="719455"/>
            </a:xfrm>
            <a:prstGeom prst="roundRect">
              <a:avLst/>
            </a:prstGeom>
            <a:solidFill>
              <a:schemeClr val="accent2">
                <a:lumMod val="75000"/>
              </a:schemeClr>
            </a:solidFill>
            <a:ln>
              <a:solidFill>
                <a:srgbClr val="194B46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ru-RU" sz="1000" b="1" dirty="0">
                  <a:solidFill>
                    <a:srgbClr val="FFFFFF"/>
                  </a:solidFill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Непрерывное повышение квалификации</a:t>
              </a:r>
              <a:endParaRPr lang="ru-RU" sz="1100" dirty="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91" name="Стрелка: шеврон 90">
              <a:extLst>
                <a:ext uri="{FF2B5EF4-FFF2-40B4-BE49-F238E27FC236}">
                  <a16:creationId xmlns:a16="http://schemas.microsoft.com/office/drawing/2014/main" id="{B023C58B-3E38-47CF-ABCB-A436227E1D95}"/>
                </a:ext>
              </a:extLst>
            </p:cNvPr>
            <p:cNvSpPr/>
            <p:nvPr/>
          </p:nvSpPr>
          <p:spPr>
            <a:xfrm>
              <a:off x="3143164" y="4967507"/>
              <a:ext cx="2223494" cy="681877"/>
            </a:xfrm>
            <a:prstGeom prst="chevron">
              <a:avLst/>
            </a:prstGeom>
            <a:ln w="28575">
              <a:solidFill>
                <a:srgbClr val="194B46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ru-RU" sz="1100" b="1">
                  <a:solidFill>
                    <a:srgbClr val="194B46"/>
                  </a:solidFill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Консультативно-методическая поддержка</a:t>
              </a:r>
              <a:endParaRPr lang="ru-RU" sz="110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92" name="Стрелка: шеврон 91">
              <a:extLst>
                <a:ext uri="{FF2B5EF4-FFF2-40B4-BE49-F238E27FC236}">
                  <a16:creationId xmlns:a16="http://schemas.microsoft.com/office/drawing/2014/main" id="{C9D05D5F-1F02-4B5E-85F9-6DAD4CC872C1}"/>
                </a:ext>
              </a:extLst>
            </p:cNvPr>
            <p:cNvSpPr/>
            <p:nvPr/>
          </p:nvSpPr>
          <p:spPr>
            <a:xfrm>
              <a:off x="5110786" y="4966287"/>
              <a:ext cx="2634399" cy="682364"/>
            </a:xfrm>
            <a:prstGeom prst="chevron">
              <a:avLst/>
            </a:prstGeom>
            <a:ln w="28575">
              <a:solidFill>
                <a:srgbClr val="194B46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ru-RU" sz="1100" b="1">
                  <a:solidFill>
                    <a:srgbClr val="194B46"/>
                  </a:solidFill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Механизмы эффективного взаимодействия руководителей ОЗ и МЗСР </a:t>
              </a:r>
              <a:endParaRPr lang="ru-RU" sz="110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93" name="Стрелка: шеврон 92">
              <a:extLst>
                <a:ext uri="{FF2B5EF4-FFF2-40B4-BE49-F238E27FC236}">
                  <a16:creationId xmlns:a16="http://schemas.microsoft.com/office/drawing/2014/main" id="{F5C30A99-3D69-43B4-8A7C-5377E9B19617}"/>
                </a:ext>
              </a:extLst>
            </p:cNvPr>
            <p:cNvSpPr/>
            <p:nvPr/>
          </p:nvSpPr>
          <p:spPr>
            <a:xfrm>
              <a:off x="7504513" y="4968272"/>
              <a:ext cx="2013523" cy="682364"/>
            </a:xfrm>
            <a:prstGeom prst="chevron">
              <a:avLst/>
            </a:prstGeom>
            <a:ln w="28575">
              <a:solidFill>
                <a:srgbClr val="194B46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ru-RU" sz="1100" b="1" dirty="0">
                  <a:solidFill>
                    <a:srgbClr val="194B46"/>
                  </a:solidFill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Стимулирование руководителей ОЗ</a:t>
              </a:r>
              <a:endParaRPr lang="ru-RU" sz="1100" dirty="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94" name="Прямоугольник: скругленные углы 93">
              <a:extLst>
                <a:ext uri="{FF2B5EF4-FFF2-40B4-BE49-F238E27FC236}">
                  <a16:creationId xmlns:a16="http://schemas.microsoft.com/office/drawing/2014/main" id="{96B1A742-7BBE-4A1D-AB99-6902F8382599}"/>
                </a:ext>
              </a:extLst>
            </p:cNvPr>
            <p:cNvSpPr/>
            <p:nvPr/>
          </p:nvSpPr>
          <p:spPr>
            <a:xfrm>
              <a:off x="5737144" y="2085769"/>
              <a:ext cx="1455420" cy="504904"/>
            </a:xfrm>
            <a:prstGeom prst="roundRect">
              <a:avLst/>
            </a:prstGeom>
            <a:solidFill>
              <a:srgbClr val="194B46"/>
            </a:solidFill>
            <a:ln w="28575">
              <a:solidFill>
                <a:srgbClr val="194B46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ru-RU" sz="1000" b="1" kern="1200" dirty="0">
                  <a:solidFill>
                    <a:srgbClr val="FFFFFF"/>
                  </a:solidFill>
                  <a:effectLst/>
                  <a:ea typeface="Calibri" panose="020F0502020204030204" pitchFamily="34" charset="0"/>
                  <a:cs typeface="Arial" panose="020B0604020202020204" pitchFamily="34" charset="0"/>
                </a:rPr>
                <a:t>Нормативный акт (приказ) МЗСР КР</a:t>
              </a:r>
              <a:r>
                <a:rPr lang="ru-RU" sz="1000" b="1" dirty="0">
                  <a:solidFill>
                    <a:srgbClr val="FFFFFF"/>
                  </a:solidFill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ru-RU" sz="1100" dirty="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95" name="Прямоугольник: скругленные углы 94">
              <a:extLst>
                <a:ext uri="{FF2B5EF4-FFF2-40B4-BE49-F238E27FC236}">
                  <a16:creationId xmlns:a16="http://schemas.microsoft.com/office/drawing/2014/main" id="{7414184C-3BAD-4BE9-A2B4-5673FB3F25E3}"/>
                </a:ext>
              </a:extLst>
            </p:cNvPr>
            <p:cNvSpPr/>
            <p:nvPr/>
          </p:nvSpPr>
          <p:spPr>
            <a:xfrm>
              <a:off x="7618094" y="2066517"/>
              <a:ext cx="1346835" cy="504000"/>
            </a:xfrm>
            <a:prstGeom prst="roundRect">
              <a:avLst/>
            </a:prstGeom>
            <a:solidFill>
              <a:srgbClr val="194B46"/>
            </a:solidFill>
            <a:ln w="28575" cap="flat" cmpd="sng" algn="ctr">
              <a:solidFill>
                <a:srgbClr val="194B46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ru-RU" sz="1000" b="1" kern="1200" dirty="0">
                  <a:solidFill>
                    <a:srgbClr val="FFFFFF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Трудовой договор с руководителем</a:t>
              </a:r>
              <a:endParaRPr lang="ru-RU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96" name="Прямая со стрелкой 95">
              <a:extLst>
                <a:ext uri="{FF2B5EF4-FFF2-40B4-BE49-F238E27FC236}">
                  <a16:creationId xmlns:a16="http://schemas.microsoft.com/office/drawing/2014/main" id="{F78A038A-0162-4C65-A430-BCE7F8580166}"/>
                </a:ext>
              </a:extLst>
            </p:cNvPr>
            <p:cNvCxnSpPr/>
            <p:nvPr/>
          </p:nvCxnSpPr>
          <p:spPr>
            <a:xfrm>
              <a:off x="6471345" y="1878792"/>
              <a:ext cx="0" cy="210087"/>
            </a:xfrm>
            <a:prstGeom prst="straightConnector1">
              <a:avLst/>
            </a:prstGeom>
            <a:ln w="28575">
              <a:solidFill>
                <a:srgbClr val="194B46"/>
              </a:solidFill>
              <a:tailEnd type="triangle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7" name="Прямая со стрелкой 96">
              <a:extLst>
                <a:ext uri="{FF2B5EF4-FFF2-40B4-BE49-F238E27FC236}">
                  <a16:creationId xmlns:a16="http://schemas.microsoft.com/office/drawing/2014/main" id="{8495CA84-0756-4CBF-AE73-0141C4D7CA9E}"/>
                </a:ext>
              </a:extLst>
            </p:cNvPr>
            <p:cNvCxnSpPr/>
            <p:nvPr/>
          </p:nvCxnSpPr>
          <p:spPr>
            <a:xfrm>
              <a:off x="8172432" y="1881973"/>
              <a:ext cx="0" cy="175326"/>
            </a:xfrm>
            <a:prstGeom prst="straightConnector1">
              <a:avLst/>
            </a:prstGeom>
            <a:ln w="28575">
              <a:solidFill>
                <a:srgbClr val="194B46"/>
              </a:solidFill>
              <a:tailEnd type="triangle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8" name="Соединитель: уступ 97">
              <a:extLst>
                <a:ext uri="{FF2B5EF4-FFF2-40B4-BE49-F238E27FC236}">
                  <a16:creationId xmlns:a16="http://schemas.microsoft.com/office/drawing/2014/main" id="{DDC604E3-99D2-4609-8CD2-C51816DDF32F}"/>
                </a:ext>
                <a:ext uri="{C183D7F6-B498-43B3-948B-1728B52AA6E4}">
                  <adec:decorative xmlns:adec="http://schemas.microsoft.com/office/drawing/2017/decorative" val="0"/>
                </a:ext>
              </a:extLst>
            </p:cNvPr>
            <p:cNvCxnSpPr/>
            <p:nvPr/>
          </p:nvCxnSpPr>
          <p:spPr>
            <a:xfrm rot="10800000" flipH="1" flipV="1">
              <a:off x="0" y="1657350"/>
              <a:ext cx="864000" cy="3543300"/>
            </a:xfrm>
            <a:prstGeom prst="bentConnector3">
              <a:avLst>
                <a:gd name="adj1" fmla="val -9937"/>
              </a:avLst>
            </a:prstGeom>
            <a:ln w="28575">
              <a:solidFill>
                <a:srgbClr val="194B46"/>
              </a:solidFill>
              <a:tailEnd type="triangle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sp>
          <p:nvSpPr>
            <p:cNvPr id="99" name="Прямоугольник: скругленные углы 98">
              <a:extLst>
                <a:ext uri="{FF2B5EF4-FFF2-40B4-BE49-F238E27FC236}">
                  <a16:creationId xmlns:a16="http://schemas.microsoft.com/office/drawing/2014/main" id="{30B12A97-4461-45FB-A582-B6D9E6AD2F92}"/>
                </a:ext>
              </a:extLst>
            </p:cNvPr>
            <p:cNvSpPr/>
            <p:nvPr/>
          </p:nvSpPr>
          <p:spPr>
            <a:xfrm>
              <a:off x="2009718" y="4094606"/>
              <a:ext cx="2213940" cy="323850"/>
            </a:xfrm>
            <a:prstGeom prst="roundRect">
              <a:avLst/>
            </a:prstGeom>
            <a:solidFill>
              <a:schemeClr val="accent2">
                <a:lumMod val="75000"/>
              </a:schemeClr>
            </a:solidFill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ru-RU" sz="1100" b="1">
                  <a:solidFill>
                    <a:srgbClr val="FFFFFF"/>
                  </a:solidFill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Аттестация руководителей</a:t>
              </a:r>
              <a:endParaRPr lang="ru-RU" sz="110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100" name="Прямая со стрелкой 99">
              <a:extLst>
                <a:ext uri="{FF2B5EF4-FFF2-40B4-BE49-F238E27FC236}">
                  <a16:creationId xmlns:a16="http://schemas.microsoft.com/office/drawing/2014/main" id="{0E15ED86-8D8C-4B1D-A461-91F1BD0B342E}"/>
                </a:ext>
              </a:extLst>
            </p:cNvPr>
            <p:cNvCxnSpPr/>
            <p:nvPr/>
          </p:nvCxnSpPr>
          <p:spPr>
            <a:xfrm>
              <a:off x="2933561" y="3806606"/>
              <a:ext cx="0" cy="288000"/>
            </a:xfrm>
            <a:prstGeom prst="straightConnector1">
              <a:avLst/>
            </a:prstGeom>
            <a:ln w="28575">
              <a:solidFill>
                <a:srgbClr val="194B46"/>
              </a:solidFill>
              <a:prstDash val="sysDash"/>
              <a:headEnd type="none" w="med" len="med"/>
              <a:tailEnd type="triangle" w="med" len="med"/>
            </a:ln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01" name="Соединитель: уступ 100">
              <a:extLst>
                <a:ext uri="{FF2B5EF4-FFF2-40B4-BE49-F238E27FC236}">
                  <a16:creationId xmlns:a16="http://schemas.microsoft.com/office/drawing/2014/main" id="{436AECA1-9BCC-4750-B2B6-4DEDE35148B1}"/>
                </a:ext>
                <a:ext uri="{C183D7F6-B498-43B3-948B-1728B52AA6E4}">
                  <adec:decorative xmlns:adec="http://schemas.microsoft.com/office/drawing/2017/decorative" val="0"/>
                </a:ext>
              </a:extLst>
            </p:cNvPr>
            <p:cNvCxnSpPr/>
            <p:nvPr/>
          </p:nvCxnSpPr>
          <p:spPr>
            <a:xfrm rot="10800000" flipV="1">
              <a:off x="5275265" y="2695783"/>
              <a:ext cx="2851076" cy="743320"/>
            </a:xfrm>
            <a:prstGeom prst="bentConnector3">
              <a:avLst>
                <a:gd name="adj1" fmla="val 50000"/>
              </a:avLst>
            </a:prstGeom>
            <a:ln w="28575">
              <a:solidFill>
                <a:srgbClr val="194B46"/>
              </a:solidFill>
              <a:prstDash val="sysDash"/>
              <a:tailEnd type="triangle"/>
            </a:ln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grpSp>
          <p:nvGrpSpPr>
            <p:cNvPr id="102" name="Группа 101">
              <a:extLst>
                <a:ext uri="{FF2B5EF4-FFF2-40B4-BE49-F238E27FC236}">
                  <a16:creationId xmlns:a16="http://schemas.microsoft.com/office/drawing/2014/main" id="{27C2756D-C793-4294-A44A-92EC77F7AF3D}"/>
                </a:ext>
              </a:extLst>
            </p:cNvPr>
            <p:cNvGrpSpPr/>
            <p:nvPr/>
          </p:nvGrpSpPr>
          <p:grpSpPr>
            <a:xfrm>
              <a:off x="1466757" y="2610704"/>
              <a:ext cx="6660092" cy="2357319"/>
              <a:chOff x="9432" y="19904"/>
              <a:chExt cx="6660092" cy="2357319"/>
            </a:xfrm>
          </p:grpSpPr>
          <p:cxnSp>
            <p:nvCxnSpPr>
              <p:cNvPr id="106" name="Соединитель: уступ 105">
                <a:extLst>
                  <a:ext uri="{FF2B5EF4-FFF2-40B4-BE49-F238E27FC236}">
                    <a16:creationId xmlns:a16="http://schemas.microsoft.com/office/drawing/2014/main" id="{360017BD-617E-4CBC-B1C9-5427767E28E8}"/>
                  </a:ext>
                </a:extLst>
              </p:cNvPr>
              <p:cNvCxnSpPr/>
              <p:nvPr/>
            </p:nvCxnSpPr>
            <p:spPr>
              <a:xfrm flipH="1">
                <a:off x="9524" y="19904"/>
                <a:ext cx="6660000" cy="1980000"/>
              </a:xfrm>
              <a:prstGeom prst="bentConnector3">
                <a:avLst>
                  <a:gd name="adj1" fmla="val 216"/>
                </a:avLst>
              </a:prstGeom>
              <a:ln w="28575">
                <a:solidFill>
                  <a:srgbClr val="194B46"/>
                </a:solidFill>
                <a:prstDash val="sysDash"/>
                <a:headEnd type="none" w="med" len="med"/>
                <a:tailEnd type="none" w="med" len="med"/>
              </a:ln>
            </p:spPr>
            <p:style>
              <a:lnRef idx="3">
                <a:schemeClr val="accent2"/>
              </a:lnRef>
              <a:fillRef idx="0">
                <a:schemeClr val="accent2"/>
              </a:fillRef>
              <a:effectRef idx="2">
                <a:schemeClr val="accent2"/>
              </a:effectRef>
              <a:fontRef idx="minor">
                <a:schemeClr val="tx1"/>
              </a:fontRef>
            </p:style>
          </p:cxnSp>
          <p:cxnSp>
            <p:nvCxnSpPr>
              <p:cNvPr id="107" name="Прямая со стрелкой 106">
                <a:extLst>
                  <a:ext uri="{FF2B5EF4-FFF2-40B4-BE49-F238E27FC236}">
                    <a16:creationId xmlns:a16="http://schemas.microsoft.com/office/drawing/2014/main" id="{7C9AD041-68A3-4667-8087-556A901CFB8C}"/>
                  </a:ext>
                </a:extLst>
              </p:cNvPr>
              <p:cNvCxnSpPr/>
              <p:nvPr/>
            </p:nvCxnSpPr>
            <p:spPr>
              <a:xfrm>
                <a:off x="9432" y="1999679"/>
                <a:ext cx="0" cy="377544"/>
              </a:xfrm>
              <a:prstGeom prst="straightConnector1">
                <a:avLst/>
              </a:prstGeom>
              <a:ln w="28575">
                <a:solidFill>
                  <a:srgbClr val="194B46"/>
                </a:solidFill>
                <a:prstDash val="sysDash"/>
                <a:tailEnd type="triangle"/>
              </a:ln>
            </p:spPr>
            <p:style>
              <a:lnRef idx="3">
                <a:schemeClr val="accent1"/>
              </a:lnRef>
              <a:fillRef idx="0">
                <a:schemeClr val="accent1"/>
              </a:fillRef>
              <a:effectRef idx="2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03" name="Соединитель: уступ 102">
              <a:extLst>
                <a:ext uri="{FF2B5EF4-FFF2-40B4-BE49-F238E27FC236}">
                  <a16:creationId xmlns:a16="http://schemas.microsoft.com/office/drawing/2014/main" id="{88915BE6-7356-4897-8EE6-2B605E2A2811}"/>
                </a:ext>
                <a:ext uri="{C183D7F6-B498-43B3-948B-1728B52AA6E4}">
                  <adec:decorative xmlns:adec="http://schemas.microsoft.com/office/drawing/2017/decorative" val="0"/>
                </a:ext>
              </a:extLst>
            </p:cNvPr>
            <p:cNvCxnSpPr/>
            <p:nvPr/>
          </p:nvCxnSpPr>
          <p:spPr>
            <a:xfrm rot="10800000" flipH="1" flipV="1">
              <a:off x="847725" y="5410200"/>
              <a:ext cx="723900" cy="990600"/>
            </a:xfrm>
            <a:prstGeom prst="bentConnector3">
              <a:avLst>
                <a:gd name="adj1" fmla="val -68208"/>
              </a:avLst>
            </a:prstGeom>
            <a:ln w="28575">
              <a:solidFill>
                <a:srgbClr val="194B46"/>
              </a:solidFill>
              <a:tailEnd type="triangle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sp>
          <p:nvSpPr>
            <p:cNvPr id="104" name="Стрелка: шеврон 103">
              <a:extLst>
                <a:ext uri="{FF2B5EF4-FFF2-40B4-BE49-F238E27FC236}">
                  <a16:creationId xmlns:a16="http://schemas.microsoft.com/office/drawing/2014/main" id="{89CE4E76-D9CD-47A6-AC65-EC30CDFD032C}"/>
                </a:ext>
              </a:extLst>
            </p:cNvPr>
            <p:cNvSpPr/>
            <p:nvPr/>
          </p:nvSpPr>
          <p:spPr>
            <a:xfrm>
              <a:off x="3859500" y="5981405"/>
              <a:ext cx="2436896" cy="706017"/>
            </a:xfrm>
            <a:prstGeom prst="chevron">
              <a:avLst/>
            </a:prstGeom>
            <a:ln w="28575">
              <a:solidFill>
                <a:srgbClr val="194B46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ts val="1100"/>
                </a:lnSpc>
                <a:spcAft>
                  <a:spcPts val="800"/>
                </a:spcAft>
              </a:pPr>
              <a:r>
                <a:rPr lang="ru-RU" sz="1100" b="1">
                  <a:solidFill>
                    <a:srgbClr val="194B46"/>
                  </a:solidFill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Разработка и развитие принципов, методов и инструментов  </a:t>
              </a:r>
              <a:endParaRPr lang="ru-RU" sz="110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5" name="Стрелка: шеврон 104">
              <a:extLst>
                <a:ext uri="{FF2B5EF4-FFF2-40B4-BE49-F238E27FC236}">
                  <a16:creationId xmlns:a16="http://schemas.microsoft.com/office/drawing/2014/main" id="{2CAC3403-7AA6-4B9C-906E-2EA3BF4511C9}"/>
                </a:ext>
              </a:extLst>
            </p:cNvPr>
            <p:cNvSpPr/>
            <p:nvPr/>
          </p:nvSpPr>
          <p:spPr>
            <a:xfrm>
              <a:off x="6044294" y="5981112"/>
              <a:ext cx="2212302" cy="706016"/>
            </a:xfrm>
            <a:prstGeom prst="chevron">
              <a:avLst/>
            </a:prstGeom>
            <a:ln w="28575">
              <a:solidFill>
                <a:srgbClr val="194B46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ts val="1100"/>
                </a:lnSpc>
                <a:spcAft>
                  <a:spcPts val="800"/>
                </a:spcAft>
              </a:pPr>
              <a:r>
                <a:rPr lang="ru-RU" sz="1100" b="1">
                  <a:solidFill>
                    <a:srgbClr val="194B46"/>
                  </a:solidFill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Оценка деятельности руководителей ОЗ</a:t>
              </a:r>
              <a:endParaRPr lang="ru-RU" sz="110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087023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A4B04BC-14A5-47CE-B635-FD2B139EE0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45413-3080-4959-B2B3-7D6101BCA8CD}" type="slidenum">
              <a:rPr lang="ru-RU" smtClean="0"/>
              <a:t>4</a:t>
            </a:fld>
            <a:endParaRPr lang="ru-RU"/>
          </a:p>
        </p:txBody>
      </p:sp>
      <p:grpSp>
        <p:nvGrpSpPr>
          <p:cNvPr id="7" name="Группа 23">
            <a:extLst>
              <a:ext uri="{FF2B5EF4-FFF2-40B4-BE49-F238E27FC236}">
                <a16:creationId xmlns:a16="http://schemas.microsoft.com/office/drawing/2014/main" id="{E31C6D5E-0618-45CF-82AE-4208B112F122}"/>
              </a:ext>
            </a:extLst>
          </p:cNvPr>
          <p:cNvGrpSpPr/>
          <p:nvPr/>
        </p:nvGrpSpPr>
        <p:grpSpPr>
          <a:xfrm>
            <a:off x="838200" y="1015383"/>
            <a:ext cx="11086564" cy="5340967"/>
            <a:chOff x="-288100" y="-9430"/>
            <a:chExt cx="5095202" cy="5342676"/>
          </a:xfrm>
        </p:grpSpPr>
        <p:sp>
          <p:nvSpPr>
            <p:cNvPr id="8" name="Rectangle: Rounded Corners 7">
              <a:extLst>
                <a:ext uri="{FF2B5EF4-FFF2-40B4-BE49-F238E27FC236}">
                  <a16:creationId xmlns:a16="http://schemas.microsoft.com/office/drawing/2014/main" id="{910B8B8A-013D-44AE-9638-1AE4D0267648}"/>
                </a:ext>
              </a:extLst>
            </p:cNvPr>
            <p:cNvSpPr/>
            <p:nvPr/>
          </p:nvSpPr>
          <p:spPr>
            <a:xfrm>
              <a:off x="3180980" y="304768"/>
              <a:ext cx="1446899" cy="1873152"/>
            </a:xfrm>
            <a:prstGeom prst="roundRect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0" tIns="0" rIns="0" bIns="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342900" marR="0" lvl="0" indent="-342900">
                <a:lnSpc>
                  <a:spcPct val="107000"/>
                </a:lnSpc>
                <a:spcBef>
                  <a:spcPts val="0"/>
                </a:spcBef>
                <a:spcAft>
                  <a:spcPts val="200"/>
                </a:spcAft>
                <a:buFont typeface="Times New Roman" panose="02020603050405020304" pitchFamily="18" charset="0"/>
                <a:buChar char="•"/>
                <a:tabLst>
                  <a:tab pos="90170" algn="l"/>
                </a:tabLst>
              </a:pPr>
              <a:r>
                <a:rPr lang="ru-RU" sz="1000" b="1" dirty="0">
                  <a:solidFill>
                    <a:srgbClr val="000000"/>
                  </a:solidFill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Обязательное обучение для получения удостоверения образовательной организации</a:t>
              </a:r>
              <a:r>
                <a:rPr lang="ky-KG" sz="1000" b="1" dirty="0">
                  <a:solidFill>
                    <a:srgbClr val="000000"/>
                  </a:solidFill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 о </a:t>
              </a:r>
              <a:r>
                <a:rPr lang="ru-RU" sz="1000" b="1" dirty="0">
                  <a:solidFill>
                    <a:srgbClr val="000000"/>
                  </a:solidFill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профессиональной подготовке по управлению здравоохранением</a:t>
              </a:r>
              <a:endParaRPr lang="ru-RU" sz="1000" dirty="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342900" marR="0" lvl="0" indent="-342900">
                <a:lnSpc>
                  <a:spcPct val="107000"/>
                </a:lnSpc>
                <a:spcBef>
                  <a:spcPts val="0"/>
                </a:spcBef>
                <a:spcAft>
                  <a:spcPts val="200"/>
                </a:spcAft>
                <a:buFont typeface="Times New Roman" panose="02020603050405020304" pitchFamily="18" charset="0"/>
                <a:buChar char="•"/>
                <a:tabLst>
                  <a:tab pos="90170" algn="l"/>
                </a:tabLst>
              </a:pPr>
              <a:r>
                <a:rPr lang="ru-RU" sz="1000" b="1" dirty="0">
                  <a:solidFill>
                    <a:srgbClr val="000000"/>
                  </a:solidFill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Обязательное тестирование знаний и навыков</a:t>
              </a:r>
              <a:endParaRPr lang="ru-RU" sz="1000" dirty="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342900" marR="0" lvl="0" indent="-342900">
                <a:lnSpc>
                  <a:spcPct val="107000"/>
                </a:lnSpc>
                <a:spcBef>
                  <a:spcPts val="0"/>
                </a:spcBef>
                <a:spcAft>
                  <a:spcPts val="200"/>
                </a:spcAft>
                <a:buFont typeface="Times New Roman" panose="02020603050405020304" pitchFamily="18" charset="0"/>
                <a:buChar char="•"/>
                <a:tabLst>
                  <a:tab pos="90170" algn="l"/>
                </a:tabLst>
              </a:pPr>
              <a:r>
                <a:rPr lang="ru-RU" sz="1000" b="1" dirty="0">
                  <a:solidFill>
                    <a:srgbClr val="000000"/>
                  </a:solidFill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Высококвалифицированные преподаватели</a:t>
              </a:r>
              <a:r>
                <a:rPr lang="ky-KG" sz="1000" b="1" dirty="0">
                  <a:solidFill>
                    <a:srgbClr val="000000"/>
                  </a:solidFill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 из </a:t>
              </a:r>
              <a:r>
                <a:rPr lang="ru-RU" sz="1000" b="1" dirty="0">
                  <a:solidFill>
                    <a:srgbClr val="000000"/>
                  </a:solidFill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различных ВУЗов</a:t>
              </a:r>
              <a:endParaRPr lang="ru-RU" sz="1000" dirty="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342900" marR="0" lvl="0" indent="-342900">
                <a:lnSpc>
                  <a:spcPct val="107000"/>
                </a:lnSpc>
                <a:spcBef>
                  <a:spcPts val="0"/>
                </a:spcBef>
                <a:spcAft>
                  <a:spcPts val="200"/>
                </a:spcAft>
                <a:buFont typeface="Times New Roman" panose="02020603050405020304" pitchFamily="18" charset="0"/>
                <a:buChar char="•"/>
                <a:tabLst>
                  <a:tab pos="90170" algn="l"/>
                </a:tabLst>
              </a:pPr>
              <a:r>
                <a:rPr lang="ru-RU" sz="1000" b="1" dirty="0">
                  <a:solidFill>
                    <a:srgbClr val="000000"/>
                  </a:solidFill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Содержание переподготовки</a:t>
              </a:r>
              <a:r>
                <a:rPr lang="ru-RU" sz="1000" b="1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ru-RU" sz="1000" b="1" dirty="0">
                  <a:solidFill>
                    <a:srgbClr val="000000"/>
                  </a:solidFill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и ее учебные материалы регулярно обновляются и совершенствуются</a:t>
              </a:r>
              <a:endParaRPr lang="ru-RU" sz="1000" dirty="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9" name="Rectangle: Rounded Corners 8">
              <a:extLst>
                <a:ext uri="{FF2B5EF4-FFF2-40B4-BE49-F238E27FC236}">
                  <a16:creationId xmlns:a16="http://schemas.microsoft.com/office/drawing/2014/main" id="{B0BA5339-656E-4C52-A7BD-85670B9727D3}"/>
                </a:ext>
              </a:extLst>
            </p:cNvPr>
            <p:cNvSpPr/>
            <p:nvPr/>
          </p:nvSpPr>
          <p:spPr>
            <a:xfrm>
              <a:off x="3256529" y="3120774"/>
              <a:ext cx="1408481" cy="2159122"/>
            </a:xfrm>
            <a:prstGeom prst="roundRect">
              <a:avLst/>
            </a:prstGeom>
            <a:solidFill>
              <a:srgbClr val="96363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0" tIns="0" rIns="0" bIns="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342900" marR="0" lvl="0" indent="-342900">
                <a:lnSpc>
                  <a:spcPct val="107000"/>
                </a:lnSpc>
                <a:spcBef>
                  <a:spcPts val="0"/>
                </a:spcBef>
                <a:spcAft>
                  <a:spcPts val="200"/>
                </a:spcAft>
                <a:buFont typeface="Times New Roman" panose="02020603050405020304" pitchFamily="18" charset="0"/>
                <a:buChar char="•"/>
                <a:tabLst>
                  <a:tab pos="90170" algn="l"/>
                </a:tabLst>
              </a:pPr>
              <a:r>
                <a:rPr lang="ru-RU" sz="1000" b="1" dirty="0">
                  <a:solidFill>
                    <a:srgbClr val="FFFFFF"/>
                  </a:solidFill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Предполагает наличие подготовки по управлению </a:t>
              </a:r>
              <a:r>
                <a:rPr lang="ky-KG" sz="1000" b="1" dirty="0">
                  <a:solidFill>
                    <a:srgbClr val="FFFFFF"/>
                  </a:solidFill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здрвоохранением </a:t>
              </a:r>
              <a:r>
                <a:rPr lang="ru-RU" sz="1000" b="1" dirty="0">
                  <a:solidFill>
                    <a:srgbClr val="FFFFFF"/>
                  </a:solidFill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у действующих руководителей</a:t>
              </a:r>
              <a:endParaRPr lang="ru-RU" sz="1000" dirty="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342900" marR="0" lvl="0" indent="-342900">
                <a:lnSpc>
                  <a:spcPct val="107000"/>
                </a:lnSpc>
                <a:spcBef>
                  <a:spcPts val="0"/>
                </a:spcBef>
                <a:spcAft>
                  <a:spcPts val="200"/>
                </a:spcAft>
                <a:buFont typeface="Times New Roman" panose="02020603050405020304" pitchFamily="18" charset="0"/>
                <a:buChar char="•"/>
                <a:tabLst>
                  <a:tab pos="90170" algn="l"/>
                </a:tabLst>
              </a:pPr>
              <a:r>
                <a:rPr lang="ru-RU" sz="1000" b="1" dirty="0">
                  <a:solidFill>
                    <a:srgbClr val="FFFFFF"/>
                  </a:solidFill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Включает </a:t>
              </a:r>
              <a:r>
                <a:rPr lang="ky-KG" sz="1000" b="1" dirty="0">
                  <a:solidFill>
                    <a:srgbClr val="FFFFFF"/>
                  </a:solidFill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общее усовершенствование и тематическое усовершенствование (</a:t>
              </a:r>
              <a:r>
                <a:rPr lang="ru-RU" sz="1000" b="1" dirty="0">
                  <a:solidFill>
                    <a:srgbClr val="FFFFFF"/>
                  </a:solidFill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углубленное обучение по конкретным темам</a:t>
              </a:r>
              <a:r>
                <a:rPr lang="ky-KG" sz="1000" b="1" dirty="0">
                  <a:solidFill>
                    <a:srgbClr val="FFFFFF"/>
                  </a:solidFill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) </a:t>
              </a:r>
              <a:endParaRPr lang="ru-RU" sz="1000" dirty="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342900" marR="0" lvl="0" indent="-342900">
                <a:lnSpc>
                  <a:spcPct val="107000"/>
                </a:lnSpc>
                <a:spcBef>
                  <a:spcPts val="0"/>
                </a:spcBef>
                <a:spcAft>
                  <a:spcPts val="200"/>
                </a:spcAft>
                <a:buFont typeface="Times New Roman" panose="02020603050405020304" pitchFamily="18" charset="0"/>
                <a:buChar char="•"/>
                <a:tabLst>
                  <a:tab pos="90170" algn="l"/>
                </a:tabLst>
              </a:pPr>
              <a:r>
                <a:rPr lang="ru-RU" sz="1000" b="1" dirty="0" err="1">
                  <a:solidFill>
                    <a:srgbClr val="FFFFFF"/>
                  </a:solidFill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Использу</a:t>
              </a:r>
              <a:r>
                <a:rPr lang="ky-KG" sz="1000" b="1" dirty="0">
                  <a:solidFill>
                    <a:srgbClr val="FFFFFF"/>
                  </a:solidFill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ются</a:t>
              </a:r>
              <a:r>
                <a:rPr lang="ru-RU" sz="1000" b="1" dirty="0">
                  <a:solidFill>
                    <a:srgbClr val="FFFFFF"/>
                  </a:solidFill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 различные методы и </a:t>
              </a:r>
              <a:r>
                <a:rPr lang="ky-KG" sz="1000" b="1" dirty="0">
                  <a:solidFill>
                    <a:srgbClr val="FFFFFF"/>
                  </a:solidFill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формы </a:t>
              </a:r>
              <a:r>
                <a:rPr lang="ru-RU" sz="1000" b="1" dirty="0">
                  <a:solidFill>
                    <a:srgbClr val="FFFFFF"/>
                  </a:solidFill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повышения знаний и навыков </a:t>
              </a:r>
              <a:endParaRPr lang="ru-RU" sz="1000" dirty="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342900" marR="0" lvl="0" indent="-342900">
                <a:lnSpc>
                  <a:spcPct val="107000"/>
                </a:lnSpc>
                <a:spcBef>
                  <a:spcPts val="0"/>
                </a:spcBef>
                <a:spcAft>
                  <a:spcPts val="200"/>
                </a:spcAft>
                <a:buFont typeface="Times New Roman" panose="02020603050405020304" pitchFamily="18" charset="0"/>
                <a:buChar char="•"/>
                <a:tabLst>
                  <a:tab pos="90170" algn="l"/>
                </a:tabLst>
              </a:pPr>
              <a:r>
                <a:rPr lang="ky-KG" sz="1000" b="1" dirty="0">
                  <a:solidFill>
                    <a:srgbClr val="FFFFFF"/>
                  </a:solidFill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Обязательное тестирование знаний и навыков</a:t>
              </a:r>
              <a:endParaRPr lang="ru-RU" sz="1000" dirty="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grpSp>
          <p:nvGrpSpPr>
            <p:cNvPr id="10" name="Группа 21">
              <a:extLst>
                <a:ext uri="{FF2B5EF4-FFF2-40B4-BE49-F238E27FC236}">
                  <a16:creationId xmlns:a16="http://schemas.microsoft.com/office/drawing/2014/main" id="{D4CFCEA9-215E-419C-A1AD-CF27E0E4EA53}"/>
                </a:ext>
              </a:extLst>
            </p:cNvPr>
            <p:cNvGrpSpPr/>
            <p:nvPr/>
          </p:nvGrpSpPr>
          <p:grpSpPr>
            <a:xfrm>
              <a:off x="971550" y="1609725"/>
              <a:ext cx="2339975" cy="2123440"/>
              <a:chOff x="0" y="0"/>
              <a:chExt cx="2477135" cy="2440940"/>
            </a:xfrm>
          </p:grpSpPr>
          <p:sp>
            <p:nvSpPr>
              <p:cNvPr id="33" name="Partial Circle 32">
                <a:extLst>
                  <a:ext uri="{FF2B5EF4-FFF2-40B4-BE49-F238E27FC236}">
                    <a16:creationId xmlns:a16="http://schemas.microsoft.com/office/drawing/2014/main" id="{AA3150B5-F175-4A81-BE3E-23F8EDFE241F}"/>
                  </a:ext>
                </a:extLst>
              </p:cNvPr>
              <p:cNvSpPr/>
              <p:nvPr/>
            </p:nvSpPr>
            <p:spPr>
              <a:xfrm>
                <a:off x="0" y="0"/>
                <a:ext cx="2477135" cy="2440940"/>
              </a:xfrm>
              <a:prstGeom prst="pie">
                <a:avLst>
                  <a:gd name="adj1" fmla="val 10801705"/>
                  <a:gd name="adj2" fmla="val 16200000"/>
                </a:avLst>
              </a:prstGeom>
              <a:solidFill>
                <a:srgbClr val="194B4F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34" name="Text Box 24">
                <a:extLst>
                  <a:ext uri="{FF2B5EF4-FFF2-40B4-BE49-F238E27FC236}">
                    <a16:creationId xmlns:a16="http://schemas.microsoft.com/office/drawing/2014/main" id="{6C7527E9-0526-4F7F-AFBD-FE42380BE38B}"/>
                  </a:ext>
                </a:extLst>
              </p:cNvPr>
              <p:cNvSpPr txBox="1"/>
              <p:nvPr/>
            </p:nvSpPr>
            <p:spPr>
              <a:xfrm>
                <a:off x="347412" y="510740"/>
                <a:ext cx="848704" cy="628973"/>
              </a:xfrm>
              <a:prstGeom prst="rect">
                <a:avLst/>
              </a:prstGeom>
              <a:noFill/>
              <a:ln w="6350">
                <a:noFill/>
              </a:ln>
            </p:spPr>
            <p:txBody>
              <a:bodyPr rot="0" spcFirstLastPara="0" vert="horz" wrap="square" lIns="0" tIns="0" rIns="0" bIns="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ru-RU" sz="1050" b="1" dirty="0">
                    <a:solidFill>
                      <a:srgbClr val="FFFFFF"/>
                    </a:solidFill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Оценка деятельности руководителей организаций здравоохранения</a:t>
                </a:r>
                <a:endParaRPr lang="ru-RU" sz="105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p:grpSp>
        <p:grpSp>
          <p:nvGrpSpPr>
            <p:cNvPr id="11" name="Группа 11">
              <a:extLst>
                <a:ext uri="{FF2B5EF4-FFF2-40B4-BE49-F238E27FC236}">
                  <a16:creationId xmlns:a16="http://schemas.microsoft.com/office/drawing/2014/main" id="{2F48F163-B6FB-488D-8139-0AB81C8CA151}"/>
                </a:ext>
              </a:extLst>
            </p:cNvPr>
            <p:cNvGrpSpPr/>
            <p:nvPr/>
          </p:nvGrpSpPr>
          <p:grpSpPr>
            <a:xfrm>
              <a:off x="1066800" y="1609725"/>
              <a:ext cx="2397513" cy="2123440"/>
              <a:chOff x="303812" y="2"/>
              <a:chExt cx="2397876" cy="2124000"/>
            </a:xfrm>
          </p:grpSpPr>
          <p:sp>
            <p:nvSpPr>
              <p:cNvPr id="31" name="Partial Circle 30">
                <a:extLst>
                  <a:ext uri="{FF2B5EF4-FFF2-40B4-BE49-F238E27FC236}">
                    <a16:creationId xmlns:a16="http://schemas.microsoft.com/office/drawing/2014/main" id="{CFCE0B13-328F-4054-AE80-EC64E3B80FA8}"/>
                  </a:ext>
                </a:extLst>
              </p:cNvPr>
              <p:cNvSpPr/>
              <p:nvPr/>
            </p:nvSpPr>
            <p:spPr>
              <a:xfrm rot="5400000">
                <a:off x="411977" y="-108163"/>
                <a:ext cx="2124000" cy="2340330"/>
              </a:xfrm>
              <a:prstGeom prst="pie">
                <a:avLst>
                  <a:gd name="adj1" fmla="val 10801705"/>
                  <a:gd name="adj2" fmla="val 16200000"/>
                </a:avLst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32" name="Text Box 30">
                <a:extLst>
                  <a:ext uri="{FF2B5EF4-FFF2-40B4-BE49-F238E27FC236}">
                    <a16:creationId xmlns:a16="http://schemas.microsoft.com/office/drawing/2014/main" id="{8A4C7334-712C-49C1-91E3-9B3B30C8083A}"/>
                  </a:ext>
                </a:extLst>
              </p:cNvPr>
              <p:cNvSpPr txBox="1"/>
              <p:nvPr/>
            </p:nvSpPr>
            <p:spPr>
              <a:xfrm>
                <a:off x="1534640" y="171625"/>
                <a:ext cx="1167048" cy="853240"/>
              </a:xfrm>
              <a:prstGeom prst="rect">
                <a:avLst/>
              </a:prstGeom>
              <a:noFill/>
              <a:ln w="6350">
                <a:noFill/>
              </a:ln>
            </p:spPr>
            <p:txBody>
              <a:bodyPr rot="0" spcFirstLastPara="0" vert="horz" wrap="square" lIns="0" tIns="0" rIns="0" bIns="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ru-RU" sz="1050" b="1" dirty="0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Профессиональная</a:t>
                </a:r>
                <a:endParaRPr lang="ru-RU" sz="105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ru-RU" sz="1050" b="1" dirty="0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переподготовка </a:t>
                </a:r>
                <a:br>
                  <a:rPr lang="ru-RU" sz="1050" b="1" dirty="0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</a:br>
                <a:r>
                  <a:rPr lang="ru-RU" sz="1050" b="1" dirty="0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(обязательная первичная</a:t>
                </a:r>
                <a:r>
                  <a:rPr lang="ky-KG" sz="1050" b="1" dirty="0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) </a:t>
                </a:r>
                <a:endParaRPr lang="ru-RU" sz="105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ru-RU" sz="1050" b="1" dirty="0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по управлению </a:t>
                </a:r>
                <a:endParaRPr lang="ru-RU" sz="105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ru-RU" sz="1050" b="1" dirty="0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здравоохранением</a:t>
                </a:r>
                <a:endParaRPr lang="ru-RU" sz="105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p:grpSp>
        <p:grpSp>
          <p:nvGrpSpPr>
            <p:cNvPr id="12" name="Группа 12">
              <a:extLst>
                <a:ext uri="{FF2B5EF4-FFF2-40B4-BE49-F238E27FC236}">
                  <a16:creationId xmlns:a16="http://schemas.microsoft.com/office/drawing/2014/main" id="{357D0332-BC00-4F37-AF92-91247BBC5120}"/>
                </a:ext>
              </a:extLst>
            </p:cNvPr>
            <p:cNvGrpSpPr/>
            <p:nvPr/>
          </p:nvGrpSpPr>
          <p:grpSpPr>
            <a:xfrm>
              <a:off x="1066800" y="1695450"/>
              <a:ext cx="2339975" cy="2123440"/>
              <a:chOff x="283820" y="198666"/>
              <a:chExt cx="2340000" cy="2124164"/>
            </a:xfrm>
          </p:grpSpPr>
          <p:sp>
            <p:nvSpPr>
              <p:cNvPr id="29" name="Partial Circle 28">
                <a:extLst>
                  <a:ext uri="{FF2B5EF4-FFF2-40B4-BE49-F238E27FC236}">
                    <a16:creationId xmlns:a16="http://schemas.microsoft.com/office/drawing/2014/main" id="{F33995D7-C12C-426B-A19A-4E23C53E8A9F}"/>
                  </a:ext>
                </a:extLst>
              </p:cNvPr>
              <p:cNvSpPr/>
              <p:nvPr/>
            </p:nvSpPr>
            <p:spPr>
              <a:xfrm rot="10800000">
                <a:off x="283820" y="198666"/>
                <a:ext cx="2340000" cy="2124164"/>
              </a:xfrm>
              <a:prstGeom prst="pie">
                <a:avLst>
                  <a:gd name="adj1" fmla="val 10801705"/>
                  <a:gd name="adj2" fmla="val 16200000"/>
                </a:avLst>
              </a:prstGeom>
              <a:solidFill>
                <a:srgbClr val="963634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30" name="Text Box 31">
                <a:extLst>
                  <a:ext uri="{FF2B5EF4-FFF2-40B4-BE49-F238E27FC236}">
                    <a16:creationId xmlns:a16="http://schemas.microsoft.com/office/drawing/2014/main" id="{5C1DCF5E-D120-424C-AD41-000B25998010}"/>
                  </a:ext>
                </a:extLst>
              </p:cNvPr>
              <p:cNvSpPr txBox="1"/>
              <p:nvPr/>
            </p:nvSpPr>
            <p:spPr>
              <a:xfrm>
                <a:off x="1514475" y="1295390"/>
                <a:ext cx="988865" cy="924091"/>
              </a:xfrm>
              <a:prstGeom prst="rect">
                <a:avLst/>
              </a:prstGeom>
              <a:noFill/>
              <a:ln w="6350">
                <a:noFill/>
              </a:ln>
            </p:spPr>
            <p:txBody>
              <a:bodyPr rot="0" spcFirstLastPara="0" vert="horz" wrap="square" lIns="0" tIns="0" rIns="0" bIns="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ru-RU" sz="1050" b="1" dirty="0">
                    <a:solidFill>
                      <a:srgbClr val="FFFFFF"/>
                    </a:solidFill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Непрерывное повышение квалификации по управлению здравоохранением</a:t>
                </a:r>
                <a:endParaRPr lang="ru-RU" sz="105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ru-RU" sz="1050" b="1" dirty="0">
                    <a:solidFill>
                      <a:srgbClr val="FFFFFF"/>
                    </a:solidFill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(обязательное для практикующих руководителей)</a:t>
                </a:r>
                <a:endParaRPr lang="ru-RU" sz="105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ru-RU" sz="1050" dirty="0">
                    <a:solidFill>
                      <a:srgbClr val="FFFFFF"/>
                    </a:solidFill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  <a:endParaRPr lang="ru-RU" sz="105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p:grp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42BFB9ED-EB04-494D-9437-3894E53EAD4B}"/>
                </a:ext>
              </a:extLst>
            </p:cNvPr>
            <p:cNvSpPr/>
            <p:nvPr/>
          </p:nvSpPr>
          <p:spPr>
            <a:xfrm>
              <a:off x="-288100" y="-9430"/>
              <a:ext cx="5095202" cy="257175"/>
            </a:xfrm>
            <a:prstGeom prst="rect">
              <a:avLst/>
            </a:prstGeom>
            <a:solidFill>
              <a:srgbClr val="EEF6F5"/>
            </a:solidFill>
            <a:ln>
              <a:solidFill>
                <a:srgbClr val="194B4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ru-RU" sz="1600" b="1" dirty="0">
                  <a:solidFill>
                    <a:srgbClr val="000000"/>
                  </a:solidFill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Четыре основные области системы непрерывного развития знаний и навыков (СНРЗР) для руководителей ОЗ</a:t>
              </a:r>
              <a:endParaRPr lang="ru-RU" sz="1600" dirty="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4" name="Down Arrow 4">
              <a:extLst>
                <a:ext uri="{FF2B5EF4-FFF2-40B4-BE49-F238E27FC236}">
                  <a16:creationId xmlns:a16="http://schemas.microsoft.com/office/drawing/2014/main" id="{2B4C5856-8917-4335-B532-FBEE5A3A6ECE}"/>
                </a:ext>
              </a:extLst>
            </p:cNvPr>
            <p:cNvSpPr/>
            <p:nvPr/>
          </p:nvSpPr>
          <p:spPr>
            <a:xfrm>
              <a:off x="2107101" y="247746"/>
              <a:ext cx="152400" cy="2520000"/>
            </a:xfrm>
            <a:prstGeom prst="downArrow">
              <a:avLst/>
            </a:prstGeom>
            <a:solidFill>
              <a:srgbClr val="EEF6F5"/>
            </a:solidFill>
            <a:ln>
              <a:solidFill>
                <a:srgbClr val="194B4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ru-RU"/>
            </a:p>
          </p:txBody>
        </p:sp>
        <p:sp>
          <p:nvSpPr>
            <p:cNvPr id="15" name="Rectangle: Rounded Corners 14">
              <a:extLst>
                <a:ext uri="{FF2B5EF4-FFF2-40B4-BE49-F238E27FC236}">
                  <a16:creationId xmlns:a16="http://schemas.microsoft.com/office/drawing/2014/main" id="{0D63DB46-E45D-42BF-BB97-9B827E90ED9D}"/>
                </a:ext>
              </a:extLst>
            </p:cNvPr>
            <p:cNvSpPr/>
            <p:nvPr/>
          </p:nvSpPr>
          <p:spPr>
            <a:xfrm>
              <a:off x="-198990" y="314325"/>
              <a:ext cx="1452428" cy="1807113"/>
            </a:xfrm>
            <a:prstGeom prst="roundRect">
              <a:avLst/>
            </a:prstGeom>
            <a:solidFill>
              <a:srgbClr val="194B4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0" tIns="0" rIns="0" bIns="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342900" marR="0" lvl="0" indent="-342900">
                <a:lnSpc>
                  <a:spcPct val="107000"/>
                </a:lnSpc>
                <a:spcBef>
                  <a:spcPts val="0"/>
                </a:spcBef>
                <a:spcAft>
                  <a:spcPts val="200"/>
                </a:spcAft>
                <a:buFont typeface="Times New Roman" panose="02020603050405020304" pitchFamily="18" charset="0"/>
                <a:buChar char="•"/>
                <a:tabLst>
                  <a:tab pos="90170" algn="l"/>
                </a:tabLst>
              </a:pPr>
              <a:r>
                <a:rPr lang="ru-RU" sz="1000" b="1" dirty="0">
                  <a:solidFill>
                    <a:srgbClr val="FFFFFF"/>
                  </a:solidFill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Совершенствование методов измерения результатов деятельности </a:t>
              </a:r>
              <a:endParaRPr lang="ru-RU" sz="1000" dirty="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342900" marR="0" lvl="0" indent="-342900">
                <a:lnSpc>
                  <a:spcPct val="107000"/>
                </a:lnSpc>
                <a:spcBef>
                  <a:spcPts val="0"/>
                </a:spcBef>
                <a:spcAft>
                  <a:spcPts val="200"/>
                </a:spcAft>
                <a:buFont typeface="Times New Roman" panose="02020603050405020304" pitchFamily="18" charset="0"/>
                <a:buChar char="•"/>
                <a:tabLst>
                  <a:tab pos="90170" algn="l"/>
                </a:tabLst>
              </a:pPr>
              <a:r>
                <a:rPr lang="ru-RU" sz="1000" b="1" dirty="0">
                  <a:solidFill>
                    <a:srgbClr val="FFFFFF"/>
                  </a:solidFill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Учёт уроков, извлечённых из практики измерения деятельности и из данных о фактических результатах деятельности руководителей ОЗ</a:t>
              </a:r>
              <a:endParaRPr lang="ru-RU" sz="1000" dirty="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342900" marR="0" lvl="0" indent="-342900">
                <a:lnSpc>
                  <a:spcPct val="107000"/>
                </a:lnSpc>
                <a:spcBef>
                  <a:spcPts val="0"/>
                </a:spcBef>
                <a:spcAft>
                  <a:spcPts val="0"/>
                </a:spcAft>
                <a:buFont typeface="Times New Roman" panose="02020603050405020304" pitchFamily="18" charset="0"/>
                <a:buChar char="•"/>
                <a:tabLst>
                  <a:tab pos="90170" algn="l"/>
                </a:tabLst>
              </a:pPr>
              <a:r>
                <a:rPr lang="ru-RU" sz="1000" b="1" dirty="0">
                  <a:solidFill>
                    <a:srgbClr val="FFFFFF"/>
                  </a:solidFill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Акцент на выявленные пробелы и сбои в деятельности для достижения улучшений в этих областях  </a:t>
              </a:r>
              <a:endParaRPr lang="ru-RU" sz="1000" dirty="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6" name="Rectangle: Rounded Corners 15">
              <a:extLst>
                <a:ext uri="{FF2B5EF4-FFF2-40B4-BE49-F238E27FC236}">
                  <a16:creationId xmlns:a16="http://schemas.microsoft.com/office/drawing/2014/main" id="{CC69F49C-5533-4702-94E0-E6EA466EA405}"/>
                </a:ext>
              </a:extLst>
            </p:cNvPr>
            <p:cNvSpPr/>
            <p:nvPr/>
          </p:nvSpPr>
          <p:spPr>
            <a:xfrm>
              <a:off x="-221337" y="3181154"/>
              <a:ext cx="1385515" cy="2152092"/>
            </a:xfrm>
            <a:prstGeom prst="roundRect">
              <a:avLst/>
            </a:prstGeom>
            <a:solidFill>
              <a:srgbClr val="D2E6E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0" tIns="0" rIns="0" bIns="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342900" marR="0" lvl="0" indent="-342900">
                <a:lnSpc>
                  <a:spcPct val="107000"/>
                </a:lnSpc>
                <a:spcBef>
                  <a:spcPts val="0"/>
                </a:spcBef>
                <a:spcAft>
                  <a:spcPts val="200"/>
                </a:spcAft>
                <a:buFont typeface="Times New Roman" panose="02020603050405020304" pitchFamily="18" charset="0"/>
                <a:buChar char="•"/>
                <a:tabLst>
                  <a:tab pos="90170" algn="l"/>
                </a:tabLst>
              </a:pPr>
              <a:r>
                <a:rPr lang="ru-RU" sz="1000" b="1" dirty="0">
                  <a:solidFill>
                    <a:srgbClr val="000000"/>
                  </a:solidFill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Ресурсный центр по управлению здравоохранением (предусматривается в составе </a:t>
              </a:r>
              <a:r>
                <a:rPr lang="ru-RU" sz="1000" b="1" dirty="0" err="1">
                  <a:solidFill>
                    <a:srgbClr val="000000"/>
                  </a:solidFill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ЦРЗиМТ</a:t>
              </a:r>
              <a:r>
                <a:rPr lang="ru-RU" sz="1000" b="1" dirty="0">
                  <a:solidFill>
                    <a:srgbClr val="000000"/>
                  </a:solidFill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)</a:t>
              </a:r>
              <a:endParaRPr lang="ru-RU" sz="1000" dirty="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342900" marR="0" lvl="0" indent="-342900">
                <a:lnSpc>
                  <a:spcPct val="107000"/>
                </a:lnSpc>
                <a:spcBef>
                  <a:spcPts val="0"/>
                </a:spcBef>
                <a:spcAft>
                  <a:spcPts val="200"/>
                </a:spcAft>
                <a:buFont typeface="Times New Roman" panose="02020603050405020304" pitchFamily="18" charset="0"/>
                <a:buChar char="•"/>
                <a:tabLst>
                  <a:tab pos="90170" algn="l"/>
                </a:tabLst>
              </a:pPr>
              <a:r>
                <a:rPr lang="ru-RU" sz="1000" b="1" dirty="0">
                  <a:solidFill>
                    <a:srgbClr val="000000"/>
                  </a:solidFill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Центр собирает материалы и данные по наилучшей отечественной и зарубежной методологии и практике управления в здравоохранении</a:t>
              </a:r>
              <a:endParaRPr lang="ru-RU" sz="1000" dirty="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342900" marR="0" lvl="0" indent="-342900">
                <a:lnSpc>
                  <a:spcPct val="107000"/>
                </a:lnSpc>
                <a:spcBef>
                  <a:spcPts val="0"/>
                </a:spcBef>
                <a:spcAft>
                  <a:spcPts val="200"/>
                </a:spcAft>
                <a:buFont typeface="Times New Roman" panose="02020603050405020304" pitchFamily="18" charset="0"/>
                <a:buChar char="•"/>
                <a:tabLst>
                  <a:tab pos="90170" algn="l"/>
                </a:tabLst>
              </a:pPr>
              <a:r>
                <a:rPr lang="ru-RU" sz="1000" b="1" dirty="0">
                  <a:solidFill>
                    <a:srgbClr val="000000"/>
                  </a:solidFill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База данных по регулированию</a:t>
              </a:r>
              <a:r>
                <a:rPr lang="ky-KG" sz="1000" b="1" dirty="0">
                  <a:solidFill>
                    <a:srgbClr val="000000"/>
                  </a:solidFill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, </a:t>
              </a:r>
              <a:r>
                <a:rPr lang="ru-RU" sz="1000" b="1" dirty="0">
                  <a:solidFill>
                    <a:srgbClr val="000000"/>
                  </a:solidFill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методам и практике управления постоянно обновляется</a:t>
              </a:r>
              <a:endParaRPr lang="ru-RU" sz="1000" dirty="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342900" marR="0" lvl="0" indent="-342900">
                <a:lnSpc>
                  <a:spcPct val="107000"/>
                </a:lnSpc>
                <a:spcBef>
                  <a:spcPts val="0"/>
                </a:spcBef>
                <a:spcAft>
                  <a:spcPts val="200"/>
                </a:spcAft>
                <a:buFont typeface="Times New Roman" panose="02020603050405020304" pitchFamily="18" charset="0"/>
                <a:buChar char="•"/>
                <a:tabLst>
                  <a:tab pos="90170" algn="l"/>
                </a:tabLst>
              </a:pPr>
              <a:r>
                <a:rPr lang="ru-RU" sz="1000" b="1" dirty="0">
                  <a:solidFill>
                    <a:srgbClr val="000000"/>
                  </a:solidFill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Ресурсы управления знаниями доступны для всех руководителей</a:t>
              </a:r>
              <a:endParaRPr lang="ru-RU" sz="1000" dirty="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grpSp>
          <p:nvGrpSpPr>
            <p:cNvPr id="17" name="Группа 19">
              <a:extLst>
                <a:ext uri="{FF2B5EF4-FFF2-40B4-BE49-F238E27FC236}">
                  <a16:creationId xmlns:a16="http://schemas.microsoft.com/office/drawing/2014/main" id="{5D7B1549-CAB7-47A2-9E45-F4FD0DC9670C}"/>
                </a:ext>
              </a:extLst>
            </p:cNvPr>
            <p:cNvGrpSpPr/>
            <p:nvPr/>
          </p:nvGrpSpPr>
          <p:grpSpPr>
            <a:xfrm>
              <a:off x="1590675" y="4343400"/>
              <a:ext cx="1268095" cy="409575"/>
              <a:chOff x="0" y="0"/>
              <a:chExt cx="1268095" cy="409575"/>
            </a:xfrm>
          </p:grpSpPr>
          <p:sp>
            <p:nvSpPr>
              <p:cNvPr id="27" name="Callout: Left-Right Arrow 26">
                <a:extLst>
                  <a:ext uri="{FF2B5EF4-FFF2-40B4-BE49-F238E27FC236}">
                    <a16:creationId xmlns:a16="http://schemas.microsoft.com/office/drawing/2014/main" id="{8D656E43-2DF2-4570-A04B-5429E35EBE1F}"/>
                  </a:ext>
                </a:extLst>
              </p:cNvPr>
              <p:cNvSpPr/>
              <p:nvPr/>
            </p:nvSpPr>
            <p:spPr>
              <a:xfrm>
                <a:off x="0" y="0"/>
                <a:ext cx="1268095" cy="381000"/>
              </a:xfrm>
              <a:prstGeom prst="leftRightArrowCallout">
                <a:avLst>
                  <a:gd name="adj1" fmla="val 52650"/>
                  <a:gd name="adj2" fmla="val 35000"/>
                  <a:gd name="adj3" fmla="val 33849"/>
                  <a:gd name="adj4" fmla="val 51127"/>
                </a:avLst>
              </a:prstGeom>
              <a:solidFill>
                <a:schemeClr val="tx2">
                  <a:lumMod val="40000"/>
                  <a:lumOff val="60000"/>
                </a:schemeClr>
              </a:solidFill>
              <a:effectLst>
                <a:softEdge rad="12700"/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28" name="Text Box 10">
                <a:extLst>
                  <a:ext uri="{FF2B5EF4-FFF2-40B4-BE49-F238E27FC236}">
                    <a16:creationId xmlns:a16="http://schemas.microsoft.com/office/drawing/2014/main" id="{49DA6DE9-B670-4AAE-99C0-29E398677551}"/>
                  </a:ext>
                </a:extLst>
              </p:cNvPr>
              <p:cNvSpPr txBox="1"/>
              <p:nvPr/>
            </p:nvSpPr>
            <p:spPr>
              <a:xfrm>
                <a:off x="291978" y="28575"/>
                <a:ext cx="647700" cy="381000"/>
              </a:xfrm>
              <a:prstGeom prst="rect">
                <a:avLst/>
              </a:prstGeom>
              <a:noFill/>
              <a:ln w="6350">
                <a:noFill/>
              </a:ln>
            </p:spPr>
            <p:txBody>
              <a:bodyPr rot="0" spcFirstLastPara="0" vert="horz" wrap="square" lIns="0" tIns="0" rIns="0" bIns="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07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ru-RU" sz="1050" b="1" dirty="0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Внедрение </a:t>
                </a:r>
                <a:endParaRPr lang="ru-RU" sz="105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algn="ctr">
                  <a:lnSpc>
                    <a:spcPct val="107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ru-RU" sz="1050" b="1" dirty="0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в практику</a:t>
                </a:r>
                <a:endParaRPr lang="ru-RU" sz="105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p:grpSp>
        <p:grpSp>
          <p:nvGrpSpPr>
            <p:cNvPr id="18" name="Группа 15">
              <a:extLst>
                <a:ext uri="{FF2B5EF4-FFF2-40B4-BE49-F238E27FC236}">
                  <a16:creationId xmlns:a16="http://schemas.microsoft.com/office/drawing/2014/main" id="{151059CB-1220-4148-8436-D752E06C6F7C}"/>
                </a:ext>
              </a:extLst>
            </p:cNvPr>
            <p:cNvGrpSpPr/>
            <p:nvPr/>
          </p:nvGrpSpPr>
          <p:grpSpPr>
            <a:xfrm>
              <a:off x="3522167" y="2238885"/>
              <a:ext cx="902970" cy="818515"/>
              <a:chOff x="7442" y="-75749"/>
              <a:chExt cx="902970" cy="819147"/>
            </a:xfrm>
          </p:grpSpPr>
          <p:sp>
            <p:nvSpPr>
              <p:cNvPr id="25" name="Callout: Left-Right Arrow 24">
                <a:extLst>
                  <a:ext uri="{FF2B5EF4-FFF2-40B4-BE49-F238E27FC236}">
                    <a16:creationId xmlns:a16="http://schemas.microsoft.com/office/drawing/2014/main" id="{8E6DFF3E-1B49-46C9-B9B0-983B4AC7D1FD}"/>
                  </a:ext>
                </a:extLst>
              </p:cNvPr>
              <p:cNvSpPr/>
              <p:nvPr/>
            </p:nvSpPr>
            <p:spPr>
              <a:xfrm rot="16200000">
                <a:off x="49353" y="-117660"/>
                <a:ext cx="819147" cy="902970"/>
              </a:xfrm>
              <a:prstGeom prst="leftRightArrowCallout">
                <a:avLst>
                  <a:gd name="adj1" fmla="val 38656"/>
                  <a:gd name="adj2" fmla="val 25000"/>
                  <a:gd name="adj3" fmla="val 25000"/>
                  <a:gd name="adj4" fmla="val 48123"/>
                </a:avLst>
              </a:prstGeom>
              <a:solidFill>
                <a:schemeClr val="accent3">
                  <a:lumMod val="40000"/>
                  <a:lumOff val="60000"/>
                </a:schemeClr>
              </a:solidFill>
              <a:effectLst>
                <a:softEdge rad="12700"/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26" name="Text Box 3">
                <a:extLst>
                  <a:ext uri="{FF2B5EF4-FFF2-40B4-BE49-F238E27FC236}">
                    <a16:creationId xmlns:a16="http://schemas.microsoft.com/office/drawing/2014/main" id="{A4D0F540-EF68-439B-BC50-18FB3D60EA4C}"/>
                  </a:ext>
                </a:extLst>
              </p:cNvPr>
              <p:cNvSpPr txBox="1"/>
              <p:nvPr/>
            </p:nvSpPr>
            <p:spPr>
              <a:xfrm>
                <a:off x="72726" y="259042"/>
                <a:ext cx="809625" cy="333375"/>
              </a:xfrm>
              <a:prstGeom prst="rect">
                <a:avLst/>
              </a:prstGeom>
              <a:noFill/>
              <a:ln w="6350">
                <a:noFill/>
              </a:ln>
            </p:spPr>
            <p:txBody>
              <a:bodyPr rot="0" spcFirstLastPara="0" vert="horz" wrap="square" lIns="0" tIns="0" rIns="0" bIns="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ru-RU" sz="800" b="1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Регулирование (НПА)</a:t>
                </a:r>
                <a:endParaRPr lang="ru-RU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p:grpSp>
        <p:grpSp>
          <p:nvGrpSpPr>
            <p:cNvPr id="19" name="Группа 20">
              <a:extLst>
                <a:ext uri="{FF2B5EF4-FFF2-40B4-BE49-F238E27FC236}">
                  <a16:creationId xmlns:a16="http://schemas.microsoft.com/office/drawing/2014/main" id="{1D1F6D8A-34BB-4EE2-8584-8C29F1B427AC}"/>
                </a:ext>
              </a:extLst>
            </p:cNvPr>
            <p:cNvGrpSpPr/>
            <p:nvPr/>
          </p:nvGrpSpPr>
          <p:grpSpPr>
            <a:xfrm>
              <a:off x="981075" y="1695450"/>
              <a:ext cx="2268000" cy="2123440"/>
              <a:chOff x="0" y="0"/>
              <a:chExt cx="2438400" cy="2305050"/>
            </a:xfrm>
          </p:grpSpPr>
          <p:sp>
            <p:nvSpPr>
              <p:cNvPr id="23" name="Partial Circle 22">
                <a:extLst>
                  <a:ext uri="{FF2B5EF4-FFF2-40B4-BE49-F238E27FC236}">
                    <a16:creationId xmlns:a16="http://schemas.microsoft.com/office/drawing/2014/main" id="{F240ADA0-494A-48D9-80E5-988E9DF4694F}"/>
                  </a:ext>
                </a:extLst>
              </p:cNvPr>
              <p:cNvSpPr/>
              <p:nvPr/>
            </p:nvSpPr>
            <p:spPr>
              <a:xfrm rot="16200000">
                <a:off x="66675" y="-66675"/>
                <a:ext cx="2305050" cy="2438400"/>
              </a:xfrm>
              <a:prstGeom prst="pie">
                <a:avLst>
                  <a:gd name="adj1" fmla="val 10801705"/>
                  <a:gd name="adj2" fmla="val 16200000"/>
                </a:avLst>
              </a:prstGeom>
              <a:solidFill>
                <a:srgbClr val="D2E6E5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24" name="Text Box 32">
                <a:extLst>
                  <a:ext uri="{FF2B5EF4-FFF2-40B4-BE49-F238E27FC236}">
                    <a16:creationId xmlns:a16="http://schemas.microsoft.com/office/drawing/2014/main" id="{F7F22839-94A5-4311-87E4-EDE8C974D7DA}"/>
                  </a:ext>
                </a:extLst>
              </p:cNvPr>
              <p:cNvSpPr txBox="1"/>
              <p:nvPr/>
            </p:nvSpPr>
            <p:spPr>
              <a:xfrm>
                <a:off x="325555" y="1174242"/>
                <a:ext cx="927115" cy="789273"/>
              </a:xfrm>
              <a:prstGeom prst="rect">
                <a:avLst/>
              </a:prstGeom>
              <a:noFill/>
              <a:ln w="6350">
                <a:noFill/>
              </a:ln>
            </p:spPr>
            <p:txBody>
              <a:bodyPr rot="0" spcFirstLastPara="0" vert="horz" wrap="square" lIns="0" tIns="0" rIns="0" bIns="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ru-RU" sz="1050" b="1" dirty="0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Ресурсы управления знаниями для руководителей</a:t>
                </a:r>
                <a:endParaRPr lang="ru-RU" sz="105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ru-RU" sz="1050" b="1" dirty="0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организаций</a:t>
                </a:r>
                <a:endParaRPr lang="ru-RU" sz="105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ru-RU" sz="1050" b="1" dirty="0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здравоохранения  </a:t>
                </a:r>
                <a:endParaRPr lang="ru-RU" sz="105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algn="r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ru-RU" sz="800" dirty="0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  <a:endParaRPr lang="ru-RU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p:grpSp>
        <p:grpSp>
          <p:nvGrpSpPr>
            <p:cNvPr id="20" name="Группа 13">
              <a:extLst>
                <a:ext uri="{FF2B5EF4-FFF2-40B4-BE49-F238E27FC236}">
                  <a16:creationId xmlns:a16="http://schemas.microsoft.com/office/drawing/2014/main" id="{7CBB3E41-1896-429E-9131-911C6EB21A19}"/>
                </a:ext>
              </a:extLst>
            </p:cNvPr>
            <p:cNvGrpSpPr/>
            <p:nvPr/>
          </p:nvGrpSpPr>
          <p:grpSpPr>
            <a:xfrm>
              <a:off x="-58736" y="2286028"/>
              <a:ext cx="902970" cy="818515"/>
              <a:chOff x="-96836" y="28"/>
              <a:chExt cx="902970" cy="819147"/>
            </a:xfrm>
          </p:grpSpPr>
          <p:sp>
            <p:nvSpPr>
              <p:cNvPr id="21" name="Callout: Left-Right Arrow 20">
                <a:extLst>
                  <a:ext uri="{FF2B5EF4-FFF2-40B4-BE49-F238E27FC236}">
                    <a16:creationId xmlns:a16="http://schemas.microsoft.com/office/drawing/2014/main" id="{C2CD8B3B-3B67-49B7-9E55-D148A7E94241}"/>
                  </a:ext>
                </a:extLst>
              </p:cNvPr>
              <p:cNvSpPr/>
              <p:nvPr/>
            </p:nvSpPr>
            <p:spPr>
              <a:xfrm rot="16200000">
                <a:off x="-54925" y="-41883"/>
                <a:ext cx="819147" cy="902970"/>
              </a:xfrm>
              <a:prstGeom prst="leftRightArrowCallout">
                <a:avLst>
                  <a:gd name="adj1" fmla="val 38656"/>
                  <a:gd name="adj2" fmla="val 25000"/>
                  <a:gd name="adj3" fmla="val 25000"/>
                  <a:gd name="adj4" fmla="val 48123"/>
                </a:avLst>
              </a:prstGeom>
              <a:solidFill>
                <a:schemeClr val="accent3">
                  <a:lumMod val="40000"/>
                  <a:lumOff val="60000"/>
                </a:schemeClr>
              </a:solidFill>
              <a:effectLst>
                <a:softEdge rad="12700"/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22" name="Text Box 3">
                <a:extLst>
                  <a:ext uri="{FF2B5EF4-FFF2-40B4-BE49-F238E27FC236}">
                    <a16:creationId xmlns:a16="http://schemas.microsoft.com/office/drawing/2014/main" id="{B06022EE-09A6-4EC1-9DF6-475E7F41FF15}"/>
                  </a:ext>
                </a:extLst>
              </p:cNvPr>
              <p:cNvSpPr txBox="1"/>
              <p:nvPr/>
            </p:nvSpPr>
            <p:spPr>
              <a:xfrm>
                <a:off x="-31554" y="348586"/>
                <a:ext cx="809625" cy="333375"/>
              </a:xfrm>
              <a:prstGeom prst="rect">
                <a:avLst/>
              </a:prstGeom>
              <a:noFill/>
              <a:ln w="6350">
                <a:noFill/>
              </a:ln>
            </p:spPr>
            <p:txBody>
              <a:bodyPr rot="0" spcFirstLastPara="0" vert="horz" wrap="square" lIns="0" tIns="0" rIns="0" bIns="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ru-RU" sz="800" b="1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Регулирование (НПА)</a:t>
                </a:r>
                <a:endParaRPr lang="ru-RU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p:grpSp>
      </p:grpSp>
      <p:sp>
        <p:nvSpPr>
          <p:cNvPr id="36" name="Content Placeholder 2">
            <a:extLst>
              <a:ext uri="{FF2B5EF4-FFF2-40B4-BE49-F238E27FC236}">
                <a16:creationId xmlns:a16="http://schemas.microsoft.com/office/drawing/2014/main" id="{4AF672AE-1CB7-4A63-B78F-8F301D957640}"/>
              </a:ext>
            </a:extLst>
          </p:cNvPr>
          <p:cNvSpPr txBox="1">
            <a:spLocks/>
          </p:cNvSpPr>
          <p:nvPr/>
        </p:nvSpPr>
        <p:spPr>
          <a:xfrm>
            <a:off x="-1" y="122550"/>
            <a:ext cx="12172991" cy="770997"/>
          </a:xfrm>
          <a:prstGeom prst="rect">
            <a:avLst/>
          </a:prstGeom>
          <a:solidFill>
            <a:srgbClr val="194B46"/>
          </a:solidFill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Концептуальная схема системы непрерывного развития знаний и навыков для руководителей ОЗ </a:t>
            </a:r>
            <a:endParaRPr kumimoji="0" lang="ru-RU" altLang="ru-RU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7" name="Стрелка: вправо с вырезом 5">
            <a:extLst>
              <a:ext uri="{FF2B5EF4-FFF2-40B4-BE49-F238E27FC236}">
                <a16:creationId xmlns:a16="http://schemas.microsoft.com/office/drawing/2014/main" id="{D8E51BD1-16A0-4D49-8383-AD6BE8534544}"/>
              </a:ext>
            </a:extLst>
          </p:cNvPr>
          <p:cNvSpPr/>
          <p:nvPr/>
        </p:nvSpPr>
        <p:spPr>
          <a:xfrm rot="13213323">
            <a:off x="11237675" y="3248476"/>
            <a:ext cx="784695" cy="453179"/>
          </a:xfrm>
          <a:prstGeom prst="notchedRightArrow">
            <a:avLst>
              <a:gd name="adj1" fmla="val 44137"/>
              <a:gd name="adj2" fmla="val 52980"/>
            </a:avLst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5" name="Стрелка: вправо с вырезом 5">
            <a:extLst>
              <a:ext uri="{FF2B5EF4-FFF2-40B4-BE49-F238E27FC236}">
                <a16:creationId xmlns:a16="http://schemas.microsoft.com/office/drawing/2014/main" id="{2AF995E9-0EB0-465F-B864-9E043020AD8D}"/>
              </a:ext>
            </a:extLst>
          </p:cNvPr>
          <p:cNvSpPr/>
          <p:nvPr/>
        </p:nvSpPr>
        <p:spPr>
          <a:xfrm rot="13213323">
            <a:off x="11382714" y="6284588"/>
            <a:ext cx="774089" cy="435219"/>
          </a:xfrm>
          <a:prstGeom prst="notchedRightArrow">
            <a:avLst>
              <a:gd name="adj1" fmla="val 44137"/>
              <a:gd name="adj2" fmla="val 52980"/>
            </a:avLst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525577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8196F398-7676-4A35-AC44-33F7554AC529}"/>
              </a:ext>
            </a:extLst>
          </p:cNvPr>
          <p:cNvSpPr txBox="1">
            <a:spLocks/>
          </p:cNvSpPr>
          <p:nvPr/>
        </p:nvSpPr>
        <p:spPr>
          <a:xfrm>
            <a:off x="0" y="314694"/>
            <a:ext cx="12192000" cy="581951"/>
          </a:xfrm>
          <a:prstGeom prst="rect">
            <a:avLst/>
          </a:prstGeom>
          <a:solidFill>
            <a:srgbClr val="194B46"/>
          </a:solidFill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algn="ctr"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</a:pPr>
            <a:r>
              <a:rPr lang="ru-RU" b="1" dirty="0">
                <a:solidFill>
                  <a:srgbClr val="FFFFFF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Законы КР о требованиях к специальности руководителей ОЗ</a:t>
            </a:r>
            <a:endParaRPr lang="en-US" b="1" dirty="0">
              <a:solidFill>
                <a:schemeClr val="bg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19DDA40-C54F-4D7A-8364-74542E6033B6}"/>
              </a:ext>
            </a:extLst>
          </p:cNvPr>
          <p:cNvSpPr txBox="1"/>
          <p:nvPr/>
        </p:nvSpPr>
        <p:spPr>
          <a:xfrm>
            <a:off x="552659" y="1212275"/>
            <a:ext cx="11207419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Wingdings" panose="05000000000000000000" pitchFamily="2" charset="2"/>
              <a:buChar char="ü"/>
            </a:pP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Закон об охране здоровья граждан КР (Ст.11, п.2.3.) и </a:t>
            </a:r>
          </a:p>
          <a:p>
            <a:pPr marL="457200" indent="-457200">
              <a:buFont typeface="Wingdings" panose="05000000000000000000" pitchFamily="2" charset="2"/>
              <a:buChar char="ü"/>
            </a:pP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Закон об организациях здравоохранения (Гл.4., ст.19)</a:t>
            </a:r>
          </a:p>
          <a:p>
            <a:pPr marL="457200" indent="-457200">
              <a:buFont typeface="Wingdings" panose="05000000000000000000" pitchFamily="2" charset="2"/>
              <a:buChar char="ü"/>
            </a:pPr>
            <a:endParaRPr lang="ru-RU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«Организации здравоохранения с государственной и муниципальной формами собственности возглавляются руководителями, имеющими высшее профессиональное  (медицинское, экономическое, государственное управление) образование, прошедшими аттестацию и регистрацию </a:t>
            </a:r>
            <a:r>
              <a:rPr lang="ru-RU" b="1" i="1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 специальности «управление здравоохранением»,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в порядке установленном уполномоченным государственным органом КР в области здравоохранения».</a:t>
            </a:r>
          </a:p>
          <a:p>
            <a:endParaRPr lang="ru-RU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b="1" i="1" dirty="0">
                <a:latin typeface="Arial" panose="020B0604020202020204" pitchFamily="34" charset="0"/>
                <a:cs typeface="Arial" panose="020B0604020202020204" pitchFamily="34" charset="0"/>
              </a:rPr>
              <a:t>Предложения в Проект Закона:</a:t>
            </a:r>
          </a:p>
          <a:p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В статье 163 проекта закона внесено дополнение «</a:t>
            </a:r>
            <a:r>
              <a:rPr lang="ru-RU" b="1" i="1" dirty="0">
                <a:latin typeface="Arial" panose="020B0604020202020204" pitchFamily="34" charset="0"/>
                <a:cs typeface="Arial" panose="020B0604020202020204" pitchFamily="34" charset="0"/>
              </a:rPr>
              <a:t>лица, прошедшие профессиональную переподготовку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по квалификации «Управление здравоохранением».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В пункте 8 статьи 164 внесено дополнение “</a:t>
            </a:r>
            <a:r>
              <a:rPr lang="ru-RU" b="1" i="1" dirty="0">
                <a:latin typeface="Arial" panose="020B0604020202020204" pitchFamily="34" charset="0"/>
                <a:cs typeface="Arial" panose="020B0604020202020204" pitchFamily="34" charset="0"/>
              </a:rPr>
              <a:t>либо закончившие магистратуру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по специальности «Управление здравоохранением» или «Менеджмент в здравоохранении» </a:t>
            </a:r>
            <a:r>
              <a:rPr lang="ru-RU" b="1" i="1" dirty="0">
                <a:latin typeface="Arial" panose="020B0604020202020204" pitchFamily="34" charset="0"/>
                <a:cs typeface="Arial" panose="020B0604020202020204" pitchFamily="34" charset="0"/>
              </a:rPr>
              <a:t>или получившие другую аналогичную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специальность / квалификацию”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b="1" dirty="0">
              <a:highlight>
                <a:srgbClr val="FFFF00"/>
              </a:highlight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11407BC0-398C-43BD-9305-E34451EE55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E288C-DEB4-4BE9-A0D1-5AB836631ECD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298839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8196F398-7676-4A35-AC44-33F7554AC529}"/>
              </a:ext>
            </a:extLst>
          </p:cNvPr>
          <p:cNvSpPr txBox="1">
            <a:spLocks/>
          </p:cNvSpPr>
          <p:nvPr/>
        </p:nvSpPr>
        <p:spPr>
          <a:xfrm>
            <a:off x="0" y="163773"/>
            <a:ext cx="12192000" cy="581951"/>
          </a:xfrm>
          <a:prstGeom prst="rect">
            <a:avLst/>
          </a:prstGeom>
          <a:solidFill>
            <a:srgbClr val="194B46"/>
          </a:solidFill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Из Положения о Дополнительном профессиональном образовании в КР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19DDA40-C54F-4D7A-8364-74542E6033B6}"/>
              </a:ext>
            </a:extLst>
          </p:cNvPr>
          <p:cNvSpPr txBox="1"/>
          <p:nvPr/>
        </p:nvSpPr>
        <p:spPr>
          <a:xfrm>
            <a:off x="368473" y="979743"/>
            <a:ext cx="11668543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ü"/>
            </a:pP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О профессиональной переподготовке (Пункт 5.4. ): </a:t>
            </a:r>
          </a:p>
          <a:p>
            <a:endParaRPr lang="ru-RU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00100" lvl="1" indent="-342900">
              <a:buFont typeface="Courier New" panose="02070309020205020404" pitchFamily="49" charset="0"/>
              <a:buChar char="o"/>
            </a:pP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Дополнительные образовательные </a:t>
            </a:r>
            <a:r>
              <a:rPr lang="ru-RU" b="1" dirty="0">
                <a:solidFill>
                  <a:srgbClr val="DF501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программы профессиональной переподготовки </a:t>
            </a: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реализуются </a:t>
            </a:r>
            <a:r>
              <a:rPr lang="ru-RU" b="1" i="1" dirty="0">
                <a:latin typeface="Arial" panose="020B0604020202020204" pitchFamily="34" charset="0"/>
                <a:cs typeface="Arial" panose="020B0604020202020204" pitchFamily="34" charset="0"/>
              </a:rPr>
              <a:t>в объёме </a:t>
            </a:r>
            <a:r>
              <a:rPr lang="ru-RU" b="1" i="1" dirty="0">
                <a:solidFill>
                  <a:srgbClr val="DF501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свыше 500 часов </a:t>
            </a: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по учебным программам, дающим необходимые знания, умения и навыки специалисту </a:t>
            </a:r>
            <a:r>
              <a:rPr lang="ru-RU" b="1" i="1" dirty="0">
                <a:latin typeface="Arial" panose="020B0604020202020204" pitchFamily="34" charset="0"/>
                <a:cs typeface="Arial" panose="020B0604020202020204" pitchFamily="34" charset="0"/>
              </a:rPr>
              <a:t>для выполнения нового вида профессиональной деятельности в пределах имеющегося профессионального образования</a:t>
            </a: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800100" lvl="1" indent="-342900">
              <a:buFont typeface="Courier New" panose="02070309020205020404" pitchFamily="49" charset="0"/>
              <a:buChar char="o"/>
            </a:pPr>
            <a:endParaRPr lang="ru-RU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lvl="1" indent="-342900">
              <a:buFont typeface="Wingdings" panose="05000000000000000000" pitchFamily="2" charset="2"/>
              <a:buChar char="ü"/>
            </a:pP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О повышении квалификации (Пункты 1.6. и 5.4.): </a:t>
            </a:r>
          </a:p>
          <a:p>
            <a:pPr marL="800100" lvl="1" indent="-342900">
              <a:buFont typeface="Courier New" panose="02070309020205020404" pitchFamily="49" charset="0"/>
              <a:buChar char="o"/>
            </a:pPr>
            <a:endParaRPr lang="ru-RU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00100" lvl="1" indent="-342900">
              <a:buFont typeface="Courier New" panose="02070309020205020404" pitchFamily="49" charset="0"/>
              <a:buChar char="o"/>
            </a:pP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Дополнительные образовательные программы повышения квалификации реализуются </a:t>
            </a:r>
            <a:r>
              <a:rPr lang="ru-RU" b="1" i="1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объеме от 72 до 100 часов с целью обновления знаний и навыков</a:t>
            </a: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 в соответствии с постоянно повышающимися требованиями образовательных стандартов </a:t>
            </a:r>
            <a:r>
              <a:rPr lang="ru-RU" b="1" i="1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через краткосрочные тематические курсы обучения или участие в работе тематических и проблемных семинаров.</a:t>
            </a:r>
            <a:r>
              <a:rPr lang="ru-RU" b="1" i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Программы повышения квалификации более длительного обучения в объеме свыше 100 часов реализуются с целью углубленного изучения актуальных проблем или приобретения профессиональных навыков.</a:t>
            </a:r>
          </a:p>
          <a:p>
            <a:endParaRPr lang="ru-RU" b="1" dirty="0"/>
          </a:p>
          <a:p>
            <a:pPr marL="800100" lvl="1" indent="-342900">
              <a:buFont typeface="Courier New" panose="02070309020205020404" pitchFamily="49" charset="0"/>
              <a:buChar char="o"/>
            </a:pPr>
            <a:r>
              <a:rPr lang="ru-RU" b="1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Повышение квалификации </a:t>
            </a: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проводится по мере необходимости, но </a:t>
            </a:r>
            <a:r>
              <a:rPr lang="ru-RU" b="1" i="1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 реже одного раза в 5 лет</a:t>
            </a:r>
            <a:r>
              <a:rPr lang="ru-RU" b="1" dirty="0">
                <a:solidFill>
                  <a:srgbClr val="DF501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в течение всей трудовой деятельности работников;</a:t>
            </a:r>
          </a:p>
        </p:txBody>
      </p:sp>
    </p:spTree>
    <p:extLst>
      <p:ext uri="{BB962C8B-B14F-4D97-AF65-F5344CB8AC3E}">
        <p14:creationId xmlns:p14="http://schemas.microsoft.com/office/powerpoint/2010/main" val="33973720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BD3E85-DCA2-4138-A3F5-01DF610BE1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" y="18847"/>
            <a:ext cx="12191993" cy="849647"/>
          </a:xfrm>
          <a:solidFill>
            <a:srgbClr val="194B46"/>
          </a:solidFill>
        </p:spPr>
        <p:txBody>
          <a:bodyPr>
            <a:normAutofit/>
          </a:bodyPr>
          <a:lstStyle/>
          <a:p>
            <a:pPr algn="ctr"/>
            <a:r>
              <a:rPr lang="ru-RU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Предложение Проект АОЗ – ФАЗА </a:t>
            </a:r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II</a:t>
            </a:r>
            <a:r>
              <a:rPr lang="ru-RU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/ </a:t>
            </a:r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SDC: </a:t>
            </a:r>
            <a:br>
              <a:rPr lang="ru-RU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переподготовка и курсы по непрерывному повышению квалификации</a:t>
            </a:r>
            <a:endParaRPr lang="en-US" sz="2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40F583D-C5EC-4828-9D0D-BADEA9A72D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30949"/>
            <a:ext cx="2743200" cy="365125"/>
          </a:xfrm>
        </p:spPr>
        <p:txBody>
          <a:bodyPr/>
          <a:lstStyle/>
          <a:p>
            <a:fld id="{6BCE288C-DEB4-4BE9-A0D1-5AB836631ECD}" type="slidenum">
              <a:rPr lang="ru-RU" smtClean="0"/>
              <a:t>7</a:t>
            </a:fld>
            <a:endParaRPr lang="ru-RU"/>
          </a:p>
        </p:txBody>
      </p:sp>
      <p:sp>
        <p:nvSpPr>
          <p:cNvPr id="18" name="Прямоугольник 17">
            <a:extLst>
              <a:ext uri="{FF2B5EF4-FFF2-40B4-BE49-F238E27FC236}">
                <a16:creationId xmlns:a16="http://schemas.microsoft.com/office/drawing/2014/main" id="{ACFE13CB-ADC0-400A-9E33-0223C9FA3A82}"/>
              </a:ext>
            </a:extLst>
          </p:cNvPr>
          <p:cNvSpPr/>
          <p:nvPr/>
        </p:nvSpPr>
        <p:spPr>
          <a:xfrm>
            <a:off x="3966147" y="2938306"/>
            <a:ext cx="4319999" cy="586373"/>
          </a:xfrm>
          <a:prstGeom prst="rect">
            <a:avLst/>
          </a:prstGeom>
          <a:solidFill>
            <a:srgbClr val="194B4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Компетентный руководитель ОЗ</a:t>
            </a:r>
          </a:p>
        </p:txBody>
      </p:sp>
      <p:sp>
        <p:nvSpPr>
          <p:cNvPr id="29" name="Стрелка вправо с вырезом 12">
            <a:extLst>
              <a:ext uri="{FF2B5EF4-FFF2-40B4-BE49-F238E27FC236}">
                <a16:creationId xmlns:a16="http://schemas.microsoft.com/office/drawing/2014/main" id="{D2DC6AED-67A0-4402-803C-849A13ADA141}"/>
              </a:ext>
            </a:extLst>
          </p:cNvPr>
          <p:cNvSpPr/>
          <p:nvPr/>
        </p:nvSpPr>
        <p:spPr>
          <a:xfrm rot="5400000">
            <a:off x="5832629" y="3563336"/>
            <a:ext cx="586372" cy="573931"/>
          </a:xfrm>
          <a:prstGeom prst="stripedRightArrow">
            <a:avLst>
              <a:gd name="adj1" fmla="val 39756"/>
              <a:gd name="adj2" fmla="val 60653"/>
            </a:avLst>
          </a:prstGeom>
          <a:solidFill>
            <a:srgbClr val="194B46"/>
          </a:solidFill>
          <a:ln>
            <a:solidFill>
              <a:srgbClr val="194B4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A7080EB5-B33B-4C8A-8A12-4C3C3513829D}"/>
              </a:ext>
            </a:extLst>
          </p:cNvPr>
          <p:cNvCxnSpPr>
            <a:cxnSpLocks/>
          </p:cNvCxnSpPr>
          <p:nvPr/>
        </p:nvCxnSpPr>
        <p:spPr>
          <a:xfrm>
            <a:off x="2425148" y="4192356"/>
            <a:ext cx="7245626" cy="0"/>
          </a:xfrm>
          <a:prstGeom prst="line">
            <a:avLst/>
          </a:prstGeom>
          <a:solidFill>
            <a:srgbClr val="194B46"/>
          </a:solidFill>
          <a:ln w="76200">
            <a:solidFill>
              <a:srgbClr val="194B4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sp>
        <p:nvSpPr>
          <p:cNvPr id="11" name="Isosceles Triangle 10">
            <a:extLst>
              <a:ext uri="{FF2B5EF4-FFF2-40B4-BE49-F238E27FC236}">
                <a16:creationId xmlns:a16="http://schemas.microsoft.com/office/drawing/2014/main" id="{78D5F413-97C7-454E-AB51-B267EDB3C3D3}"/>
              </a:ext>
            </a:extLst>
          </p:cNvPr>
          <p:cNvSpPr/>
          <p:nvPr/>
        </p:nvSpPr>
        <p:spPr>
          <a:xfrm>
            <a:off x="5238110" y="4943233"/>
            <a:ext cx="1775410" cy="1321005"/>
          </a:xfrm>
          <a:prstGeom prst="triangle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cs typeface="Arial" panose="020B0604020202020204" pitchFamily="34" charset="0"/>
              </a:rPr>
              <a:t>TOT</a:t>
            </a:r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A48E0214-5D7D-4D86-B38D-9D7DDDF33C27}"/>
              </a:ext>
            </a:extLst>
          </p:cNvPr>
          <p:cNvCxnSpPr>
            <a:cxnSpLocks/>
          </p:cNvCxnSpPr>
          <p:nvPr/>
        </p:nvCxnSpPr>
        <p:spPr>
          <a:xfrm flipV="1">
            <a:off x="2463354" y="4229935"/>
            <a:ext cx="0" cy="573293"/>
          </a:xfrm>
          <a:prstGeom prst="line">
            <a:avLst/>
          </a:prstGeom>
          <a:solidFill>
            <a:srgbClr val="194B46"/>
          </a:solidFill>
          <a:ln w="76200">
            <a:solidFill>
              <a:srgbClr val="194B4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99023F68-A9BC-45FD-A019-14EF6A9937B1}"/>
              </a:ext>
            </a:extLst>
          </p:cNvPr>
          <p:cNvCxnSpPr>
            <a:cxnSpLocks/>
          </p:cNvCxnSpPr>
          <p:nvPr/>
        </p:nvCxnSpPr>
        <p:spPr>
          <a:xfrm flipV="1">
            <a:off x="9641060" y="4209847"/>
            <a:ext cx="0" cy="573293"/>
          </a:xfrm>
          <a:prstGeom prst="line">
            <a:avLst/>
          </a:prstGeom>
          <a:solidFill>
            <a:srgbClr val="194B46"/>
          </a:solidFill>
          <a:ln w="76200">
            <a:solidFill>
              <a:srgbClr val="194B4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sp>
        <p:nvSpPr>
          <p:cNvPr id="13" name="Rectangle 12">
            <a:extLst>
              <a:ext uri="{FF2B5EF4-FFF2-40B4-BE49-F238E27FC236}">
                <a16:creationId xmlns:a16="http://schemas.microsoft.com/office/drawing/2014/main" id="{CAD97478-8D86-42D9-A0DA-48A7875C3C99}"/>
              </a:ext>
            </a:extLst>
          </p:cNvPr>
          <p:cNvSpPr/>
          <p:nvPr/>
        </p:nvSpPr>
        <p:spPr>
          <a:xfrm>
            <a:off x="284764" y="5759942"/>
            <a:ext cx="4425912" cy="907591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>
              <a:lnSpc>
                <a:spcPct val="108000"/>
              </a:lnSpc>
            </a:pPr>
            <a:r>
              <a:rPr lang="ru-RU" b="1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15 учебных модулей</a:t>
            </a:r>
            <a:endParaRPr lang="en-US" b="1" dirty="0">
              <a:solidFill>
                <a:schemeClr val="accent6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28600" indent="-228600">
              <a:lnSpc>
                <a:spcPct val="108000"/>
              </a:lnSpc>
              <a:buAutoNum type="arabicPeriod"/>
            </a:pPr>
            <a:endParaRPr lang="en-US" sz="1200" b="1" dirty="0">
              <a:solidFill>
                <a:schemeClr val="accent6">
                  <a:lumMod val="50000"/>
                </a:schemeClr>
              </a:solidFill>
              <a:cs typeface="Arial" panose="020B0604020202020204" pitchFamily="34" charset="0"/>
            </a:endParaRP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4DD7D932-6797-4E3E-84FD-A176162C5EAC}"/>
              </a:ext>
            </a:extLst>
          </p:cNvPr>
          <p:cNvSpPr/>
          <p:nvPr/>
        </p:nvSpPr>
        <p:spPr>
          <a:xfrm>
            <a:off x="7540954" y="5698436"/>
            <a:ext cx="4350376" cy="979145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>
              <a:lnSpc>
                <a:spcPct val="108000"/>
              </a:lnSpc>
            </a:pPr>
            <a:r>
              <a:rPr lang="ru-RU" b="1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Расширенный перечень краткосрочных курсов по вопросам эффективного менеджмента ОЗ</a:t>
            </a:r>
            <a:endParaRPr lang="en-US" b="1" dirty="0">
              <a:solidFill>
                <a:schemeClr val="accent6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Прямоугольник 22">
            <a:extLst>
              <a:ext uri="{FF2B5EF4-FFF2-40B4-BE49-F238E27FC236}">
                <a16:creationId xmlns:a16="http://schemas.microsoft.com/office/drawing/2014/main" id="{5A2C1444-DDD1-4A98-95C8-81D9D9F04DF9}"/>
              </a:ext>
            </a:extLst>
          </p:cNvPr>
          <p:cNvSpPr/>
          <p:nvPr/>
        </p:nvSpPr>
        <p:spPr>
          <a:xfrm>
            <a:off x="284765" y="4842304"/>
            <a:ext cx="4425911" cy="907590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cs typeface="Arial" panose="020B0604020202020204" pitchFamily="34" charset="0"/>
              </a:rPr>
              <a:t> </a:t>
            </a:r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Программа переподготовки </a:t>
            </a:r>
          </a:p>
          <a:p>
            <a:pPr algn="ctr"/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по «Управлению здравоохранением»</a:t>
            </a:r>
          </a:p>
          <a:p>
            <a:pPr algn="ctr"/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(540 часов)</a:t>
            </a:r>
          </a:p>
        </p:txBody>
      </p:sp>
      <p:sp>
        <p:nvSpPr>
          <p:cNvPr id="23" name="Прямоугольник 22">
            <a:extLst>
              <a:ext uri="{FF2B5EF4-FFF2-40B4-BE49-F238E27FC236}">
                <a16:creationId xmlns:a16="http://schemas.microsoft.com/office/drawing/2014/main" id="{FDD2B234-A8DE-4CF4-AD3B-628891DFE391}"/>
              </a:ext>
            </a:extLst>
          </p:cNvPr>
          <p:cNvSpPr/>
          <p:nvPr/>
        </p:nvSpPr>
        <p:spPr>
          <a:xfrm>
            <a:off x="7540951" y="4833749"/>
            <a:ext cx="4350379" cy="849647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Программы по непрерывному повышению квалификации</a:t>
            </a:r>
          </a:p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(72 </a:t>
            </a: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100 </a:t>
            </a: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часов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ru-RU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Прямоугольник 17">
            <a:extLst>
              <a:ext uri="{FF2B5EF4-FFF2-40B4-BE49-F238E27FC236}">
                <a16:creationId xmlns:a16="http://schemas.microsoft.com/office/drawing/2014/main" id="{A3E4C9D3-7779-4F2E-A474-9DDD25A053C3}"/>
              </a:ext>
            </a:extLst>
          </p:cNvPr>
          <p:cNvSpPr/>
          <p:nvPr/>
        </p:nvSpPr>
        <p:spPr>
          <a:xfrm>
            <a:off x="2513594" y="991758"/>
            <a:ext cx="7207419" cy="747713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Высшее профессиональное образование </a:t>
            </a:r>
          </a:p>
          <a:p>
            <a:pPr algn="ctr"/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(медицинское, экономическое, государственное управление)</a:t>
            </a:r>
            <a:endParaRPr lang="ru-RU" b="1" dirty="0">
              <a:cs typeface="Arial" panose="020B0604020202020204" pitchFamily="34" charset="0"/>
            </a:endParaRPr>
          </a:p>
        </p:txBody>
      </p:sp>
      <p:sp>
        <p:nvSpPr>
          <p:cNvPr id="16" name="Стрелка вправо с вырезом 12">
            <a:extLst>
              <a:ext uri="{FF2B5EF4-FFF2-40B4-BE49-F238E27FC236}">
                <a16:creationId xmlns:a16="http://schemas.microsoft.com/office/drawing/2014/main" id="{B17813E2-A931-411F-BD4D-4DC52284D01B}"/>
              </a:ext>
            </a:extLst>
          </p:cNvPr>
          <p:cNvSpPr/>
          <p:nvPr/>
        </p:nvSpPr>
        <p:spPr>
          <a:xfrm rot="5400000">
            <a:off x="5864236" y="1770194"/>
            <a:ext cx="528022" cy="573931"/>
          </a:xfrm>
          <a:prstGeom prst="stripedRightArrow">
            <a:avLst>
              <a:gd name="adj1" fmla="val 39756"/>
              <a:gd name="adj2" fmla="val 60653"/>
            </a:avLst>
          </a:prstGeom>
          <a:solidFill>
            <a:srgbClr val="194B46"/>
          </a:solidFill>
          <a:ln>
            <a:solidFill>
              <a:srgbClr val="194B4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Прямоугольник 17">
            <a:extLst>
              <a:ext uri="{FF2B5EF4-FFF2-40B4-BE49-F238E27FC236}">
                <a16:creationId xmlns:a16="http://schemas.microsoft.com/office/drawing/2014/main" id="{43B11D9B-9832-4BB3-9550-24B3BB6DFF0D}"/>
              </a:ext>
            </a:extLst>
          </p:cNvPr>
          <p:cNvSpPr/>
          <p:nvPr/>
        </p:nvSpPr>
        <p:spPr>
          <a:xfrm>
            <a:off x="3966147" y="2333440"/>
            <a:ext cx="4319999" cy="586373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КАТАЛОГ КОМПЕТЕНЦИЙ </a:t>
            </a:r>
          </a:p>
          <a:p>
            <a:pPr algn="ctr"/>
            <a:r>
              <a:rPr lang="ru-RU" b="1" dirty="0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(кто нужен системе?)</a:t>
            </a:r>
            <a:endParaRPr lang="ru-RU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25177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32562" y="948645"/>
            <a:ext cx="11143623" cy="57785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00100" lvl="1" indent="-342900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Консорциум образовательных организаций для реализации Программы переподготовки по «Управлению здравоохранением»</a:t>
            </a:r>
            <a:endParaRPr lang="en-US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257300" lvl="2" indent="-342900">
              <a:spcBef>
                <a:spcPts val="300"/>
              </a:spcBef>
              <a:spcAft>
                <a:spcPts val="300"/>
              </a:spcAft>
              <a:buFont typeface="Courier New" panose="02070309020205020404" pitchFamily="49" charset="0"/>
              <a:buChar char="o"/>
            </a:pPr>
            <a:r>
              <a:rPr lang="ru-RU" i="0" u="none" strike="noStrike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Кыргызский государственный медицинский институт переподготовки и повышения квалификации имени С.Б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Даниярова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КГМИПиПК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endParaRPr lang="ru-RU" i="0" u="none" strike="noStrike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257300" lvl="2" indent="-342900">
              <a:spcBef>
                <a:spcPts val="300"/>
              </a:spcBef>
              <a:spcAft>
                <a:spcPts val="300"/>
              </a:spcAft>
              <a:buFont typeface="Courier New" panose="02070309020205020404" pitchFamily="49" charset="0"/>
              <a:buChar char="o"/>
            </a:pPr>
            <a:r>
              <a:rPr lang="ru-RU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Кыргызская государственная медицинская академия имени И.К. </a:t>
            </a:r>
            <a:r>
              <a:rPr lang="ru-RU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Ахунбаева</a:t>
            </a:r>
            <a:r>
              <a:rPr lang="ru-RU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(КГМА)</a:t>
            </a:r>
          </a:p>
          <a:p>
            <a:pPr marL="1257300" lvl="2" indent="-342900">
              <a:spcBef>
                <a:spcPts val="300"/>
              </a:spcBef>
              <a:spcAft>
                <a:spcPts val="300"/>
              </a:spcAft>
              <a:buFont typeface="Courier New" panose="02070309020205020404" pitchFamily="49" charset="0"/>
              <a:buChar char="o"/>
            </a:pPr>
            <a:r>
              <a:rPr lang="ru-RU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Кыргызский Экономический Университет имени М. Рыскулбекова (КЭУ)</a:t>
            </a:r>
          </a:p>
          <a:p>
            <a:pPr marL="1257300" lvl="2" indent="-342900">
              <a:spcBef>
                <a:spcPts val="300"/>
              </a:spcBef>
              <a:spcAft>
                <a:spcPts val="300"/>
              </a:spcAft>
              <a:buFont typeface="Courier New" panose="02070309020205020404" pitchFamily="49" charset="0"/>
              <a:buChar char="o"/>
            </a:pPr>
            <a:r>
              <a:rPr lang="ru-RU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Кыргызско-Российский Славянский университет им. Б. Н. Ельцина</a:t>
            </a:r>
          </a:p>
          <a:p>
            <a:pPr marL="1257300" lvl="2" indent="-342900">
              <a:spcBef>
                <a:spcPts val="300"/>
              </a:spcBef>
              <a:spcAft>
                <a:spcPts val="300"/>
              </a:spcAft>
              <a:buFont typeface="Courier New" panose="02070309020205020404" pitchFamily="49" charset="0"/>
              <a:buChar char="o"/>
            </a:pPr>
            <a:r>
              <a:rPr lang="ru-RU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Кыргызский Национальный университет имени Жусупа Баласагына  (КНУ)</a:t>
            </a:r>
          </a:p>
          <a:p>
            <a:pPr marL="1257300" lvl="2" indent="-342900">
              <a:spcBef>
                <a:spcPts val="300"/>
              </a:spcBef>
              <a:spcAft>
                <a:spcPts val="300"/>
              </a:spcAft>
              <a:buFont typeface="Courier New" panose="02070309020205020404" pitchFamily="49" charset="0"/>
              <a:buChar char="o"/>
            </a:pPr>
            <a:r>
              <a:rPr lang="ru-RU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Международный университет Кыргызстана (МУК)</a:t>
            </a:r>
          </a:p>
          <a:p>
            <a:pPr marL="1257300" lvl="2" indent="-342900">
              <a:spcBef>
                <a:spcPts val="300"/>
              </a:spcBef>
              <a:spcAft>
                <a:spcPts val="300"/>
              </a:spcAft>
              <a:buFont typeface="Courier New" panose="02070309020205020404" pitchFamily="49" charset="0"/>
              <a:buChar char="o"/>
            </a:pP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Ошский Государственный Университет (ОшГУ) </a:t>
            </a:r>
          </a:p>
          <a:p>
            <a:pPr marL="1257300" lvl="2" indent="-342900">
              <a:spcBef>
                <a:spcPts val="300"/>
              </a:spcBef>
              <a:spcAft>
                <a:spcPts val="300"/>
              </a:spcAft>
              <a:buFont typeface="Courier New" panose="02070309020205020404" pitchFamily="49" charset="0"/>
              <a:buChar char="o"/>
            </a:pP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Академия государственного управления при Президенте Кыргызской Республики (АГУП)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257300" lvl="2" indent="-342900">
              <a:spcBef>
                <a:spcPts val="300"/>
              </a:spcBef>
              <a:spcAft>
                <a:spcPts val="300"/>
              </a:spcAft>
              <a:buFont typeface="Courier New" panose="02070309020205020404" pitchFamily="49" charset="0"/>
              <a:buChar char="o"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00100" lvl="1" indent="-342900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К разработке и преподаванию Программы также привлечены высоко квалифицированные специалисты практического здравоохранения </a:t>
            </a:r>
          </a:p>
          <a:p>
            <a:pPr marL="1257300" lvl="2" indent="-342900">
              <a:spcBef>
                <a:spcPts val="300"/>
              </a:spcBef>
              <a:spcAft>
                <a:spcPts val="300"/>
              </a:spcAft>
              <a:buFont typeface="Courier New" panose="02070309020205020404" pitchFamily="49" charset="0"/>
              <a:buChar char="o"/>
            </a:pP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МЗ КР, ФОМС, подведомственные организации</a:t>
            </a:r>
          </a:p>
          <a:p>
            <a:pPr marL="1257300" lvl="2" indent="-342900">
              <a:spcBef>
                <a:spcPts val="300"/>
              </a:spcBef>
              <a:spcAft>
                <a:spcPts val="300"/>
              </a:spcAft>
              <a:buFont typeface="Courier New" panose="02070309020205020404" pitchFamily="49" charset="0"/>
              <a:buChar char="o"/>
            </a:pP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ОЗ, независимые эксперты и др.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2AFEB44E-0DD7-45D3-96DF-F7D892669C84}"/>
              </a:ext>
            </a:extLst>
          </p:cNvPr>
          <p:cNvSpPr txBox="1">
            <a:spLocks/>
          </p:cNvSpPr>
          <p:nvPr/>
        </p:nvSpPr>
        <p:spPr>
          <a:xfrm>
            <a:off x="0" y="110532"/>
            <a:ext cx="12192000" cy="733530"/>
          </a:xfrm>
          <a:prstGeom prst="rect">
            <a:avLst/>
          </a:prstGeom>
          <a:solidFill>
            <a:srgbClr val="194B46"/>
          </a:solidFill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Программа переподготовки </a:t>
            </a:r>
            <a:r>
              <a:rPr lang="ru-RU" b="1" dirty="0">
                <a:solidFill>
                  <a:schemeClr val="bg1"/>
                </a:solidFill>
                <a:cs typeface="Arial" panose="020B0604020202020204" pitchFamily="34" charset="0"/>
              </a:rPr>
              <a:t>по «Управлению здравоохранением</a:t>
            </a:r>
            <a:r>
              <a:rPr lang="ru-RU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3" name="Номер слайда 2">
            <a:extLst>
              <a:ext uri="{FF2B5EF4-FFF2-40B4-BE49-F238E27FC236}">
                <a16:creationId xmlns:a16="http://schemas.microsoft.com/office/drawing/2014/main" id="{E4A8E6CD-4242-424C-A29C-60768B88E7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E288C-DEB4-4BE9-A0D1-5AB836631ECD}" type="slidenum">
              <a:rPr lang="ru-RU" smtClean="0"/>
              <a:t>8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9528758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ontent Placeholder 1">
            <a:extLst>
              <a:ext uri="{FF2B5EF4-FFF2-40B4-BE49-F238E27FC236}">
                <a16:creationId xmlns:a16="http://schemas.microsoft.com/office/drawing/2014/main" id="{7B0A07C3-2A3F-4EA9-88DC-0DECDC60974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61415279"/>
              </p:ext>
            </p:extLst>
          </p:nvPr>
        </p:nvGraphicFramePr>
        <p:xfrm>
          <a:off x="285750" y="1125418"/>
          <a:ext cx="11649075" cy="5462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0254">
                  <a:extLst>
                    <a:ext uri="{9D8B030D-6E8A-4147-A177-3AD203B41FA5}">
                      <a16:colId xmlns:a16="http://schemas.microsoft.com/office/drawing/2014/main" val="1579287097"/>
                    </a:ext>
                  </a:extLst>
                </a:gridCol>
                <a:gridCol w="8608821">
                  <a:extLst>
                    <a:ext uri="{9D8B030D-6E8A-4147-A177-3AD203B41FA5}">
                      <a16:colId xmlns:a16="http://schemas.microsoft.com/office/drawing/2014/main" val="770016611"/>
                    </a:ext>
                  </a:extLst>
                </a:gridCol>
              </a:tblGrid>
              <a:tr h="452615">
                <a:tc>
                  <a:txBody>
                    <a:bodyPr/>
                    <a:lstStyle/>
                    <a:p>
                      <a:r>
                        <a:rPr lang="ru-RU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СРОКИ</a:t>
                      </a:r>
                      <a:endParaRPr lang="en-US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МЕРОПРИЯТИЯ</a:t>
                      </a:r>
                      <a:endParaRPr lang="en-US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25162496"/>
                  </a:ext>
                </a:extLst>
              </a:tr>
              <a:tr h="2641542">
                <a:tc>
                  <a:txBody>
                    <a:bodyPr/>
                    <a:lstStyle/>
                    <a:p>
                      <a:r>
                        <a:rPr lang="ru-RU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ЯНВАРЬ – МАРТ, 2022</a:t>
                      </a:r>
                      <a:endParaRPr lang="en-US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ru-RU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Завершение работы над учебными программами и материалами Программы переподготовки по «Управлению здравоохранением»;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ru-RU" sz="1800" kern="12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Дальнейшая поддержка развития педагогического потенциала по вопросам управления здравоохранением;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ru-RU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Подготовительные мероприятия по организации учебного процесса (заключение Меморандума ОО, утверждение Каталога Компетенций и Программы, полготовка плана МиО, и др.);</a:t>
                      </a:r>
                    </a:p>
                    <a:p>
                      <a:pPr marL="285750" indent="-285750">
                        <a:lnSpc>
                          <a:spcPct val="10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ru-RU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Детализация этапов пилотирования (формирование списков слушателей, расписание модулей и др.);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04875360"/>
                  </a:ext>
                </a:extLst>
              </a:tr>
              <a:tr h="2368203">
                <a:tc>
                  <a:txBody>
                    <a:bodyPr/>
                    <a:lstStyle/>
                    <a:p>
                      <a:r>
                        <a:rPr lang="ru-RU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АПРЕЛЬ – ДЕКАБРЬ, 2022</a:t>
                      </a:r>
                      <a:endParaRPr lang="en-US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lnSpc>
                          <a:spcPct val="10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ru-RU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Пилотирование Программы «Управление здравоохранением»;</a:t>
                      </a:r>
                    </a:p>
                    <a:p>
                      <a:pPr marL="285750" indent="-285750" algn="l" defTabSz="914400" rtl="0" eaLnBrk="1" latinLnBrk="0" hangingPunct="1">
                        <a:lnSpc>
                          <a:spcPct val="10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ru-RU" sz="1800" kern="12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Анализ результатов МиО учебного процесса;</a:t>
                      </a:r>
                    </a:p>
                    <a:p>
                      <a:pPr marL="285750" indent="-285750">
                        <a:lnSpc>
                          <a:spcPct val="10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ru-RU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Подготовка / адаптация учебных материалов для он-лайн преподавания; 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ru-RU" sz="1800" kern="12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Разработка и внедрение бизнес-модели для реализации профессиональной гпереподготовки и повышения квалификации руководителей ОЗ;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ru-RU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65880294"/>
                  </a:ext>
                </a:extLst>
              </a:tr>
            </a:tbl>
          </a:graphicData>
        </a:graphic>
      </p:graphicFrame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27CD088-42FB-4D9E-9BB8-49B8E2A91B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E288C-DEB4-4BE9-A0D1-5AB836631ECD}" type="slidenum">
              <a:rPr lang="ru-RU" smtClean="0"/>
              <a:t>9</a:t>
            </a:fld>
            <a:endParaRPr lang="ru-RU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0D5111CD-879D-432C-BD88-8403948C893C}"/>
              </a:ext>
            </a:extLst>
          </p:cNvPr>
          <p:cNvSpPr txBox="1">
            <a:spLocks/>
          </p:cNvSpPr>
          <p:nvPr/>
        </p:nvSpPr>
        <p:spPr>
          <a:xfrm>
            <a:off x="-1" y="66351"/>
            <a:ext cx="12191993" cy="861881"/>
          </a:xfrm>
          <a:prstGeom prst="rect">
            <a:avLst/>
          </a:prstGeom>
          <a:solidFill>
            <a:srgbClr val="194B46"/>
          </a:solidFill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Предварительный план реализации Программы переподготовки (2022 год) </a:t>
            </a:r>
            <a:endParaRPr lang="en-US" sz="2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5213205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4562</TotalTime>
  <Words>1141</Words>
  <Application>Microsoft Office PowerPoint</Application>
  <PresentationFormat>Widescreen</PresentationFormat>
  <Paragraphs>171</Paragraphs>
  <Slides>11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9" baseType="lpstr">
      <vt:lpstr>Arial Unicode MS</vt:lpstr>
      <vt:lpstr>Arial</vt:lpstr>
      <vt:lpstr>Calibri</vt:lpstr>
      <vt:lpstr>Calibri Light</vt:lpstr>
      <vt:lpstr>Courier New</vt:lpstr>
      <vt:lpstr>Times New Roman</vt:lpstr>
      <vt:lpstr>Wingdings</vt:lpstr>
      <vt:lpstr>Тема Office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Предложение Проект АОЗ – ФАЗА II / SDC:  переподготовка и курсы по непрерывному повышению квалификации</vt:lpstr>
      <vt:lpstr>PowerPoint Presentation</vt:lpstr>
      <vt:lpstr>PowerPoint Presentation</vt:lpstr>
      <vt:lpstr>PowerPoint Presentation</vt:lpstr>
      <vt:lpstr>Благодарю за внимание!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Kanatbek Kozhokeev</dc:creator>
  <cp:lastModifiedBy>Gulgun Murzalieva</cp:lastModifiedBy>
  <cp:revision>190</cp:revision>
  <dcterms:created xsi:type="dcterms:W3CDTF">2021-06-19T09:23:22Z</dcterms:created>
  <dcterms:modified xsi:type="dcterms:W3CDTF">2022-01-25T06:24:20Z</dcterms:modified>
</cp:coreProperties>
</file>