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76" r:id="rId2"/>
    <p:sldId id="526" r:id="rId3"/>
    <p:sldId id="519" r:id="rId4"/>
    <p:sldId id="528" r:id="rId5"/>
    <p:sldId id="525" r:id="rId6"/>
    <p:sldId id="531" r:id="rId7"/>
    <p:sldId id="414" r:id="rId8"/>
    <p:sldId id="517" r:id="rId9"/>
    <p:sldId id="522" r:id="rId10"/>
    <p:sldId id="520" r:id="rId11"/>
    <p:sldId id="516" r:id="rId12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4B46"/>
    <a:srgbClr val="FFFFFF"/>
    <a:srgbClr val="4472C4"/>
    <a:srgbClr val="4F8D8A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7EB81-CBB7-4431-8942-785FA76413F3}" type="datetimeFigureOut">
              <a:rPr lang="ru-RU" smtClean="0"/>
              <a:t>23.01.2022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A10CB7-3C4C-49CE-AAA9-73C6D4D2C6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874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46ABA9-B02A-4B0B-8E82-9822ADD64CA6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a-DK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98927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46ABA9-B02A-4B0B-8E82-9822ADD64CA6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da-DK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853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46ABA9-B02A-4B0B-8E82-9822ADD64CA6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a-DK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7480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46ABA9-B02A-4B0B-8E82-9822ADD64CA6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a-DK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5942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46ABA9-B02A-4B0B-8E82-9822ADD64CA6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a-DK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63385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46ABA9-B02A-4B0B-8E82-9822ADD64CA6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a-DK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9617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46ABA9-B02A-4B0B-8E82-9822ADD64CA6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a-DK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2366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46ABA9-B02A-4B0B-8E82-9822ADD64CA6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a-DK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93550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46ABA9-B02A-4B0B-8E82-9822ADD64CA6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a-DK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1226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46ABA9-B02A-4B0B-8E82-9822ADD64CA6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a-DK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7072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E6DF7B-C44A-4BF8-9D35-3F2795907D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67342AA-09E6-4965-8923-7BBF92FBB0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0426BF-2ECA-43B0-8112-E89A174B4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FD9E7-1406-4A14-815C-99152101398F}" type="datetime1">
              <a:rPr lang="ru-RU" smtClean="0"/>
              <a:t>23.01.2022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746E01-BED0-4A74-A6FB-561E9BEBA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E625D7-5DE3-46EE-ADCE-F9B471EAE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45413-3080-4959-B2B3-7D6101BC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979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62A3C6-A1F3-4A4A-B2F6-0D0CCA448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E136197-9477-4034-BBCF-F800BB590E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B670DB-6224-41DE-8EC0-02BA67FA6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83FC-73F8-475F-80C7-41BD409774A5}" type="datetime1">
              <a:rPr lang="ru-RU" smtClean="0"/>
              <a:t>23.01.2022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EFB1D9-11D6-4CAB-B352-E7D0E2A13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4CA9B45-78A0-40C6-999C-4E7DED673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45413-3080-4959-B2B3-7D6101BC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695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DC50BC1-97F5-48C9-A35A-943E3D7FE8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58BCB54-0157-4F29-B4F9-CBE433E3E9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387300C-D053-4122-B91B-DCAD7CCC4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1574-3D4C-402E-98DA-ABE7248A82E5}" type="datetime1">
              <a:rPr lang="ru-RU" smtClean="0"/>
              <a:t>23.01.2022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09721B-3EF5-49C0-8D6B-7BC3CA9F9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56376F-C67F-4BA5-82C4-A94AC7343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45413-3080-4959-B2B3-7D6101BC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154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CE4973-5B99-4F87-94F2-D165C41F1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514B0D-C159-4776-9D11-51A360FDD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A1F04E-1D85-4BED-BDD9-A485968AA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F8002-968B-40D8-A739-6C2B8EB2A3DF}" type="datetime1">
              <a:rPr lang="ru-RU" smtClean="0"/>
              <a:t>23.01.2022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D14E47-876E-48AE-ACCB-C68BD07BA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F9B6BE-AD7F-4563-91DA-96D901F9E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45413-3080-4959-B2B3-7D6101BC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214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E049EE-CB7C-442F-B358-4E134D52A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E6C91DB-6103-4263-9B9B-035757B2BB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7058D4-3F23-47DD-A412-DE82B58F0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AC3D8-AD9B-4444-B10F-4CB06356327E}" type="datetime1">
              <a:rPr lang="ru-RU" smtClean="0"/>
              <a:t>23.01.2022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16ABAEF-AFD4-4669-80E9-23A64F2F2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6A282A-C2E5-4FC6-87FE-D2695F5E4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45413-3080-4959-B2B3-7D6101BC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245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C57C1C-54DA-4BC7-A802-A700B3BD1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202FD2-5ED6-4339-A219-51412EF14A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3BFDE77-22AD-4D0B-854D-BBE70EFE7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F7A2661-D9BC-40A9-8320-869979424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21D4-6296-47EF-BFA9-5630FB67368C}" type="datetime1">
              <a:rPr lang="ru-RU" smtClean="0"/>
              <a:t>23.01.2022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09355C-9847-4B81-A974-4EC5B6B7B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F16092-EE45-43C0-8078-00FA7ED42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45413-3080-4959-B2B3-7D6101BC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812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908206-2995-4D5B-9CB6-F3FE3FA0C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1B94EAE-7361-4FEB-8877-0DEF2385F0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2A63762-1F67-40F6-856A-41DC420D76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6D10EB8-49B5-4082-835E-F2363B5C12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5728DCE-7C40-4316-B95E-A86B6CC263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656EFAC-61A9-43BB-AA42-76671B477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76ED6-B1FD-4DF4-8A89-0299E1DEB61B}" type="datetime1">
              <a:rPr lang="ru-RU" smtClean="0"/>
              <a:t>23.01.2022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D0B2653-DC4F-4E7F-B2BA-FFCDF881D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E15906A-CB4B-4F79-BA6A-04739BD25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45413-3080-4959-B2B3-7D6101BC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142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268524-CFC5-493B-9DB5-19D4E0225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251C216-26DF-404D-BBD1-35921EC17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0802C-EDCB-4D67-A712-F17161009E3E}" type="datetime1">
              <a:rPr lang="ru-RU" smtClean="0"/>
              <a:t>23.01.2022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A2749DC-ECF4-4A72-8292-F54300447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A328D62-2D5F-4789-87CB-C5C182DBA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45413-3080-4959-B2B3-7D6101BC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095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4AB5F4C-5249-4719-92AF-E0A956917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3A17C-D56B-4E51-8C54-BC16E3DD4BBA}" type="datetime1">
              <a:rPr lang="ru-RU" smtClean="0"/>
              <a:t>23.01.2022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5A0AA45-B83C-4BA6-9867-8EBE25720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099E32B-BC87-40E1-9D22-A1A96C864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45413-3080-4959-B2B3-7D6101BC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6249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4C5829-1EE5-41DB-9BBD-1CB42D2FD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54BF1A-1247-4282-A4E5-7CD452188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854F4AB-01B7-42A9-B107-4691B1C69F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A746E53-357A-4C4B-92BB-6A3280E17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4C2D8-2DE0-4B6E-A980-7332B42111BB}" type="datetime1">
              <a:rPr lang="ru-RU" smtClean="0"/>
              <a:t>23.01.2022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A9180B8-6D16-429D-9215-029DC7E78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9731F83-C75D-44B1-9628-CB4693CB7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45413-3080-4959-B2B3-7D6101BC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404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0A89CB-9214-4EFC-81C3-C1453686C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E85F48A-F036-432E-8B92-F011BB3B34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5838CA9-783C-4016-95A4-B600740985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C3ADF2-EC8F-453D-8B04-AB0647E77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97DF-310E-48C2-9BEA-89350ED32469}" type="datetime1">
              <a:rPr lang="ru-RU" smtClean="0"/>
              <a:t>23.01.2022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89EC1F9-DCF5-4243-817F-A5563DE81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2AEBE25-F4BF-4BAA-B9FB-30DE321DC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45413-3080-4959-B2B3-7D6101BC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402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B37024-DBF5-43AC-BB9F-F0D88061F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9BAEFDB-9FBA-455A-861F-1B2D97910A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399EBE-F06A-47DE-A0A2-C453C28DCF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FA747-3848-432B-9074-234459FBE705}" type="datetime1">
              <a:rPr lang="ru-RU" smtClean="0"/>
              <a:t>23.01.2022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EEA6BB8-C0A2-494E-9E03-9261C82DC5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2DA752-421F-40B5-9202-22A25299A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45413-3080-4959-B2B3-7D6101BC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666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A99B5A-5741-0C48-83F4-879E69F173A3}"/>
              </a:ext>
            </a:extLst>
          </p:cNvPr>
          <p:cNvSpPr txBox="1">
            <a:spLocks/>
          </p:cNvSpPr>
          <p:nvPr/>
        </p:nvSpPr>
        <p:spPr>
          <a:xfrm>
            <a:off x="609600" y="4803518"/>
            <a:ext cx="5193321" cy="764496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Бообекова</a:t>
            </a:r>
            <a:r>
              <a:rPr lang="ru-RU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Айгуль </a:t>
            </a:r>
            <a:r>
              <a:rPr lang="ru-RU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Абдрахмановна</a:t>
            </a:r>
            <a:endParaRPr lang="ru-RU" sz="20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Начальник </a:t>
            </a:r>
            <a:r>
              <a:rPr lang="ru-RU" sz="20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УЧРиОР</a:t>
            </a:r>
            <a:r>
              <a:rPr lang="ru-RU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МЗ КР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21CD1F2-6161-4DCF-A571-0202494E416B}"/>
              </a:ext>
            </a:extLst>
          </p:cNvPr>
          <p:cNvCxnSpPr>
            <a:cxnSpLocks/>
          </p:cNvCxnSpPr>
          <p:nvPr/>
        </p:nvCxnSpPr>
        <p:spPr>
          <a:xfrm>
            <a:off x="0" y="3227526"/>
            <a:ext cx="12192000" cy="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2A3D0AB4-BE9A-4AEB-A3FB-3638AF30BF2C}"/>
              </a:ext>
            </a:extLst>
          </p:cNvPr>
          <p:cNvSpPr txBox="1">
            <a:spLocks/>
          </p:cNvSpPr>
          <p:nvPr/>
        </p:nvSpPr>
        <p:spPr>
          <a:xfrm>
            <a:off x="73892" y="3565757"/>
            <a:ext cx="11499272" cy="88010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3088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b="1" cap="all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НАЦИОНАЛЬНЫЙ ФОРУМ РУКОВОДИТЕЛЕЙ ОРГАНИЗАЦИЙ</a:t>
            </a:r>
            <a:r>
              <a:rPr lang="en-US" sz="2000" b="1" cap="all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cap="all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ЗДРАВООХРАНЕНИЯ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CFE92EF-827B-49A7-8575-A811F668A2A0}"/>
              </a:ext>
            </a:extLst>
          </p:cNvPr>
          <p:cNvSpPr txBox="1">
            <a:spLocks/>
          </p:cNvSpPr>
          <p:nvPr/>
        </p:nvSpPr>
        <p:spPr>
          <a:xfrm>
            <a:off x="0" y="1973252"/>
            <a:ext cx="12192000" cy="1547371"/>
          </a:xfrm>
          <a:prstGeom prst="rect">
            <a:avLst/>
          </a:prstGeom>
          <a:solidFill>
            <a:srgbClr val="194B46"/>
          </a:solidFill>
          <a:ln>
            <a:solidFill>
              <a:srgbClr val="194B46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86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6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Видение Министерства здравоохранения Кыргызской Республики: </a:t>
            </a:r>
          </a:p>
          <a:p>
            <a:pPr marL="6286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</a:t>
            </a:r>
            <a:r>
              <a:rPr lang="ru-RU" sz="26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еобходимость и актуальность изменений </a:t>
            </a:r>
          </a:p>
          <a:p>
            <a:pPr marL="6286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2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 управлении здравоохранением</a:t>
            </a:r>
            <a:endParaRPr lang="ru-RU" sz="2600" b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2865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ru-RU" sz="2800" b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170CAD8-A0F6-461B-B883-1A3DC46E3883}"/>
              </a:ext>
            </a:extLst>
          </p:cNvPr>
          <p:cNvSpPr txBox="1"/>
          <p:nvPr/>
        </p:nvSpPr>
        <p:spPr>
          <a:xfrm>
            <a:off x="4232740" y="6082817"/>
            <a:ext cx="31403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Бишкек, 28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января 2022 г.</a:t>
            </a:r>
            <a:endParaRPr lang="en-U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1.png">
            <a:extLst>
              <a:ext uri="{FF2B5EF4-FFF2-40B4-BE49-F238E27FC236}">
                <a16:creationId xmlns:a16="http://schemas.microsoft.com/office/drawing/2014/main" id="{68445DF1-0718-4A1E-85E3-68A496A86ABE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27319" y="319779"/>
            <a:ext cx="768971" cy="748265"/>
          </a:xfrm>
          <a:prstGeom prst="rect">
            <a:avLst/>
          </a:prstGeom>
          <a:ln/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87ED46D-FC94-4DAD-9BC1-10116BFFA67D}"/>
              </a:ext>
            </a:extLst>
          </p:cNvPr>
          <p:cNvSpPr txBox="1"/>
          <p:nvPr/>
        </p:nvSpPr>
        <p:spPr>
          <a:xfrm>
            <a:off x="1567872" y="468848"/>
            <a:ext cx="238529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</a:pPr>
            <a:r>
              <a:rPr lang="ru-RU" sz="1000" b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Министерство здравоохранения </a:t>
            </a:r>
            <a:endParaRPr lang="ru-RU" sz="1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ru-RU" sz="1000" b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Кыргызской Республики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224388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390"/>
    </mc:Choice>
    <mc:Fallback xmlns="">
      <p:transition spd="slow" advTm="6639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DF40903-7ED6-4F6D-8991-A0F054E08B54}"/>
              </a:ext>
            </a:extLst>
          </p:cNvPr>
          <p:cNvSpPr txBox="1">
            <a:spLocks/>
          </p:cNvSpPr>
          <p:nvPr/>
        </p:nvSpPr>
        <p:spPr>
          <a:xfrm>
            <a:off x="0" y="315824"/>
            <a:ext cx="12192000" cy="1246158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4675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Проекте «Укрепление системы управления здравоохранением» как механизме поддержки перемен </a:t>
            </a:r>
          </a:p>
          <a:p>
            <a:pPr marL="574675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(финансируется Правительством Швейцарии)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3E5B37-9947-47E0-82B7-60CED308550B}"/>
              </a:ext>
            </a:extLst>
          </p:cNvPr>
          <p:cNvSpPr txBox="1"/>
          <p:nvPr/>
        </p:nvSpPr>
        <p:spPr>
          <a:xfrm>
            <a:off x="487139" y="1848920"/>
            <a:ext cx="11137414" cy="34470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000" b="1" dirty="0">
                <a:solidFill>
                  <a:srgbClr val="19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Данное видение определило общее направление деятельности Проекта  «Автономия организаций здравоохранения»</a:t>
            </a:r>
            <a:r>
              <a:rPr lang="en-US" sz="2000" b="1" dirty="0">
                <a:solidFill>
                  <a:srgbClr val="19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ru-RU" sz="2000" b="1" dirty="0">
                <a:solidFill>
                  <a:srgbClr val="19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Фаза </a:t>
            </a:r>
            <a:r>
              <a:rPr lang="en-GB" sz="2000" b="1" dirty="0">
                <a:solidFill>
                  <a:srgbClr val="19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ru-RU" sz="2000" b="1" dirty="0">
                <a:solidFill>
                  <a:srgbClr val="19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(август 2020 г. – июль 2023 г.) с рабочим названием - Проект «Укрепление системы управления здравоохранением». </a:t>
            </a:r>
            <a:endParaRPr lang="en-US" sz="2000" b="1" dirty="0">
              <a:solidFill>
                <a:srgbClr val="194B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1200"/>
              </a:spcAft>
            </a:pP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Обозначенные направления стали основой для дизайна двух компонентов Проекта:</a:t>
            </a:r>
          </a:p>
          <a:p>
            <a:pPr lvl="1">
              <a:spcAft>
                <a:spcPts val="1200"/>
              </a:spcAft>
            </a:pP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Компонент 1:	</a:t>
            </a:r>
            <a:r>
              <a:rPr lang="ru-RU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Обновление нормативной базы по управлению 					здравоохранением </a:t>
            </a:r>
          </a:p>
          <a:p>
            <a:pPr lvl="1">
              <a:spcAft>
                <a:spcPts val="1200"/>
              </a:spcAft>
            </a:pP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Компонент 2:	</a:t>
            </a:r>
            <a:r>
              <a:rPr lang="ru-RU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Укрепление системы непрерывного развития знаний и 				навыков для руководителей ОЗ в КР</a:t>
            </a:r>
          </a:p>
          <a:p>
            <a:pPr marR="0" algn="just">
              <a:spcBef>
                <a:spcPts val="0"/>
              </a:spcBef>
              <a:spcAft>
                <a:spcPts val="1200"/>
              </a:spcAft>
            </a:pP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A8166CB-DA35-4BDE-962A-78BE7D221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45413-3080-4959-B2B3-7D6101BCA8CD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267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390"/>
    </mc:Choice>
    <mc:Fallback xmlns="">
      <p:transition spd="slow" advTm="6639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55D08-6316-4F1F-9BF6-457C6C61D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6461" y="1943100"/>
            <a:ext cx="10515600" cy="2971799"/>
          </a:xfrm>
          <a:solidFill>
            <a:srgbClr val="194B46"/>
          </a:solidFill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Успех нашей работы зависит от заинтересованной позиции и активного участия в позитивных изменениях каждого руководителя каждой ОЗ в стране!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en-US" sz="5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Желаю успеха нашему Форуму и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5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538CEC-3859-4B77-ADD3-111B75EE0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45413-3080-4959-B2B3-7D6101BCA8CD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633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DF40903-7ED6-4F6D-8991-A0F054E08B54}"/>
              </a:ext>
            </a:extLst>
          </p:cNvPr>
          <p:cNvSpPr txBox="1">
            <a:spLocks/>
          </p:cNvSpPr>
          <p:nvPr/>
        </p:nvSpPr>
        <p:spPr>
          <a:xfrm>
            <a:off x="307732" y="198349"/>
            <a:ext cx="11641014" cy="813030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011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Обоснование необходимости и актуальности перемен в области управления здравоохранением  – сентябрь 2019 года (1) 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FBFE79-CAE2-4B3B-9E56-0F778EDF181E}"/>
              </a:ext>
            </a:extLst>
          </p:cNvPr>
          <p:cNvSpPr txBox="1"/>
          <p:nvPr/>
        </p:nvSpPr>
        <p:spPr>
          <a:xfrm>
            <a:off x="766619" y="1551709"/>
            <a:ext cx="10856546" cy="440120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1200"/>
              </a:spcAft>
            </a:pPr>
            <a:r>
              <a:rPr lang="ru-RU" sz="2000" b="1" dirty="0">
                <a:solidFill>
                  <a:srgbClr val="194B4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 помощью партнеров были выявлены и сформулированы </a:t>
            </a:r>
            <a:r>
              <a:rPr lang="ru-RU" sz="2000" b="1" dirty="0">
                <a:solidFill>
                  <a:srgbClr val="194B4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основные проблемы, тормозящие прогресс в подготовке, подбор</a:t>
            </a:r>
            <a:r>
              <a:rPr lang="en-US" sz="2000" b="1" dirty="0">
                <a:solidFill>
                  <a:srgbClr val="194B4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ru-RU" sz="2000" b="1" dirty="0">
                <a:solidFill>
                  <a:srgbClr val="194B4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и сопровождении деятельности  руководителей </a:t>
            </a:r>
            <a:r>
              <a:rPr lang="ru-RU" sz="2000" b="1" dirty="0">
                <a:solidFill>
                  <a:srgbClr val="194B4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организаций здравоохранения (ОЗ), в том числе:</a:t>
            </a:r>
          </a:p>
          <a:p>
            <a:pPr marL="738188" marR="0" indent="-396875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Законодательство в области послевузовского и профессионального образования не отражает специфики медицинского образования;</a:t>
            </a:r>
          </a:p>
          <a:p>
            <a:pPr marL="738188" marR="0" indent="-396875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Отсутствует ясность в функциях и обязанностях </a:t>
            </a:r>
            <a:r>
              <a:rPr lang="ru-RU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между МЗ КР и МОН КР по </a:t>
            </a:r>
            <a:r>
              <a:rPr lang="ru-RU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координации, управлению персоналом и финансами образовательной деятельности;</a:t>
            </a:r>
          </a:p>
          <a:p>
            <a:pPr marL="738188" indent="-396875">
              <a:spcAft>
                <a:spcPts val="1200"/>
              </a:spcAft>
              <a:buFont typeface="+mj-lt"/>
              <a:buAutoNum type="arabicPeriod"/>
            </a:pPr>
            <a:r>
              <a:rPr lang="ru-RU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Отсутствуют механизмы регулирования взаимодействия медицинских образовательных организаций и организаций здравоохранения; </a:t>
            </a:r>
          </a:p>
          <a:p>
            <a:pPr marL="738188" indent="-396875">
              <a:spcAft>
                <a:spcPts val="1200"/>
              </a:spcAft>
              <a:buFont typeface="+mj-lt"/>
              <a:buAutoNum type="arabicPeriod"/>
            </a:pPr>
            <a:r>
              <a:rPr lang="ru-RU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Вопросы обучения (повышения квалификации) руководителей ОЗ недостаточно определены и недостаточно регулируются;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02E01562-CE84-4027-9A24-316A51F75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763714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390"/>
    </mc:Choice>
    <mc:Fallback xmlns="">
      <p:transition spd="slow" advTm="6639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DF40903-7ED6-4F6D-8991-A0F054E08B54}"/>
              </a:ext>
            </a:extLst>
          </p:cNvPr>
          <p:cNvSpPr txBox="1">
            <a:spLocks/>
          </p:cNvSpPr>
          <p:nvPr/>
        </p:nvSpPr>
        <p:spPr>
          <a:xfrm>
            <a:off x="193432" y="239914"/>
            <a:ext cx="11711354" cy="854594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011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Обоснование необходимости и актуальности перемен в области управления здравоохранением  – сентябрь 2019 года (2)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FBFE79-CAE2-4B3B-9E56-0F778EDF181E}"/>
              </a:ext>
            </a:extLst>
          </p:cNvPr>
          <p:cNvSpPr txBox="1"/>
          <p:nvPr/>
        </p:nvSpPr>
        <p:spPr>
          <a:xfrm>
            <a:off x="671945" y="1136073"/>
            <a:ext cx="10848109" cy="501675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914400" marR="0" indent="-517525">
              <a:spcBef>
                <a:spcPts val="0"/>
              </a:spcBef>
              <a:buFont typeface="+mj-lt"/>
              <a:buAutoNum type="arabicPeriod" startAt="4"/>
            </a:pPr>
            <a:endParaRPr lang="ru-RU" sz="20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517525">
              <a:spcAft>
                <a:spcPts val="1200"/>
              </a:spcAft>
            </a:pPr>
            <a:r>
              <a:rPr lang="ru-RU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	Руководители ОЗ не обладают достаточными знаниями и навыками в области эффективного управления, стратегического и бизнес планирования;</a:t>
            </a:r>
          </a:p>
          <a:p>
            <a:pPr marL="914400" indent="-517525">
              <a:spcAft>
                <a:spcPts val="1200"/>
              </a:spcAft>
            </a:pPr>
            <a:r>
              <a:rPr lang="ru-RU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7.	Методы планирования управленческих кадров и действующие нормативные акты</a:t>
            </a:r>
            <a:r>
              <a:rPr lang="ru-RU" sz="2000" b="1" dirty="0"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регулирующие отбор, прием на работу, аттестацию, обучение (повышение квалификации) и оценку результатов деятельности руководителей ОЗ требуют совершенствования;</a:t>
            </a:r>
          </a:p>
          <a:p>
            <a:pPr marL="914400" marR="0" indent="-517525">
              <a:spcBef>
                <a:spcPts val="0"/>
              </a:spcBef>
              <a:spcAft>
                <a:spcPts val="1200"/>
              </a:spcAft>
            </a:pPr>
            <a:r>
              <a:rPr lang="ru-RU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</a:t>
            </a:r>
            <a:r>
              <a:rPr lang="ru-RU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	Наличие слабых механизмов и процессов по управлению организацией здравоохранения ограничивают руководителей применять свои права и полномочия для принятия решений;</a:t>
            </a:r>
          </a:p>
          <a:p>
            <a:pPr marL="914400" marR="0" indent="-517525">
              <a:spcBef>
                <a:spcPts val="0"/>
              </a:spcBef>
              <a:spcAft>
                <a:spcPts val="1200"/>
              </a:spcAft>
            </a:pPr>
            <a:r>
              <a:rPr lang="ru-RU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</a:t>
            </a:r>
            <a:r>
              <a:rPr lang="ru-RU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	Существующие стимулы для руководителей не способствуют повышению результативности и подотчетности своей работы.</a:t>
            </a:r>
          </a:p>
          <a:p>
            <a:pPr marL="461963" marR="0" indent="-461963">
              <a:spcBef>
                <a:spcPts val="0"/>
              </a:spcBef>
              <a:spcAft>
                <a:spcPts val="1200"/>
              </a:spcAft>
            </a:pPr>
            <a:endParaRPr lang="en-US" sz="20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02E01562-CE84-4027-9A24-316A51F75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911860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390"/>
    </mc:Choice>
    <mc:Fallback xmlns="">
      <p:transition spd="slow" advTm="6639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DF40903-7ED6-4F6D-8991-A0F054E08B54}"/>
              </a:ext>
            </a:extLst>
          </p:cNvPr>
          <p:cNvSpPr txBox="1">
            <a:spLocks/>
          </p:cNvSpPr>
          <p:nvPr/>
        </p:nvSpPr>
        <p:spPr>
          <a:xfrm>
            <a:off x="0" y="136525"/>
            <a:ext cx="12191999" cy="953366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011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Обоснование необходимости и актуальности перемен в области управления здравоохранением  – сентябрь 2019 года (3)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FBFE79-CAE2-4B3B-9E56-0F778EDF181E}"/>
              </a:ext>
            </a:extLst>
          </p:cNvPr>
          <p:cNvSpPr txBox="1"/>
          <p:nvPr/>
        </p:nvSpPr>
        <p:spPr>
          <a:xfrm>
            <a:off x="921329" y="1089891"/>
            <a:ext cx="11012054" cy="553258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b="1" dirty="0">
                <a:solidFill>
                  <a:srgbClr val="194B4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Помимо факторов, специфических для страны, действуют и общие тенденции,  когда управление усложняется по мере развития самой системы здравоохранения. </a:t>
            </a: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b="1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Современный руководитель должен быть способен реагировать на изменения, вызванные:</a:t>
            </a:r>
          </a:p>
          <a:p>
            <a:pPr marL="573088" indent="-342900" algn="just">
              <a:buFont typeface="Wingdings" panose="05000000000000000000" pitchFamily="2" charset="2"/>
              <a:buChar char="ü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быстрым развитием медицинских и иных технологий, </a:t>
            </a:r>
          </a:p>
          <a:p>
            <a:pPr marL="573088" indent="-342900" algn="just">
              <a:buFont typeface="Wingdings" panose="05000000000000000000" pitchFamily="2" charset="2"/>
              <a:buChar char="ü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профессиональными требованиями к врачам и другим медицинским работникам,</a:t>
            </a:r>
          </a:p>
          <a:p>
            <a:pPr marL="573088" indent="-342900" algn="just">
              <a:buFont typeface="Wingdings" panose="05000000000000000000" pitchFamily="2" charset="2"/>
              <a:buChar char="ü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усложнением экономических условий и процессов,</a:t>
            </a:r>
          </a:p>
          <a:p>
            <a:pPr marL="573088" indent="-342900" algn="just">
              <a:buFont typeface="Wingdings" panose="05000000000000000000" pitchFamily="2" charset="2"/>
              <a:buChar char="ü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влиянием факторов окружающей среды на здоровье,</a:t>
            </a:r>
          </a:p>
          <a:p>
            <a:pPr marL="573088" indent="-342900" algn="just">
              <a:buFont typeface="Wingdings" panose="05000000000000000000" pitchFamily="2" charset="2"/>
              <a:buChar char="ü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повышением роли и ожиданий населения и </a:t>
            </a:r>
            <a:r>
              <a:rPr lang="ru-RU" i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др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12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Появился большой спрос на обновленные подходы и новый стиль руководства – спрос на управление более стратегическое, эффективное и ориентированное на практические результаты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ru-RU" b="1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12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Государственная программа здравоохранения на 2019-2030 годы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ставит задачу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совершенствовать подотчетную систему управления здравоохранением для расширения доступа к качественным, эффективным услугам здравоохранения (раздел 8.7.2). Среди мер для реализации данной задачи предусмотрено </a:t>
            </a:r>
            <a:r>
              <a:rPr lang="ru-RU" b="1" i="1" u="sng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потенциала руководителей и менеджеров организаций здравоохранения по вопросам эффективного управления</a:t>
            </a:r>
            <a:r>
              <a:rPr lang="ru-RU" b="1" u="sng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02E01562-CE84-4027-9A24-316A51F75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73854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390"/>
    </mc:Choice>
    <mc:Fallback xmlns="">
      <p:transition spd="slow" advTm="6639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DF40903-7ED6-4F6D-8991-A0F054E08B54}"/>
              </a:ext>
            </a:extLst>
          </p:cNvPr>
          <p:cNvSpPr txBox="1">
            <a:spLocks/>
          </p:cNvSpPr>
          <p:nvPr/>
        </p:nvSpPr>
        <p:spPr>
          <a:xfrm>
            <a:off x="0" y="230909"/>
            <a:ext cx="12192000" cy="858982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0113" defTabSz="6286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Видение Министерства здравоохранения КР о 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системе повышения квалификации руководителей ОЗ: принципы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FBFE79-CAE2-4B3B-9E56-0F778EDF181E}"/>
              </a:ext>
            </a:extLst>
          </p:cNvPr>
          <p:cNvSpPr txBox="1"/>
          <p:nvPr/>
        </p:nvSpPr>
        <p:spPr>
          <a:xfrm>
            <a:off x="747345" y="1627643"/>
            <a:ext cx="10848109" cy="442884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1200"/>
              </a:spcAft>
            </a:pPr>
            <a:r>
              <a:rPr lang="ru-RU" sz="2000" b="1" dirty="0">
                <a:solidFill>
                  <a:srgbClr val="194B4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 сентябре 2019 г. МЗ КР сформулировало свое видение функционирующей системы повышения квалификации руководителей организаций здравоохранения на основе следующих принципов:</a:t>
            </a:r>
            <a:endParaRPr lang="en-US" sz="2000" b="1" dirty="0">
              <a:solidFill>
                <a:srgbClr val="194B46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0613" marR="0" indent="-517525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Данное видение описывает систему повышения квалификации руководителей (ОЗ) в том виде, в каком она будет выглядеть после завершения реформы</a:t>
            </a: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ru-RU" sz="2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90613" marR="0" indent="-517525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Данное видение было р</a:t>
            </a:r>
            <a:r>
              <a:rPr lang="ru-RU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азработано Управлением человеческих ресурсов и организационной работы МЗ КР (</a:t>
            </a:r>
            <a:r>
              <a:rPr lang="ru-RU" sz="2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УЧРиОР</a:t>
            </a:r>
            <a:r>
              <a:rPr lang="ru-RU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и соответствует видению Министерства здравоохранения КР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ru-RU" sz="2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90613" indent="-517525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Данное видение будет уточняться в ходе внедрения и при необходимости может быть скорректировано</a:t>
            </a: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endParaRPr lang="en-US" sz="20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20090" marR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02E01562-CE84-4027-9A24-316A51F75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552895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390"/>
    </mc:Choice>
    <mc:Fallback xmlns="">
      <p:transition spd="slow" advTm="6639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DF40903-7ED6-4F6D-8991-A0F054E08B54}"/>
              </a:ext>
            </a:extLst>
          </p:cNvPr>
          <p:cNvSpPr txBox="1">
            <a:spLocks/>
          </p:cNvSpPr>
          <p:nvPr/>
        </p:nvSpPr>
        <p:spPr>
          <a:xfrm>
            <a:off x="0" y="136525"/>
            <a:ext cx="12191999" cy="870239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011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Видение Министерства</a:t>
            </a:r>
            <a:r>
              <a:rPr lang="en-US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здравоохранения  КР о 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системе повышения квалификации руководителей ОЗ:  направления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FBFE79-CAE2-4B3B-9E56-0F778EDF181E}"/>
              </a:ext>
            </a:extLst>
          </p:cNvPr>
          <p:cNvSpPr txBox="1"/>
          <p:nvPr/>
        </p:nvSpPr>
        <p:spPr>
          <a:xfrm>
            <a:off x="671945" y="1893553"/>
            <a:ext cx="10848109" cy="366254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Реализация данного видения МЗ КР о функционирующей системе повышения квалификации руководителей организаций здравоохранения было предусмотрено по двум основным направлениям:</a:t>
            </a:r>
          </a:p>
          <a:p>
            <a:pPr>
              <a:spcAft>
                <a:spcPts val="1200"/>
              </a:spcAft>
            </a:pPr>
            <a:endParaRPr lang="ru-RU" sz="24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spcAft>
                <a:spcPts val="1200"/>
              </a:spcAft>
            </a:pPr>
            <a:r>
              <a:rPr lang="ru-RU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Нормативно-правовая база</a:t>
            </a:r>
          </a:p>
          <a:p>
            <a:pPr lvl="1">
              <a:spcAft>
                <a:spcPts val="1200"/>
              </a:spcAft>
            </a:pPr>
            <a:r>
              <a:rPr lang="ru-RU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Учебные программы</a:t>
            </a:r>
          </a:p>
          <a:p>
            <a:pPr lvl="1">
              <a:spcAft>
                <a:spcPts val="1200"/>
              </a:spcAft>
            </a:pPr>
            <a:endParaRPr lang="ru-RU" sz="24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02E01562-CE84-4027-9A24-316A51F75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45413-3080-4959-B2B3-7D6101BCA8CD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8916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390"/>
    </mc:Choice>
    <mc:Fallback xmlns="">
      <p:transition spd="slow" advTm="6639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DF40903-7ED6-4F6D-8991-A0F054E08B54}"/>
              </a:ext>
            </a:extLst>
          </p:cNvPr>
          <p:cNvSpPr txBox="1">
            <a:spLocks/>
          </p:cNvSpPr>
          <p:nvPr/>
        </p:nvSpPr>
        <p:spPr>
          <a:xfrm>
            <a:off x="0" y="136525"/>
            <a:ext cx="12192000" cy="664126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0113" marR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Нормативно-правовая база: ожидаемые результаты к концу 2023 (1)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3E5B37-9947-47E0-82B7-60CED308550B}"/>
              </a:ext>
            </a:extLst>
          </p:cNvPr>
          <p:cNvSpPr txBox="1"/>
          <p:nvPr/>
        </p:nvSpPr>
        <p:spPr>
          <a:xfrm>
            <a:off x="642026" y="1079770"/>
            <a:ext cx="11079804" cy="540147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457200" marR="0" indent="-457200" algn="just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sz="1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Необходимые для устранения противоречий и пробелов регулирования  нормативно-правовые акты по управлению здравоохранением пересмотрены или вновь разработаны, утверждены и внедряются</a:t>
            </a:r>
            <a:r>
              <a:rPr lang="ru-RU" sz="19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ru-RU" sz="19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-457200" algn="just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sz="1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Разработан, утвержден и внедрен Каталог компетенций для руководителей ОЗ как основа для назначения на должность и для непрерывного обучения</a:t>
            </a:r>
            <a:r>
              <a:rPr lang="ru-RU" sz="19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ru-RU" sz="19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-457200" algn="just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sz="1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Обновлены и активизированы подходы к формированию и использованию резерва руководящих кадров; </a:t>
            </a:r>
          </a:p>
          <a:p>
            <a:pPr marL="457200" marR="0" indent="-457200" algn="just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sz="1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Отбор новых руководителей ОЗ осуществляется </a:t>
            </a:r>
            <a:r>
              <a:rPr lang="ru-RU" sz="1900" b="1" dirty="0">
                <a:latin typeface="Arial" panose="020B0604020202020204" pitchFamily="34" charset="0"/>
                <a:cs typeface="Arial" panose="020B0604020202020204" pitchFamily="34" charset="0"/>
              </a:rPr>
              <a:t>прозрачно, на конкурсной основе и с объективным учетом фактической компетентности кандидатов; 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ru-RU" sz="1900" b="1" dirty="0">
                <a:latin typeface="Arial" panose="020B0604020202020204" pitchFamily="34" charset="0"/>
                <a:cs typeface="Arial" panose="020B0604020202020204" pitchFamily="34" charset="0"/>
              </a:rPr>
              <a:t>Вакансии на должности руководителей ОЗ публикуются МЗ КР в открытых источниках; 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ru-RU" sz="1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Конкурсная комиссия обновлена по составу, включает представителей профессиональной ассоциации руководителей ОЗ и образовательных организаций; 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ru-RU" sz="19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Обновлены требования и процедуры проведения периодической аттестации (сертификации) и оценки деятельности руководителей ОЗ.</a:t>
            </a:r>
            <a:endParaRPr lang="ru-RU" sz="1900" dirty="0">
              <a:ea typeface="Times New Roman" panose="02020603050405020304" pitchFamily="18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A8166CB-DA35-4BDE-962A-78BE7D221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45413-3080-4959-B2B3-7D6101BCA8CD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83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390"/>
    </mc:Choice>
    <mc:Fallback xmlns="">
      <p:transition spd="slow" advTm="6639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DF40903-7ED6-4F6D-8991-A0F054E08B54}"/>
              </a:ext>
            </a:extLst>
          </p:cNvPr>
          <p:cNvSpPr txBox="1">
            <a:spLocks/>
          </p:cNvSpPr>
          <p:nvPr/>
        </p:nvSpPr>
        <p:spPr>
          <a:xfrm>
            <a:off x="0" y="214009"/>
            <a:ext cx="12192000" cy="653419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0113" marR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Учебные программы</a:t>
            </a:r>
            <a:r>
              <a:rPr lang="ru-RU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</a:t>
            </a:r>
            <a:r>
              <a:rPr lang="ru-RU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жидаемые результаты к концу 2023 (1)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3E5B37-9947-47E0-82B7-60CED308550B}"/>
              </a:ext>
            </a:extLst>
          </p:cNvPr>
          <p:cNvSpPr txBox="1"/>
          <p:nvPr/>
        </p:nvSpPr>
        <p:spPr>
          <a:xfrm>
            <a:off x="515566" y="1060316"/>
            <a:ext cx="10826511" cy="547842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457200" marR="0" indent="-45720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Учебные программы для резерва руководящих кадров и руководителей ОЗ обновлены и разработаны </a:t>
            </a: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 основе каталога компетенций, одобренных МЗ КР, при участии профессиональной ассоциации руководителей ОЗ, образовательных организаций, международных экспертов</a:t>
            </a:r>
            <a:r>
              <a:rPr lang="ru-RU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marL="457200" marR="0" indent="-45720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Учебные программы соответствуют международным стандартам, у</a:t>
            </a:r>
            <a:r>
              <a:rPr lang="ru-RU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чебные планы одобрены МЗ КР и МОН КР;</a:t>
            </a:r>
            <a:endParaRPr lang="en-US" sz="2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-45720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Непрерывное образование осуществляется учебными заведениями с использованием электронной системы обучения, а также современных методик преподавания;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Образовательные организации, отобранные для участия, </a:t>
            </a:r>
            <a:r>
              <a:rPr lang="ru-RU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проводят обучение, тестируют полученные знания и выдают сертификаты слушателям;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Центр развития здравоохранения и медицинских технологий при Министерстве здравоохранения (</a:t>
            </a:r>
            <a:r>
              <a:rPr lang="ru-RU" sz="2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ЦРЗиМТ</a:t>
            </a: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осуществляет внешний контроль качества обучения руководителей</a:t>
            </a:r>
          </a:p>
          <a:p>
            <a:pPr marL="457200" marR="0" indent="-45720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endParaRPr lang="ru-RU" sz="2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A8166CB-DA35-4BDE-962A-78BE7D221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45413-3080-4959-B2B3-7D6101BCA8CD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48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390"/>
    </mc:Choice>
    <mc:Fallback xmlns="">
      <p:transition spd="slow" advTm="6639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43E5B37-9947-47E0-82B7-60CED308550B}"/>
              </a:ext>
            </a:extLst>
          </p:cNvPr>
          <p:cNvSpPr txBox="1"/>
          <p:nvPr/>
        </p:nvSpPr>
        <p:spPr>
          <a:xfrm>
            <a:off x="593387" y="1264596"/>
            <a:ext cx="10856519" cy="463203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457200" indent="-457200">
              <a:spcAft>
                <a:spcPts val="1200"/>
              </a:spcAft>
            </a:pP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	</a:t>
            </a: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Для получения сертификатов (свидетельств) об обучении слушатели циклов КР обязаны проходить итоговый экзамен, в том числе с использованием методов объективного тестирования знаний и навыков. Методы тестирования постоянно совершенствуются и обновляются</a:t>
            </a: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ru-RU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spcAft>
                <a:spcPts val="1200"/>
              </a:spcAft>
            </a:pP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7.	</a:t>
            </a: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Создан </a:t>
            </a:r>
            <a:r>
              <a:rPr lang="ru-RU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механизм обратной связи со слушателями циклов обучения руководителей</a:t>
            </a:r>
            <a:r>
              <a:rPr lang="ru-RU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Содержание программ и модулей обучения руководителей  регулярно пересматривается, адаптируется к практическим потребностям, и совершенствуется по методам и формам обучения, в том числе на </a:t>
            </a:r>
            <a:r>
              <a:rPr lang="ru-RU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основе отзывов и рекомендаций членов Ассоциации руководителей ОЗ КР</a:t>
            </a: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marL="457200" indent="-457200">
              <a:spcAft>
                <a:spcPts val="1200"/>
              </a:spcAft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8.	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Действующие руководители ОЗ и их заместители проходят обучение по обновленным модулям непрерывного обучения, в том числе дистанционно (электронная система обучения)</a:t>
            </a:r>
            <a:endParaRPr lang="ru-RU" sz="2000" dirty="0"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ru-RU" sz="20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A8166CB-DA35-4BDE-962A-78BE7D221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45413-3080-4959-B2B3-7D6101BCA8CD}" type="slidenum">
              <a:rPr lang="ru-RU" smtClean="0"/>
              <a:t>9</a:t>
            </a:fld>
            <a:endParaRPr lang="ru-RU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DCDDDDF-4160-4FDB-95A1-1F4FD2E2E6C6}"/>
              </a:ext>
            </a:extLst>
          </p:cNvPr>
          <p:cNvSpPr txBox="1">
            <a:spLocks/>
          </p:cNvSpPr>
          <p:nvPr/>
        </p:nvSpPr>
        <p:spPr>
          <a:xfrm>
            <a:off x="0" y="214009"/>
            <a:ext cx="12192000" cy="653419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0113" marR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Учебные программы</a:t>
            </a:r>
            <a:r>
              <a:rPr lang="ru-RU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</a:t>
            </a:r>
            <a:r>
              <a:rPr lang="ru-RU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жидаемые результаты к концу 2023 (2)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053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390"/>
    </mc:Choice>
    <mc:Fallback xmlns="">
      <p:transition spd="slow" advTm="6639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7442</TotalTime>
  <Words>1053</Words>
  <Application>Microsoft Office PowerPoint</Application>
  <PresentationFormat>Widescreen</PresentationFormat>
  <Paragraphs>93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Kanatbek Kozhokeev</dc:creator>
  <cp:lastModifiedBy>Chinara Seitalieva</cp:lastModifiedBy>
  <cp:revision>518</cp:revision>
  <cp:lastPrinted>2022-01-23T04:23:16Z</cp:lastPrinted>
  <dcterms:created xsi:type="dcterms:W3CDTF">2021-02-16T20:25:30Z</dcterms:created>
  <dcterms:modified xsi:type="dcterms:W3CDTF">2022-01-23T07:35:14Z</dcterms:modified>
</cp:coreProperties>
</file>